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Masters/slideMaster1.xml" ContentType="application/vnd.openxmlformats-officedocument.presentationml.slideMaster+xml"/>
  <Override PartName="/ppt/slideMasters/slideMaster9.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0.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10.xml.rels" ContentType="application/vnd.openxmlformats-package.relationships+xml"/>
  <Override PartName="/ppt/theme/theme1.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media/image1.png" ContentType="image/png"/>
  <Override PartName="/ppt/media/image9.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23.jpeg" ContentType="image/jpeg"/>
  <Override PartName="/ppt/media/image10.png" ContentType="image/png"/>
  <Override PartName="/ppt/media/image11.png" ContentType="image/png"/>
  <Override PartName="/ppt/media/image12.png" ContentType="image/png"/>
  <Override PartName="/ppt/media/image13.png" ContentType="image/png"/>
  <Override PartName="/ppt/media/image46.jpeg" ContentType="image/jpeg"/>
  <Override PartName="/ppt/media/image14.jpeg" ContentType="image/jpeg"/>
  <Override PartName="/ppt/media/image29.png" ContentType="image/png"/>
  <Override PartName="/ppt/media/image15.png" ContentType="image/png"/>
  <Override PartName="/ppt/media/image16.png" ContentType="image/png"/>
  <Override PartName="/ppt/media/image17.png" ContentType="image/png"/>
  <Override PartName="/ppt/media/image24.jpeg" ContentType="image/jpeg"/>
  <Override PartName="/ppt/media/image18.png" ContentType="image/png"/>
  <Override PartName="/ppt/media/image19.jpeg" ContentType="image/jpeg"/>
  <Override PartName="/ppt/media/hdphoto1.wdp" ContentType="image/vnd.ms-photo"/>
  <Override PartName="/ppt/media/image25.png" ContentType="image/png"/>
  <Override PartName="/ppt/media/image20.png" ContentType="image/png"/>
  <Override PartName="/ppt/media/image21.jpeg" ContentType="image/jpeg"/>
  <Override PartName="/ppt/media/image22.jpeg" ContentType="image/jpeg"/>
  <Override PartName="/ppt/media/image26.jpeg" ContentType="image/jpeg"/>
  <Override PartName="/ppt/media/image37.png" ContentType="image/png"/>
  <Override PartName="/ppt/media/image27.png" ContentType="image/png"/>
  <Override PartName="/ppt/media/image28.png" ContentType="image/png"/>
  <Override PartName="/ppt/media/image30.png" ContentType="image/png"/>
  <Override PartName="/ppt/media/image41.jpeg" ContentType="image/jpe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8.png" ContentType="image/png"/>
  <Override PartName="/ppt/media/image39.png" ContentType="image/png"/>
  <Override PartName="/ppt/media/image40.png" ContentType="image/png"/>
  <Override PartName="/ppt/media/image42.jpeg" ContentType="image/jpeg"/>
  <Override PartName="/ppt/media/image52.wmf" ContentType="image/x-wmf"/>
  <Override PartName="/ppt/media/image43.png" ContentType="image/png"/>
  <Override PartName="/ppt/media/image49.jpeg" ContentType="image/jpeg"/>
  <Override PartName="/ppt/media/image44.png" ContentType="image/png"/>
  <Override PartName="/ppt/media/image45.png" ContentType="image/png"/>
  <Override PartName="/ppt/media/image47.png" ContentType="image/png"/>
  <Override PartName="/ppt/media/image48.png" ContentType="image/png"/>
  <Override PartName="/ppt/media/image50.png" ContentType="image/png"/>
  <Override PartName="/ppt/media/image51.png" ContentType="image/png"/>
  <Override PartName="/ppt/media/image53.png" ContentType="image/png"/>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barChart>
        <c:barDir val="col"/>
        <c:grouping val="clustered"/>
        <c:varyColors val="0"/>
        <c:ser>
          <c:idx val="0"/>
          <c:order val="0"/>
          <c:tx>
            <c:strRef>
              <c:f>label 0</c:f>
              <c:strCache>
                <c:ptCount val="1"/>
                <c:pt idx="0">
                  <c:v>VTE</c:v>
                </c:pt>
              </c:strCache>
            </c:strRef>
          </c:tx>
          <c:spPr>
            <a:solidFill>
              <a:srgbClr val="4472c4"/>
            </a:solidFill>
            <a:ln>
              <a:noFill/>
            </a:ln>
          </c:spPr>
          <c:invertIfNegative val="0"/>
          <c:dLbls>
            <c:numFmt formatCode="General" sourceLinked="0"/>
            <c:txPr>
              <a:bodyPr/>
              <a:lstStyle/>
              <a:p>
                <a:pPr>
                  <a:defRPr b="0" sz="1600" spc="-1" strike="noStrike">
                    <a:solidFill>
                      <a:srgbClr val="0070c0"/>
                    </a:solidFill>
                    <a:latin typeface="Calibri"/>
                    <a:ea typeface="DejaVu Sans"/>
                  </a:defRPr>
                </a:pPr>
              </a:p>
            </c:txPr>
            <c:dLblPos val="outEnd"/>
            <c:showLegendKey val="0"/>
            <c:showVal val="1"/>
            <c:showCatName val="0"/>
            <c:showSerName val="0"/>
            <c:showPercent val="0"/>
            <c:separator>; </c:separator>
            <c:showLeaderLines val="0"/>
          </c:dLbls>
          <c:cat>
            <c:strRef>
              <c:f>categories</c:f>
              <c:strCache>
                <c:ptCount val="2"/>
                <c:pt idx="0">
                  <c:v>Ward</c:v>
                </c:pt>
                <c:pt idx="1">
                  <c:v>ICU</c:v>
                </c:pt>
              </c:strCache>
            </c:strRef>
          </c:cat>
          <c:val>
            <c:numRef>
              <c:f>0</c:f>
              <c:numCache>
                <c:formatCode>General</c:formatCode>
                <c:ptCount val="2"/>
                <c:pt idx="0">
                  <c:v>7.1</c:v>
                </c:pt>
                <c:pt idx="1">
                  <c:v>27.9</c:v>
                </c:pt>
              </c:numCache>
            </c:numRef>
          </c:val>
        </c:ser>
        <c:ser>
          <c:idx val="1"/>
          <c:order val="1"/>
          <c:tx>
            <c:strRef>
              <c:f>label 1</c:f>
              <c:strCache>
                <c:ptCount val="1"/>
                <c:pt idx="0">
                  <c:v>Major bleeding</c:v>
                </c:pt>
              </c:strCache>
            </c:strRef>
          </c:tx>
          <c:spPr>
            <a:solidFill>
              <a:srgbClr val="ff0000"/>
            </a:solidFill>
            <a:ln>
              <a:noFill/>
            </a:ln>
          </c:spPr>
          <c:invertIfNegative val="0"/>
          <c:dLbls>
            <c:numFmt formatCode="General" sourceLinked="0"/>
            <c:txPr>
              <a:bodyPr/>
              <a:lstStyle/>
              <a:p>
                <a:pPr>
                  <a:defRPr b="0" sz="1600" spc="-1" strike="noStrike">
                    <a:solidFill>
                      <a:srgbClr val="ff0000"/>
                    </a:solidFill>
                    <a:latin typeface="Calibri"/>
                    <a:ea typeface="DejaVu Sans"/>
                  </a:defRPr>
                </a:pPr>
              </a:p>
            </c:txPr>
            <c:dLblPos val="outEnd"/>
            <c:showLegendKey val="0"/>
            <c:showVal val="1"/>
            <c:showCatName val="0"/>
            <c:showSerName val="0"/>
            <c:showPercent val="0"/>
            <c:separator>; </c:separator>
            <c:showLeaderLines val="0"/>
          </c:dLbls>
          <c:cat>
            <c:strRef>
              <c:f>categories</c:f>
              <c:strCache>
                <c:ptCount val="2"/>
                <c:pt idx="0">
                  <c:v>Ward</c:v>
                </c:pt>
                <c:pt idx="1">
                  <c:v>ICU</c:v>
                </c:pt>
              </c:strCache>
            </c:strRef>
          </c:cat>
          <c:val>
            <c:numRef>
              <c:f>1</c:f>
              <c:numCache>
                <c:formatCode>General</c:formatCode>
                <c:ptCount val="2"/>
                <c:pt idx="0">
                  <c:v>5.6</c:v>
                </c:pt>
                <c:pt idx="1">
                  <c:v>4.4</c:v>
                </c:pt>
              </c:numCache>
            </c:numRef>
          </c:val>
        </c:ser>
        <c:gapWidth val="219"/>
        <c:overlap val="-27"/>
        <c:axId val="94956097"/>
        <c:axId val="71882092"/>
      </c:barChart>
      <c:catAx>
        <c:axId val="94956097"/>
        <c:scaling>
          <c:orientation val="minMax"/>
        </c:scaling>
        <c:delete val="0"/>
        <c:axPos val="b"/>
        <c:numFmt formatCode="[$-408]dd/mm/yyyy" sourceLinked="1"/>
        <c:majorTickMark val="none"/>
        <c:minorTickMark val="none"/>
        <c:tickLblPos val="nextTo"/>
        <c:spPr>
          <a:ln w="9360">
            <a:solidFill>
              <a:srgbClr val="d9d9d9"/>
            </a:solidFill>
            <a:round/>
          </a:ln>
        </c:spPr>
        <c:txPr>
          <a:bodyPr/>
          <a:lstStyle/>
          <a:p>
            <a:pPr>
              <a:defRPr b="0" sz="1600" spc="-1" strike="noStrike">
                <a:solidFill>
                  <a:srgbClr val="595959"/>
                </a:solidFill>
                <a:latin typeface="Calibri"/>
                <a:ea typeface="DejaVu Sans"/>
              </a:defRPr>
            </a:pPr>
          </a:p>
        </c:txPr>
        <c:crossAx val="71882092"/>
        <c:crosses val="autoZero"/>
        <c:auto val="1"/>
        <c:lblAlgn val="ctr"/>
        <c:lblOffset val="100"/>
        <c:noMultiLvlLbl val="0"/>
      </c:catAx>
      <c:valAx>
        <c:axId val="71882092"/>
        <c:scaling>
          <c:orientation val="minMax"/>
        </c:scaling>
        <c:delete val="0"/>
        <c:axPos val="l"/>
        <c:numFmt formatCode="General" sourceLinked="0"/>
        <c:majorTickMark val="out"/>
        <c:minorTickMark val="in"/>
        <c:tickLblPos val="nextTo"/>
        <c:spPr>
          <a:ln w="6480">
            <a:solidFill>
              <a:srgbClr val="4472c4"/>
            </a:solidFill>
            <a:round/>
          </a:ln>
        </c:spPr>
        <c:txPr>
          <a:bodyPr/>
          <a:lstStyle/>
          <a:p>
            <a:pPr>
              <a:defRPr b="0" sz="1600" spc="-1" strike="noStrike">
                <a:solidFill>
                  <a:srgbClr val="595959"/>
                </a:solidFill>
                <a:latin typeface="Calibri"/>
                <a:ea typeface="DejaVu Sans"/>
              </a:defRPr>
            </a:pPr>
          </a:p>
        </c:txPr>
        <c:crossAx val="94956097"/>
        <c:crosses val="autoZero"/>
        <c:crossBetween val="between"/>
      </c:valAx>
      <c:spPr>
        <a:noFill/>
        <a:ln>
          <a:noFill/>
        </a:ln>
      </c:spPr>
    </c:plotArea>
    <c:legend>
      <c:legendPos val="b"/>
      <c:overlay val="0"/>
      <c:spPr>
        <a:noFill/>
        <a:ln>
          <a:noFill/>
        </a:ln>
      </c:spPr>
      <c:txPr>
        <a:bodyPr/>
        <a:lstStyle/>
        <a:p>
          <a:pPr>
            <a:defRPr b="0" sz="1600" spc="-1" strike="noStrike">
              <a:solidFill>
                <a:srgbClr val="595959"/>
              </a:solidFill>
              <a:latin typeface="Calibri"/>
              <a:ea typeface="DejaVu Sans"/>
            </a:defRPr>
          </a:pPr>
        </a:p>
      </c:txPr>
    </c:legend>
    <c:plotVisOnly val="1"/>
    <c:dispBlanksAs val="gap"/>
  </c:chart>
  <c:spPr>
    <a:noFill/>
    <a:ln w="9360">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barChart>
        <c:barDir val="col"/>
        <c:grouping val="clustered"/>
        <c:varyColors val="0"/>
        <c:ser>
          <c:idx val="0"/>
          <c:order val="0"/>
          <c:tx>
            <c:strRef>
              <c:f>label 0</c:f>
              <c:strCache>
                <c:ptCount val="1"/>
                <c:pt idx="0">
                  <c:v>Incidence (%)</c:v>
                </c:pt>
              </c:strCache>
            </c:strRef>
          </c:tx>
          <c:spPr>
            <a:solidFill>
              <a:srgbClr val="4472c4"/>
            </a:solidFill>
            <a:ln>
              <a:noFill/>
            </a:ln>
          </c:spPr>
          <c:invertIfNegative val="0"/>
          <c:dPt>
            <c:idx val="1"/>
            <c:invertIfNegative val="0"/>
            <c:spPr>
              <a:solidFill>
                <a:srgbClr val="ff0000"/>
              </a:solidFill>
              <a:ln>
                <a:noFill/>
              </a:ln>
            </c:spPr>
          </c:dPt>
          <c:dLbls>
            <c:numFmt formatCode="General" sourceLinked="0"/>
            <c:dLbl>
              <c:idx val="1"/>
              <c:numFmt formatCode="General" sourceLinked="0"/>
              <c:txPr>
                <a:bodyPr/>
                <a:lstStyle/>
                <a:p>
                  <a:pPr>
                    <a:defRPr b="0" sz="1197" spc="-1" strike="noStrike">
                      <a:solidFill>
                        <a:srgbClr val="ff0000"/>
                      </a:solidFill>
                      <a:latin typeface="Calibri"/>
                      <a:ea typeface="DejaVu Sans"/>
                    </a:defRPr>
                  </a:pPr>
                </a:p>
              </c:txPr>
              <c:dLblPos val="outEnd"/>
              <c:showLegendKey val="0"/>
              <c:showVal val="1"/>
              <c:showCatName val="0"/>
              <c:showSerName val="0"/>
              <c:showPercent val="0"/>
              <c:separator>; </c:separator>
            </c:dLbl>
            <c:txPr>
              <a:bodyPr/>
              <a:lstStyle/>
              <a:p>
                <a:pPr>
                  <a:defRPr b="0" sz="1197" spc="-1" strike="noStrike">
                    <a:solidFill>
                      <a:srgbClr val="2f5597"/>
                    </a:solidFill>
                    <a:latin typeface="Calibri"/>
                    <a:ea typeface="DejaVu Sans"/>
                  </a:defRPr>
                </a:pPr>
              </a:p>
            </c:txPr>
            <c:dLblPos val="outEnd"/>
            <c:showLegendKey val="0"/>
            <c:showVal val="1"/>
            <c:showCatName val="0"/>
            <c:showSerName val="0"/>
            <c:showPercent val="0"/>
            <c:separator>; </c:separator>
            <c:showLeaderLines val="0"/>
          </c:dLbls>
          <c:cat>
            <c:strRef>
              <c:f>categories</c:f>
              <c:strCache>
                <c:ptCount val="2"/>
                <c:pt idx="0">
                  <c:v>VTE (Total)</c:v>
                </c:pt>
                <c:pt idx="1">
                  <c:v>Major bleeding (Total)</c:v>
                </c:pt>
              </c:strCache>
            </c:strRef>
          </c:cat>
          <c:val>
            <c:numRef>
              <c:f>0</c:f>
              <c:numCache>
                <c:formatCode>General</c:formatCode>
                <c:ptCount val="2"/>
                <c:pt idx="0">
                  <c:v>17</c:v>
                </c:pt>
                <c:pt idx="1">
                  <c:v>3.9</c:v>
                </c:pt>
              </c:numCache>
            </c:numRef>
          </c:val>
        </c:ser>
        <c:ser>
          <c:idx val="1"/>
          <c:order val="1"/>
          <c:spPr>
            <a:solidFill>
              <a:srgbClr val="ed7d31"/>
            </a:solidFill>
            <a:ln>
              <a:noFill/>
            </a:ln>
          </c:spPr>
          <c:invertIfNegative val="0"/>
          <c:dLbls>
            <c:txPr>
              <a:bodyPr/>
              <a:lstStyle/>
              <a:p>
                <a:pPr>
                  <a:defRPr b="0" sz="1000" spc="-1" strike="noStrike">
                    <a:solidFill>
                      <a:srgbClr val="000000"/>
                    </a:solidFill>
                    <a:latin typeface="Calibri"/>
                    <a:ea typeface="DejaVu Sans"/>
                  </a:defRPr>
                </a:pPr>
              </a:p>
            </c:txPr>
            <c:dLblPos val="outEnd"/>
            <c:showLegendKey val="0"/>
            <c:showVal val="0"/>
            <c:showCatName val="0"/>
            <c:showSerName val="0"/>
            <c:showPercent val="0"/>
            <c:separator>; </c:separator>
            <c:showLeaderLines val="0"/>
          </c:dLbls>
          <c:cat>
            <c:strRef>
              <c:f>categories</c:f>
              <c:strCache>
                <c:ptCount val="2"/>
                <c:pt idx="0">
                  <c:v>VTE (Total)</c:v>
                </c:pt>
                <c:pt idx="1">
                  <c:v>Major bleeding (Total)</c:v>
                </c:pt>
              </c:strCache>
            </c:strRef>
          </c:cat>
          <c:val>
            <c:numRef>
              <c:f>1</c:f>
              <c:numCache>
                <c:formatCode>General</c:formatCode>
                <c:ptCount val="2"/>
              </c:numCache>
            </c:numRef>
          </c:val>
        </c:ser>
        <c:ser>
          <c:idx val="2"/>
          <c:order val="2"/>
          <c:spPr>
            <a:solidFill>
              <a:srgbClr val="a5a5a5"/>
            </a:solidFill>
            <a:ln>
              <a:noFill/>
            </a:ln>
          </c:spPr>
          <c:invertIfNegative val="0"/>
          <c:dLbls>
            <c:txPr>
              <a:bodyPr/>
              <a:lstStyle/>
              <a:p>
                <a:pPr>
                  <a:defRPr b="0" sz="1000" spc="-1" strike="noStrike">
                    <a:solidFill>
                      <a:srgbClr val="000000"/>
                    </a:solidFill>
                    <a:latin typeface="Calibri"/>
                    <a:ea typeface="DejaVu Sans"/>
                  </a:defRPr>
                </a:pPr>
              </a:p>
            </c:txPr>
            <c:dLblPos val="outEnd"/>
            <c:showLegendKey val="0"/>
            <c:showVal val="0"/>
            <c:showCatName val="0"/>
            <c:showSerName val="0"/>
            <c:showPercent val="0"/>
            <c:separator>; </c:separator>
            <c:showLeaderLines val="0"/>
          </c:dLbls>
          <c:cat>
            <c:strRef>
              <c:f>categories</c:f>
              <c:strCache>
                <c:ptCount val="2"/>
                <c:pt idx="0">
                  <c:v>VTE (Total)</c:v>
                </c:pt>
                <c:pt idx="1">
                  <c:v>Major bleeding (Total)</c:v>
                </c:pt>
              </c:strCache>
            </c:strRef>
          </c:cat>
          <c:val>
            <c:numRef>
              <c:f>2</c:f>
              <c:numCache>
                <c:formatCode>General</c:formatCode>
                <c:ptCount val="2"/>
              </c:numCache>
            </c:numRef>
          </c:val>
        </c:ser>
        <c:gapWidth val="219"/>
        <c:overlap val="-27"/>
        <c:axId val="1348463"/>
        <c:axId val="84646635"/>
      </c:barChart>
      <c:catAx>
        <c:axId val="1348463"/>
        <c:scaling>
          <c:orientation val="minMax"/>
        </c:scaling>
        <c:delete val="0"/>
        <c:axPos val="b"/>
        <c:numFmt formatCode="[$-408]dd/mm/yyyy" sourceLinked="1"/>
        <c:majorTickMark val="none"/>
        <c:minorTickMark val="none"/>
        <c:tickLblPos val="low"/>
        <c:spPr>
          <a:ln w="9360">
            <a:solidFill>
              <a:srgbClr val="d9d9d9"/>
            </a:solidFill>
            <a:round/>
          </a:ln>
        </c:spPr>
        <c:txPr>
          <a:bodyPr/>
          <a:lstStyle/>
          <a:p>
            <a:pPr>
              <a:defRPr b="0" sz="1600" spc="-1" strike="noStrike">
                <a:solidFill>
                  <a:srgbClr val="595959"/>
                </a:solidFill>
                <a:latin typeface="Calibri"/>
                <a:ea typeface="DejaVu Sans"/>
              </a:defRPr>
            </a:pPr>
          </a:p>
        </c:txPr>
        <c:crossAx val="84646635"/>
        <c:crosses val="autoZero"/>
        <c:auto val="1"/>
        <c:lblAlgn val="ctr"/>
        <c:lblOffset val="100"/>
        <c:noMultiLvlLbl val="0"/>
      </c:catAx>
      <c:valAx>
        <c:axId val="84646635"/>
        <c:scaling>
          <c:orientation val="minMax"/>
          <c:max val="30"/>
        </c:scaling>
        <c:delete val="0"/>
        <c:axPos val="l"/>
        <c:numFmt formatCode="General" sourceLinked="0"/>
        <c:majorTickMark val="out"/>
        <c:minorTickMark val="out"/>
        <c:tickLblPos val="nextTo"/>
        <c:spPr>
          <a:ln w="6480">
            <a:solidFill>
              <a:srgbClr val="0070c0"/>
            </a:solidFill>
            <a:round/>
          </a:ln>
        </c:spPr>
        <c:txPr>
          <a:bodyPr/>
          <a:lstStyle/>
          <a:p>
            <a:pPr>
              <a:defRPr b="0" sz="1600" spc="-1" strike="noStrike">
                <a:solidFill>
                  <a:srgbClr val="595959"/>
                </a:solidFill>
                <a:latin typeface="Calibri"/>
                <a:ea typeface="DejaVu Sans"/>
              </a:defRPr>
            </a:pPr>
          </a:p>
        </c:txPr>
        <c:crossAx val="1348463"/>
        <c:crosses val="autoZero"/>
        <c:crossBetween val="between"/>
        <c:majorUnit val="5"/>
      </c:valAx>
      <c:spPr>
        <a:noFill/>
        <a:ln>
          <a:noFill/>
        </a:ln>
      </c:spPr>
    </c:plotArea>
    <c:plotVisOnly val="1"/>
    <c:dispBlanksAs val="gap"/>
  </c:chart>
  <c:spPr>
    <a:solidFill>
      <a:srgbClr val="ffffff"/>
    </a:solidFill>
    <a:ln w="9360">
      <a:no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pieChart>
        <c:varyColors val="1"/>
        <c:ser>
          <c:idx val="0"/>
          <c:order val="0"/>
          <c:tx>
            <c:strRef>
              <c:f>label 0</c:f>
              <c:strCache>
                <c:ptCount val="1"/>
                <c:pt idx="0">
                  <c:v>Incidence (%)</c:v>
                </c:pt>
              </c:strCache>
            </c:strRef>
          </c:tx>
          <c:spPr>
            <a:solidFill>
              <a:srgbClr val="4472c4"/>
            </a:solidFill>
            <a:ln>
              <a:noFill/>
            </a:ln>
          </c:spPr>
          <c:explosion val="0"/>
          <c:dPt>
            <c:idx val="0"/>
            <c:spPr>
              <a:solidFill>
                <a:srgbClr val="4472c4"/>
              </a:solidFill>
              <a:ln w="19080">
                <a:solidFill>
                  <a:srgbClr val="ffffff"/>
                </a:solidFill>
                <a:round/>
              </a:ln>
            </c:spPr>
          </c:dPt>
          <c:dPt>
            <c:idx val="1"/>
            <c:spPr>
              <a:solidFill>
                <a:srgbClr val="ed7d31"/>
              </a:solidFill>
              <a:ln w="19080">
                <a:solidFill>
                  <a:srgbClr val="ffffff"/>
                </a:solidFill>
                <a:round/>
              </a:ln>
            </c:spPr>
          </c:dPt>
          <c:dPt>
            <c:idx val="2"/>
            <c:spPr>
              <a:solidFill>
                <a:srgbClr val="a5a5a5"/>
              </a:solidFill>
              <a:ln w="19080">
                <a:solidFill>
                  <a:srgbClr val="ffffff"/>
                </a:solidFill>
                <a:round/>
              </a:ln>
            </c:spPr>
          </c:dPt>
          <c:dPt>
            <c:idx val="3"/>
            <c:spPr>
              <a:solidFill>
                <a:srgbClr val="ffc000"/>
              </a:solidFill>
              <a:ln w="19080">
                <a:solidFill>
                  <a:srgbClr val="ffffff"/>
                </a:solidFill>
                <a:round/>
              </a:ln>
            </c:spPr>
          </c:dPt>
          <c:dLbls>
            <c:dLbl>
              <c:idx val="0"/>
              <c:txPr>
                <a:bodyPr/>
                <a:lstStyle/>
                <a:p>
                  <a:pPr>
                    <a:defRPr b="0" sz="1000" spc="-1" strike="noStrike">
                      <a:solidFill>
                        <a:srgbClr val="000000"/>
                      </a:solidFill>
                      <a:latin typeface="Calibri"/>
                      <a:ea typeface="DejaVu Sans"/>
                    </a:defRPr>
                  </a:pPr>
                </a:p>
              </c:txPr>
              <c:dLblPos val="bestFit"/>
              <c:showLegendKey val="0"/>
              <c:showVal val="0"/>
              <c:showCatName val="0"/>
              <c:showSerName val="0"/>
              <c:showPercent val="0"/>
              <c:separator>; </c:separator>
            </c:dLbl>
            <c:dLbl>
              <c:idx val="1"/>
              <c:txPr>
                <a:bodyPr/>
                <a:lstStyle/>
                <a:p>
                  <a:pPr>
                    <a:defRPr b="0" sz="1000" spc="-1" strike="noStrike">
                      <a:solidFill>
                        <a:srgbClr val="000000"/>
                      </a:solidFill>
                      <a:latin typeface="Calibri"/>
                      <a:ea typeface="DejaVu Sans"/>
                    </a:defRPr>
                  </a:pPr>
                </a:p>
              </c:txPr>
              <c:dLblPos val="bestFit"/>
              <c:showLegendKey val="0"/>
              <c:showVal val="0"/>
              <c:showCatName val="0"/>
              <c:showSerName val="0"/>
              <c:showPercent val="0"/>
              <c:separator>; </c:separator>
            </c:dLbl>
            <c:dLbl>
              <c:idx val="2"/>
              <c:txPr>
                <a:bodyPr/>
                <a:lstStyle/>
                <a:p>
                  <a:pPr>
                    <a:defRPr b="0" sz="1000" spc="-1" strike="noStrike">
                      <a:solidFill>
                        <a:srgbClr val="000000"/>
                      </a:solidFill>
                      <a:latin typeface="Calibri"/>
                      <a:ea typeface="DejaVu Sans"/>
                    </a:defRPr>
                  </a:pPr>
                </a:p>
              </c:txPr>
              <c:dLblPos val="bestFit"/>
              <c:showLegendKey val="0"/>
              <c:showVal val="0"/>
              <c:showCatName val="0"/>
              <c:showSerName val="0"/>
              <c:showPercent val="0"/>
              <c:separator>; </c:separator>
            </c:dLbl>
            <c:dLbl>
              <c:idx val="3"/>
              <c:txPr>
                <a:bodyPr/>
                <a:lstStyle/>
                <a:p>
                  <a:pPr>
                    <a:defRPr b="0" sz="1000" spc="-1" strike="noStrike">
                      <a:solidFill>
                        <a:srgbClr val="000000"/>
                      </a:solidFill>
                      <a:latin typeface="Calibri"/>
                      <a:ea typeface="DejaVu Sans"/>
                    </a:defRPr>
                  </a:pPr>
                </a:p>
              </c:txPr>
              <c:dLblPos val="bestFit"/>
              <c:showLegendKey val="0"/>
              <c:showVal val="0"/>
              <c:showCatName val="0"/>
              <c:showSerName val="0"/>
              <c:showPercent val="0"/>
              <c:separator>; </c:separator>
            </c:dLbl>
            <c:txPr>
              <a:bodyPr/>
              <a:lstStyle/>
              <a:p>
                <a:pPr>
                  <a:defRPr b="0" sz="1000" spc="-1" strike="noStrike">
                    <a:solidFill>
                      <a:srgbClr val="000000"/>
                    </a:solidFill>
                    <a:latin typeface="Calibri"/>
                    <a:ea typeface="DejaVu Sans"/>
                  </a:defRPr>
                </a:pPr>
              </a:p>
            </c:txPr>
            <c:dLblPos val="bestFit"/>
            <c:showLegendKey val="0"/>
            <c:showVal val="0"/>
            <c:showCatName val="0"/>
            <c:showSerName val="0"/>
            <c:showPercent val="0"/>
            <c:separator>; </c:separator>
            <c:showLeaderLines val="0"/>
          </c:dLbls>
          <c:cat>
            <c:strRef>
              <c:f>categories</c:f>
              <c:strCache>
                <c:ptCount val="2"/>
                <c:pt idx="0">
                  <c:v>DVT</c:v>
                </c:pt>
                <c:pt idx="1">
                  <c:v>PE</c:v>
                </c:pt>
              </c:strCache>
            </c:strRef>
          </c:cat>
          <c:val>
            <c:numRef>
              <c:f>0</c:f>
              <c:numCache>
                <c:formatCode>General</c:formatCode>
                <c:ptCount val="4"/>
                <c:pt idx="0">
                  <c:v>12.1</c:v>
                </c:pt>
                <c:pt idx="1">
                  <c:v>7.1</c:v>
                </c:pt>
              </c:numCache>
            </c:numRef>
          </c:val>
        </c:ser>
        <c:firstSliceAng val="0"/>
      </c:pieChart>
      <c:spPr>
        <a:noFill/>
        <a:ln>
          <a:noFill/>
        </a:ln>
      </c:spPr>
    </c:plotArea>
    <c:plotVisOnly val="1"/>
    <c:dispBlanksAs val="gap"/>
  </c:chart>
  <c:spPr>
    <a:noFill/>
    <a:ln w="9360">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barChart>
        <c:barDir val="col"/>
        <c:grouping val="clustered"/>
        <c:varyColors val="0"/>
        <c:ser>
          <c:idx val="0"/>
          <c:order val="0"/>
          <c:tx>
            <c:strRef>
              <c:f>label 0</c:f>
              <c:strCache>
                <c:ptCount val="1"/>
                <c:pt idx="0">
                  <c:v>mortality (%)</c:v>
                </c:pt>
              </c:strCache>
            </c:strRef>
          </c:tx>
          <c:spPr>
            <a:solidFill>
              <a:srgbClr val="4472c4"/>
            </a:solidFill>
            <a:ln>
              <a:noFill/>
            </a:ln>
          </c:spPr>
          <c:invertIfNegative val="0"/>
          <c:dPt>
            <c:idx val="0"/>
            <c:invertIfNegative val="0"/>
            <c:spPr>
              <a:solidFill>
                <a:srgbClr val="203864"/>
              </a:solidFill>
              <a:ln>
                <a:noFill/>
              </a:ln>
            </c:spPr>
          </c:dPt>
          <c:dPt>
            <c:idx val="1"/>
            <c:invertIfNegative val="0"/>
            <c:spPr>
              <a:solidFill>
                <a:srgbClr val="203864"/>
              </a:solidFill>
              <a:ln>
                <a:noFill/>
              </a:ln>
            </c:spPr>
          </c:dPt>
          <c:dLbls>
            <c:numFmt formatCode="General" sourceLinked="0"/>
            <c:dLbl>
              <c:idx val="0"/>
              <c:numFmt formatCode="General" sourceLinked="0"/>
              <c:txPr>
                <a:bodyPr/>
                <a:lstStyle/>
                <a:p>
                  <a:pPr>
                    <a:defRPr b="0" sz="1600" spc="-1" strike="noStrike">
                      <a:solidFill>
                        <a:srgbClr val="404040"/>
                      </a:solidFill>
                      <a:latin typeface="Calibri"/>
                      <a:ea typeface="DejaVu Sans"/>
                    </a:defRPr>
                  </a:pPr>
                </a:p>
              </c:txPr>
              <c:dLblPos val="outEnd"/>
              <c:showLegendKey val="0"/>
              <c:showVal val="1"/>
              <c:showCatName val="0"/>
              <c:showSerName val="0"/>
              <c:showPercent val="0"/>
              <c:separator>; </c:separator>
            </c:dLbl>
            <c:dLbl>
              <c:idx val="1"/>
              <c:numFmt formatCode="General" sourceLinked="0"/>
              <c:txPr>
                <a:bodyPr/>
                <a:lstStyle/>
                <a:p>
                  <a:pPr>
                    <a:defRPr b="0" sz="1600" spc="-1" strike="noStrike">
                      <a:solidFill>
                        <a:srgbClr val="404040"/>
                      </a:solidFill>
                      <a:latin typeface="Calibri"/>
                      <a:ea typeface="DejaVu Sans"/>
                    </a:defRPr>
                  </a:pPr>
                </a:p>
              </c:txPr>
              <c:dLblPos val="outEnd"/>
              <c:showLegendKey val="0"/>
              <c:showVal val="1"/>
              <c:showCatName val="0"/>
              <c:showSerName val="0"/>
              <c:showPercent val="0"/>
              <c:separator>; </c:separator>
            </c:dLbl>
            <c:txPr>
              <a:bodyPr/>
              <a:lstStyle/>
              <a:p>
                <a:pPr>
                  <a:defRPr b="0" sz="1600" spc="-1" strike="noStrike">
                    <a:solidFill>
                      <a:srgbClr val="404040"/>
                    </a:solidFill>
                    <a:latin typeface="Calibri"/>
                    <a:ea typeface="DejaVu Sans"/>
                  </a:defRPr>
                </a:pPr>
              </a:p>
            </c:txPr>
            <c:dLblPos val="outEnd"/>
            <c:showLegendKey val="0"/>
            <c:showVal val="1"/>
            <c:showCatName val="0"/>
            <c:showSerName val="0"/>
            <c:showPercent val="0"/>
            <c:separator>; </c:separator>
            <c:showLeaderLines val="0"/>
          </c:dLbls>
          <c:cat>
            <c:strRef>
              <c:f>categories</c:f>
              <c:strCache>
                <c:ptCount val="2"/>
                <c:pt idx="0">
                  <c:v>VTE patients</c:v>
                </c:pt>
                <c:pt idx="1">
                  <c:v>no VTE patients</c:v>
                </c:pt>
              </c:strCache>
            </c:strRef>
          </c:cat>
          <c:val>
            <c:numRef>
              <c:f>0</c:f>
              <c:numCache>
                <c:formatCode>General</c:formatCode>
                <c:ptCount val="2"/>
                <c:pt idx="0">
                  <c:v>23</c:v>
                </c:pt>
                <c:pt idx="1">
                  <c:v>13</c:v>
                </c:pt>
              </c:numCache>
            </c:numRef>
          </c:val>
        </c:ser>
        <c:gapWidth val="219"/>
        <c:overlap val="-27"/>
        <c:axId val="145442"/>
        <c:axId val="58366832"/>
      </c:barChart>
      <c:catAx>
        <c:axId val="145442"/>
        <c:scaling>
          <c:orientation val="minMax"/>
        </c:scaling>
        <c:delete val="0"/>
        <c:axPos val="b"/>
        <c:numFmt formatCode="[$-408]dd/mm/yyyy" sourceLinked="1"/>
        <c:majorTickMark val="none"/>
        <c:minorTickMark val="none"/>
        <c:tickLblPos val="nextTo"/>
        <c:spPr>
          <a:ln w="9360">
            <a:solidFill>
              <a:srgbClr val="d9d9d9"/>
            </a:solidFill>
            <a:round/>
          </a:ln>
        </c:spPr>
        <c:txPr>
          <a:bodyPr/>
          <a:lstStyle/>
          <a:p>
            <a:pPr>
              <a:defRPr b="0" sz="1600" spc="-1" strike="noStrike">
                <a:solidFill>
                  <a:srgbClr val="595959"/>
                </a:solidFill>
                <a:latin typeface="Calibri"/>
                <a:ea typeface="DejaVu Sans"/>
              </a:defRPr>
            </a:pPr>
          </a:p>
        </c:txPr>
        <c:crossAx val="58366832"/>
        <c:crosses val="autoZero"/>
        <c:auto val="1"/>
        <c:lblAlgn val="ctr"/>
        <c:lblOffset val="100"/>
        <c:noMultiLvlLbl val="0"/>
      </c:catAx>
      <c:valAx>
        <c:axId val="58366832"/>
        <c:scaling>
          <c:orientation val="minMax"/>
          <c:max val="30"/>
        </c:scaling>
        <c:delete val="0"/>
        <c:axPos val="l"/>
        <c:numFmt formatCode="General" sourceLinked="0"/>
        <c:majorTickMark val="none"/>
        <c:minorTickMark val="none"/>
        <c:tickLblPos val="nextTo"/>
        <c:spPr>
          <a:ln w="6480">
            <a:noFill/>
          </a:ln>
        </c:spPr>
        <c:txPr>
          <a:bodyPr/>
          <a:lstStyle/>
          <a:p>
            <a:pPr>
              <a:defRPr b="0" sz="1600" spc="-1" strike="noStrike">
                <a:solidFill>
                  <a:srgbClr val="595959"/>
                </a:solidFill>
                <a:latin typeface="Calibri"/>
                <a:ea typeface="DejaVu Sans"/>
              </a:defRPr>
            </a:pPr>
          </a:p>
        </c:txPr>
        <c:crossAx val="145442"/>
        <c:crosses val="autoZero"/>
        <c:crossBetween val="between"/>
      </c:valAx>
      <c:spPr>
        <a:noFill/>
        <a:ln>
          <a:noFill/>
        </a:ln>
      </c:spPr>
    </c:plotArea>
    <c:plotVisOnly val="1"/>
    <c:dispBlanksAs val="gap"/>
  </c:chart>
  <c:spPr>
    <a:noFill/>
    <a:ln w="9360">
      <a:no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chart>
    <c:autoTitleDeleted val="1"/>
    <c:view3D>
      <c:rotX val="50"/>
      <c:rotY val="0"/>
      <c:rAngAx val="0"/>
      <c:perspective val="30"/>
    </c:view3D>
    <c:floor>
      <c:spPr>
        <a:solidFill>
          <a:srgbClr val="d9d9d9"/>
        </a:solidFill>
        <a:ln>
          <a:noFill/>
        </a:ln>
      </c:spPr>
    </c:floor>
    <c:sideWall>
      <c:spPr>
        <a:solidFill>
          <a:srgbClr val="d9d9d9"/>
        </a:solidFill>
        <a:ln>
          <a:noFill/>
        </a:ln>
      </c:spPr>
    </c:sideWall>
    <c:backWall>
      <c:spPr>
        <a:solidFill>
          <a:srgbClr val="d9d9d9"/>
        </a:solidFill>
        <a:ln>
          <a:noFill/>
        </a:ln>
      </c:spPr>
    </c:backWall>
    <c:plotArea>
      <c:layout>
        <c:manualLayout>
          <c:layoutTarget val="inner"/>
          <c:xMode val="edge"/>
          <c:yMode val="edge"/>
          <c:x val="0.0050133978736278"/>
          <c:y val="0.00497881355932203"/>
          <c:w val="0.990664707407727"/>
          <c:h val="0.848516949152542"/>
        </c:manualLayout>
      </c:layout>
      <c:pie3DChart>
        <c:varyColors val="0"/>
        <c:ser>
          <c:idx val="0"/>
          <c:order val="0"/>
          <c:tx>
            <c:strRef>
              <c:f>label 0</c:f>
              <c:strCache>
                <c:ptCount val="1"/>
                <c:pt idx="0">
                  <c:v>Place of death</c:v>
                </c:pt>
              </c:strCache>
            </c:strRef>
          </c:tx>
          <c:spPr>
            <a:solidFill>
              <a:srgbClr val="2e578c"/>
            </a:solidFill>
            <a:ln w="12600">
              <a:noFill/>
            </a:ln>
          </c:spPr>
          <c:explosion val="0"/>
          <c:dPt>
            <c:idx val="0"/>
            <c:spPr>
              <a:solidFill>
                <a:srgbClr val="2e578c"/>
              </a:solidFill>
              <a:ln w="12600">
                <a:noFill/>
              </a:ln>
            </c:spPr>
          </c:dPt>
          <c:dPt>
            <c:idx val="1"/>
            <c:spPr>
              <a:solidFill>
                <a:srgbClr val="5d9648"/>
              </a:solidFill>
              <a:ln w="12600">
                <a:noFill/>
              </a:ln>
            </c:spPr>
          </c:dPt>
          <c:dPt>
            <c:idx val="2"/>
            <c:spPr>
              <a:solidFill>
                <a:srgbClr val="e7a13d"/>
              </a:solidFill>
              <a:ln w="12600">
                <a:noFill/>
              </a:ln>
            </c:spPr>
          </c:dPt>
          <c:dPt>
            <c:idx val="3"/>
            <c:spPr>
              <a:solidFill>
                <a:srgbClr val="bc2d30"/>
              </a:solidFill>
              <a:ln w="12600">
                <a:noFill/>
              </a:ln>
            </c:spPr>
          </c:dPt>
          <c:dLbls>
            <c:numFmt formatCode="#,##0%" sourceLinked="0"/>
            <c:dLbl>
              <c:idx val="0"/>
              <c:numFmt formatCode="#,##0%" sourceLinked="0"/>
              <c:txPr>
                <a:bodyPr/>
                <a:lstStyle/>
                <a:p>
                  <a:pPr>
                    <a:defRPr b="1" sz="2400" spc="-1" strike="noStrike">
                      <a:solidFill>
                        <a:srgbClr val="ffffff"/>
                      </a:solidFill>
                      <a:latin typeface="Helvetica Neue"/>
                      <a:ea typeface="DejaVu Sans"/>
                    </a:defRPr>
                  </a:pPr>
                </a:p>
              </c:txPr>
              <c:dLblPos val="ctr"/>
              <c:showLegendKey val="0"/>
              <c:showVal val="0"/>
              <c:showCatName val="0"/>
              <c:showSerName val="0"/>
              <c:showPercent val="1"/>
              <c:separator>
</c:separator>
            </c:dLbl>
            <c:dLbl>
              <c:idx val="1"/>
              <c:numFmt formatCode="#,##0%" sourceLinked="0"/>
              <c:txPr>
                <a:bodyPr/>
                <a:lstStyle/>
                <a:p>
                  <a:pPr>
                    <a:defRPr b="1" sz="2400" spc="-1" strike="noStrike">
                      <a:solidFill>
                        <a:srgbClr val="ffffff"/>
                      </a:solidFill>
                      <a:latin typeface="Helvetica Neue"/>
                      <a:ea typeface="DejaVu Sans"/>
                    </a:defRPr>
                  </a:pPr>
                </a:p>
              </c:txPr>
              <c:dLblPos val="ctr"/>
              <c:showLegendKey val="0"/>
              <c:showVal val="0"/>
              <c:showCatName val="0"/>
              <c:showSerName val="0"/>
              <c:showPercent val="1"/>
              <c:separator>
</c:separator>
            </c:dLbl>
            <c:dLbl>
              <c:idx val="2"/>
              <c:numFmt formatCode="#,##0%" sourceLinked="0"/>
              <c:txPr>
                <a:bodyPr/>
                <a:lstStyle/>
                <a:p>
                  <a:pPr>
                    <a:defRPr b="1" sz="2400" spc="-1" strike="noStrike">
                      <a:solidFill>
                        <a:srgbClr val="ffffff"/>
                      </a:solidFill>
                      <a:latin typeface="Helvetica Neue"/>
                      <a:ea typeface="DejaVu Sans"/>
                    </a:defRPr>
                  </a:pPr>
                </a:p>
              </c:txPr>
              <c:dLblPos val="ctr"/>
              <c:showLegendKey val="0"/>
              <c:showVal val="0"/>
              <c:showCatName val="0"/>
              <c:showSerName val="0"/>
              <c:showPercent val="1"/>
              <c:separator>
</c:separator>
            </c:dLbl>
            <c:dLbl>
              <c:idx val="3"/>
              <c:numFmt formatCode="#,##0%" sourceLinked="0"/>
              <c:txPr>
                <a:bodyPr/>
                <a:lstStyle/>
                <a:p>
                  <a:pPr>
                    <a:defRPr b="1" sz="2400" spc="-1" strike="noStrike">
                      <a:solidFill>
                        <a:srgbClr val="ffffff"/>
                      </a:solidFill>
                      <a:latin typeface="Helvetica Neue"/>
                      <a:ea typeface="DejaVu Sans"/>
                    </a:defRPr>
                  </a:pPr>
                </a:p>
              </c:txPr>
              <c:dLblPos val="inEnd"/>
              <c:showLegendKey val="0"/>
              <c:showVal val="0"/>
              <c:showCatName val="0"/>
              <c:showSerName val="0"/>
              <c:showPercent val="1"/>
              <c:separator>
</c:separator>
            </c:dLbl>
            <c:txPr>
              <a:bodyPr/>
              <a:lstStyle/>
              <a:p>
                <a:pPr>
                  <a:defRPr b="1" sz="2400" spc="-1" strike="noStrike">
                    <a:solidFill>
                      <a:srgbClr val="ffffff"/>
                    </a:solidFill>
                    <a:latin typeface="Helvetica Neue"/>
                    <a:ea typeface="DejaVu Sans"/>
                  </a:defRPr>
                </a:pPr>
              </a:p>
            </c:txPr>
            <c:dLblPos val="ctr"/>
            <c:showLegendKey val="0"/>
            <c:showVal val="0"/>
            <c:showCatName val="0"/>
            <c:showSerName val="0"/>
            <c:showPercent val="1"/>
            <c:separator>
</c:separator>
            <c:showLeaderLines val="0"/>
          </c:dLbls>
          <c:cat>
            <c:strRef>
              <c:f>categories</c:f>
              <c:strCache>
                <c:ptCount val="4"/>
                <c:pt idx="0">
                  <c:v>Home</c:v>
                </c:pt>
                <c:pt idx="1">
                  <c:v>Retirement home</c:v>
                </c:pt>
                <c:pt idx="2">
                  <c:v>Hospital</c:v>
                </c:pt>
                <c:pt idx="3">
                  <c:v>Other</c:v>
                </c:pt>
              </c:strCache>
            </c:strRef>
          </c:cat>
          <c:val>
            <c:numRef>
              <c:f>0</c:f>
              <c:numCache>
                <c:formatCode>General</c:formatCode>
                <c:ptCount val="4"/>
                <c:pt idx="0">
                  <c:v>16</c:v>
                </c:pt>
                <c:pt idx="1">
                  <c:v>16</c:v>
                </c:pt>
                <c:pt idx="2">
                  <c:v>64</c:v>
                </c:pt>
                <c:pt idx="3">
                  <c:v>4</c:v>
                </c:pt>
              </c:numCache>
            </c:numRef>
          </c:val>
        </c:ser>
      </c:pie3DChart>
    </c:plotArea>
    <c:legend>
      <c:legendPos val="b"/>
      <c:layout>
        <c:manualLayout>
          <c:xMode val="edge"/>
          <c:yMode val="edge"/>
          <c:x val="0.0104437012477222"/>
          <c:y val="0.850974"/>
          <c:w val="0.989556298752278"/>
          <c:h val="0.149026"/>
        </c:manualLayout>
      </c:layout>
      <c:overlay val="0"/>
      <c:spPr>
        <a:noFill/>
        <a:ln w="12600">
          <a:noFill/>
        </a:ln>
      </c:spPr>
      <c:txPr>
        <a:bodyPr/>
        <a:lstStyle/>
        <a:p>
          <a:pPr>
            <a:defRPr b="1" sz="1600" spc="-1" strike="noStrike">
              <a:solidFill>
                <a:srgbClr val="000000"/>
              </a:solidFill>
              <a:latin typeface="Helvetica Neue"/>
              <a:ea typeface="DejaVu Sans"/>
            </a:defRPr>
          </a:pPr>
        </a:p>
      </c:txPr>
    </c:legend>
    <c:plotVisOnly val="1"/>
    <c:dispBlanksAs val="gap"/>
  </c:chart>
  <c:spPr>
    <a:noFill/>
    <a:ln w="9360">
      <a:noFill/>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4" name="PlaceHolder 2"/>
          <p:cNvSpPr>
            <a:spLocks noGrp="1"/>
          </p:cNvSpPr>
          <p:nvPr>
            <p:ph type="body"/>
          </p:nvPr>
        </p:nvSpPr>
        <p:spPr>
          <a:xfrm>
            <a:off x="982080" y="1826280"/>
            <a:ext cx="10405440" cy="2107800"/>
          </a:xfrm>
          <a:prstGeom prst="rect">
            <a:avLst/>
          </a:prstGeom>
        </p:spPr>
        <p:txBody>
          <a:bodyPr lIns="0" rIns="0" tIns="0" bIns="0">
            <a:normAutofit/>
          </a:bodyPr>
          <a:p>
            <a:endParaRPr b="0" lang="el-GR" sz="3200" spc="-1" strike="noStrike">
              <a:latin typeface="Arial"/>
            </a:endParaRPr>
          </a:p>
        </p:txBody>
      </p:sp>
      <p:sp>
        <p:nvSpPr>
          <p:cNvPr id="25" name="PlaceHolder 3"/>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36"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337"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8"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9" name="PlaceHolder 1"/>
          <p:cNvSpPr>
            <a:spLocks noGrp="1"/>
          </p:cNvSpPr>
          <p:nvPr>
            <p:ph type="subTitle"/>
          </p:nvPr>
        </p:nvSpPr>
        <p:spPr>
          <a:xfrm>
            <a:off x="892800" y="276840"/>
            <a:ext cx="10405440" cy="4046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41"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342"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
        <p:nvSpPr>
          <p:cNvPr id="343"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45"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346"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347" name="PlaceHolder 4"/>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49"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350"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351" name="PlaceHolder 4"/>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53" name="PlaceHolder 2"/>
          <p:cNvSpPr>
            <a:spLocks noGrp="1"/>
          </p:cNvSpPr>
          <p:nvPr>
            <p:ph type="body"/>
          </p:nvPr>
        </p:nvSpPr>
        <p:spPr>
          <a:xfrm>
            <a:off x="982080" y="1826280"/>
            <a:ext cx="10405440" cy="2107800"/>
          </a:xfrm>
          <a:prstGeom prst="rect">
            <a:avLst/>
          </a:prstGeom>
        </p:spPr>
        <p:txBody>
          <a:bodyPr lIns="0" rIns="0" tIns="0" bIns="0">
            <a:normAutofit/>
          </a:bodyPr>
          <a:p>
            <a:endParaRPr b="0" lang="el-GR" sz="3200" spc="-1" strike="noStrike">
              <a:latin typeface="Arial"/>
            </a:endParaRPr>
          </a:p>
        </p:txBody>
      </p:sp>
      <p:sp>
        <p:nvSpPr>
          <p:cNvPr id="354" name="PlaceHolder 3"/>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56"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357"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358"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
        <p:nvSpPr>
          <p:cNvPr id="359" name="PlaceHolder 5"/>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61" name="PlaceHolder 2"/>
          <p:cNvSpPr>
            <a:spLocks noGrp="1"/>
          </p:cNvSpPr>
          <p:nvPr>
            <p:ph type="body"/>
          </p:nvPr>
        </p:nvSpPr>
        <p:spPr>
          <a:xfrm>
            <a:off x="982080" y="1826280"/>
            <a:ext cx="3350160" cy="2107800"/>
          </a:xfrm>
          <a:prstGeom prst="rect">
            <a:avLst/>
          </a:prstGeom>
        </p:spPr>
        <p:txBody>
          <a:bodyPr lIns="0" rIns="0" tIns="0" bIns="0">
            <a:normAutofit/>
          </a:bodyPr>
          <a:p>
            <a:endParaRPr b="0" lang="el-GR" sz="3200" spc="-1" strike="noStrike">
              <a:latin typeface="Arial"/>
            </a:endParaRPr>
          </a:p>
        </p:txBody>
      </p:sp>
      <p:sp>
        <p:nvSpPr>
          <p:cNvPr id="362" name="PlaceHolder 3"/>
          <p:cNvSpPr>
            <a:spLocks noGrp="1"/>
          </p:cNvSpPr>
          <p:nvPr>
            <p:ph type="body"/>
          </p:nvPr>
        </p:nvSpPr>
        <p:spPr>
          <a:xfrm>
            <a:off x="4500000" y="1826280"/>
            <a:ext cx="3350160" cy="2107800"/>
          </a:xfrm>
          <a:prstGeom prst="rect">
            <a:avLst/>
          </a:prstGeom>
        </p:spPr>
        <p:txBody>
          <a:bodyPr lIns="0" rIns="0" tIns="0" bIns="0">
            <a:normAutofit/>
          </a:bodyPr>
          <a:p>
            <a:endParaRPr b="0" lang="el-GR" sz="3200" spc="-1" strike="noStrike">
              <a:latin typeface="Arial"/>
            </a:endParaRPr>
          </a:p>
        </p:txBody>
      </p:sp>
      <p:sp>
        <p:nvSpPr>
          <p:cNvPr id="363" name="PlaceHolder 4"/>
          <p:cNvSpPr>
            <a:spLocks noGrp="1"/>
          </p:cNvSpPr>
          <p:nvPr>
            <p:ph type="body"/>
          </p:nvPr>
        </p:nvSpPr>
        <p:spPr>
          <a:xfrm>
            <a:off x="8018280" y="1826280"/>
            <a:ext cx="3350160" cy="2107800"/>
          </a:xfrm>
          <a:prstGeom prst="rect">
            <a:avLst/>
          </a:prstGeom>
        </p:spPr>
        <p:txBody>
          <a:bodyPr lIns="0" rIns="0" tIns="0" bIns="0">
            <a:normAutofit/>
          </a:bodyPr>
          <a:p>
            <a:endParaRPr b="0" lang="el-GR" sz="3200" spc="-1" strike="noStrike">
              <a:latin typeface="Arial"/>
            </a:endParaRPr>
          </a:p>
        </p:txBody>
      </p:sp>
      <p:sp>
        <p:nvSpPr>
          <p:cNvPr id="364" name="PlaceHolder 5"/>
          <p:cNvSpPr>
            <a:spLocks noGrp="1"/>
          </p:cNvSpPr>
          <p:nvPr>
            <p:ph type="body"/>
          </p:nvPr>
        </p:nvSpPr>
        <p:spPr>
          <a:xfrm>
            <a:off x="982080" y="4134600"/>
            <a:ext cx="3350160" cy="2107800"/>
          </a:xfrm>
          <a:prstGeom prst="rect">
            <a:avLst/>
          </a:prstGeom>
        </p:spPr>
        <p:txBody>
          <a:bodyPr lIns="0" rIns="0" tIns="0" bIns="0">
            <a:normAutofit/>
          </a:bodyPr>
          <a:p>
            <a:endParaRPr b="0" lang="el-GR" sz="3200" spc="-1" strike="noStrike">
              <a:latin typeface="Arial"/>
            </a:endParaRPr>
          </a:p>
        </p:txBody>
      </p:sp>
      <p:sp>
        <p:nvSpPr>
          <p:cNvPr id="365" name="PlaceHolder 6"/>
          <p:cNvSpPr>
            <a:spLocks noGrp="1"/>
          </p:cNvSpPr>
          <p:nvPr>
            <p:ph type="body"/>
          </p:nvPr>
        </p:nvSpPr>
        <p:spPr>
          <a:xfrm>
            <a:off x="4500000" y="4134600"/>
            <a:ext cx="3350160" cy="2107800"/>
          </a:xfrm>
          <a:prstGeom prst="rect">
            <a:avLst/>
          </a:prstGeom>
        </p:spPr>
        <p:txBody>
          <a:bodyPr lIns="0" rIns="0" tIns="0" bIns="0">
            <a:normAutofit/>
          </a:bodyPr>
          <a:p>
            <a:endParaRPr b="0" lang="el-GR" sz="3200" spc="-1" strike="noStrike">
              <a:latin typeface="Arial"/>
            </a:endParaRPr>
          </a:p>
        </p:txBody>
      </p:sp>
      <p:sp>
        <p:nvSpPr>
          <p:cNvPr id="366" name="PlaceHolder 7"/>
          <p:cNvSpPr>
            <a:spLocks noGrp="1"/>
          </p:cNvSpPr>
          <p:nvPr>
            <p:ph type="body"/>
          </p:nvPr>
        </p:nvSpPr>
        <p:spPr>
          <a:xfrm>
            <a:off x="8018280" y="4134600"/>
            <a:ext cx="335016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7"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28"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29"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
        <p:nvSpPr>
          <p:cNvPr id="30" name="PlaceHolder 5"/>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0"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71" name="PlaceHolder 2"/>
          <p:cNvSpPr>
            <a:spLocks noGrp="1"/>
          </p:cNvSpPr>
          <p:nvPr>
            <p:ph type="subTitle"/>
          </p:nvPr>
        </p:nvSpPr>
        <p:spPr>
          <a:xfrm>
            <a:off x="982080" y="1826280"/>
            <a:ext cx="10405440" cy="441936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73" name="PlaceHolder 2"/>
          <p:cNvSpPr>
            <a:spLocks noGrp="1"/>
          </p:cNvSpPr>
          <p:nvPr>
            <p:ph type="body"/>
          </p:nvPr>
        </p:nvSpPr>
        <p:spPr>
          <a:xfrm>
            <a:off x="982080" y="1826280"/>
            <a:ext cx="1040544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75"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376"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7"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8" name="PlaceHolder 1"/>
          <p:cNvSpPr>
            <a:spLocks noGrp="1"/>
          </p:cNvSpPr>
          <p:nvPr>
            <p:ph type="subTitle"/>
          </p:nvPr>
        </p:nvSpPr>
        <p:spPr>
          <a:xfrm>
            <a:off x="892800" y="276840"/>
            <a:ext cx="10405440" cy="4046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80"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381"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
        <p:nvSpPr>
          <p:cNvPr id="382"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83"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84"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385"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386" name="PlaceHolder 4"/>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88"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389"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390" name="PlaceHolder 4"/>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92" name="PlaceHolder 2"/>
          <p:cNvSpPr>
            <a:spLocks noGrp="1"/>
          </p:cNvSpPr>
          <p:nvPr>
            <p:ph type="body"/>
          </p:nvPr>
        </p:nvSpPr>
        <p:spPr>
          <a:xfrm>
            <a:off x="982080" y="1826280"/>
            <a:ext cx="10405440" cy="2107800"/>
          </a:xfrm>
          <a:prstGeom prst="rect">
            <a:avLst/>
          </a:prstGeom>
        </p:spPr>
        <p:txBody>
          <a:bodyPr lIns="0" rIns="0" tIns="0" bIns="0">
            <a:normAutofit/>
          </a:bodyPr>
          <a:p>
            <a:endParaRPr b="0" lang="el-GR" sz="3200" spc="-1" strike="noStrike">
              <a:latin typeface="Arial"/>
            </a:endParaRPr>
          </a:p>
        </p:txBody>
      </p:sp>
      <p:sp>
        <p:nvSpPr>
          <p:cNvPr id="393" name="PlaceHolder 3"/>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95"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396"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397"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
        <p:nvSpPr>
          <p:cNvPr id="398" name="PlaceHolder 5"/>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2" name="PlaceHolder 2"/>
          <p:cNvSpPr>
            <a:spLocks noGrp="1"/>
          </p:cNvSpPr>
          <p:nvPr>
            <p:ph type="body"/>
          </p:nvPr>
        </p:nvSpPr>
        <p:spPr>
          <a:xfrm>
            <a:off x="982080" y="1826280"/>
            <a:ext cx="3350160" cy="2107800"/>
          </a:xfrm>
          <a:prstGeom prst="rect">
            <a:avLst/>
          </a:prstGeom>
        </p:spPr>
        <p:txBody>
          <a:bodyPr lIns="0" rIns="0" tIns="0" bIns="0">
            <a:normAutofit/>
          </a:bodyPr>
          <a:p>
            <a:endParaRPr b="0" lang="el-GR" sz="3200" spc="-1" strike="noStrike">
              <a:latin typeface="Arial"/>
            </a:endParaRPr>
          </a:p>
        </p:txBody>
      </p:sp>
      <p:sp>
        <p:nvSpPr>
          <p:cNvPr id="33" name="PlaceHolder 3"/>
          <p:cNvSpPr>
            <a:spLocks noGrp="1"/>
          </p:cNvSpPr>
          <p:nvPr>
            <p:ph type="body"/>
          </p:nvPr>
        </p:nvSpPr>
        <p:spPr>
          <a:xfrm>
            <a:off x="4500000" y="1826280"/>
            <a:ext cx="3350160" cy="2107800"/>
          </a:xfrm>
          <a:prstGeom prst="rect">
            <a:avLst/>
          </a:prstGeom>
        </p:spPr>
        <p:txBody>
          <a:bodyPr lIns="0" rIns="0" tIns="0" bIns="0">
            <a:normAutofit/>
          </a:bodyPr>
          <a:p>
            <a:endParaRPr b="0" lang="el-GR" sz="3200" spc="-1" strike="noStrike">
              <a:latin typeface="Arial"/>
            </a:endParaRPr>
          </a:p>
        </p:txBody>
      </p:sp>
      <p:sp>
        <p:nvSpPr>
          <p:cNvPr id="34" name="PlaceHolder 4"/>
          <p:cNvSpPr>
            <a:spLocks noGrp="1"/>
          </p:cNvSpPr>
          <p:nvPr>
            <p:ph type="body"/>
          </p:nvPr>
        </p:nvSpPr>
        <p:spPr>
          <a:xfrm>
            <a:off x="8018280" y="1826280"/>
            <a:ext cx="3350160" cy="2107800"/>
          </a:xfrm>
          <a:prstGeom prst="rect">
            <a:avLst/>
          </a:prstGeom>
        </p:spPr>
        <p:txBody>
          <a:bodyPr lIns="0" rIns="0" tIns="0" bIns="0">
            <a:normAutofit/>
          </a:bodyPr>
          <a:p>
            <a:endParaRPr b="0" lang="el-GR" sz="3200" spc="-1" strike="noStrike">
              <a:latin typeface="Arial"/>
            </a:endParaRPr>
          </a:p>
        </p:txBody>
      </p:sp>
      <p:sp>
        <p:nvSpPr>
          <p:cNvPr id="35" name="PlaceHolder 5"/>
          <p:cNvSpPr>
            <a:spLocks noGrp="1"/>
          </p:cNvSpPr>
          <p:nvPr>
            <p:ph type="body"/>
          </p:nvPr>
        </p:nvSpPr>
        <p:spPr>
          <a:xfrm>
            <a:off x="982080" y="4134600"/>
            <a:ext cx="3350160" cy="2107800"/>
          </a:xfrm>
          <a:prstGeom prst="rect">
            <a:avLst/>
          </a:prstGeom>
        </p:spPr>
        <p:txBody>
          <a:bodyPr lIns="0" rIns="0" tIns="0" bIns="0">
            <a:normAutofit/>
          </a:bodyPr>
          <a:p>
            <a:endParaRPr b="0" lang="el-GR" sz="3200" spc="-1" strike="noStrike">
              <a:latin typeface="Arial"/>
            </a:endParaRPr>
          </a:p>
        </p:txBody>
      </p:sp>
      <p:sp>
        <p:nvSpPr>
          <p:cNvPr id="36" name="PlaceHolder 6"/>
          <p:cNvSpPr>
            <a:spLocks noGrp="1"/>
          </p:cNvSpPr>
          <p:nvPr>
            <p:ph type="body"/>
          </p:nvPr>
        </p:nvSpPr>
        <p:spPr>
          <a:xfrm>
            <a:off x="4500000" y="4134600"/>
            <a:ext cx="3350160" cy="2107800"/>
          </a:xfrm>
          <a:prstGeom prst="rect">
            <a:avLst/>
          </a:prstGeom>
        </p:spPr>
        <p:txBody>
          <a:bodyPr lIns="0" rIns="0" tIns="0" bIns="0">
            <a:normAutofit/>
          </a:bodyPr>
          <a:p>
            <a:endParaRPr b="0" lang="el-GR" sz="3200" spc="-1" strike="noStrike">
              <a:latin typeface="Arial"/>
            </a:endParaRPr>
          </a:p>
        </p:txBody>
      </p:sp>
      <p:sp>
        <p:nvSpPr>
          <p:cNvPr id="37" name="PlaceHolder 7"/>
          <p:cNvSpPr>
            <a:spLocks noGrp="1"/>
          </p:cNvSpPr>
          <p:nvPr>
            <p:ph type="body"/>
          </p:nvPr>
        </p:nvSpPr>
        <p:spPr>
          <a:xfrm>
            <a:off x="8018280" y="4134600"/>
            <a:ext cx="335016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400" name="PlaceHolder 2"/>
          <p:cNvSpPr>
            <a:spLocks noGrp="1"/>
          </p:cNvSpPr>
          <p:nvPr>
            <p:ph type="body"/>
          </p:nvPr>
        </p:nvSpPr>
        <p:spPr>
          <a:xfrm>
            <a:off x="982080" y="1826280"/>
            <a:ext cx="3350160" cy="2107800"/>
          </a:xfrm>
          <a:prstGeom prst="rect">
            <a:avLst/>
          </a:prstGeom>
        </p:spPr>
        <p:txBody>
          <a:bodyPr lIns="0" rIns="0" tIns="0" bIns="0">
            <a:normAutofit/>
          </a:bodyPr>
          <a:p>
            <a:endParaRPr b="0" lang="el-GR" sz="3200" spc="-1" strike="noStrike">
              <a:latin typeface="Arial"/>
            </a:endParaRPr>
          </a:p>
        </p:txBody>
      </p:sp>
      <p:sp>
        <p:nvSpPr>
          <p:cNvPr id="401" name="PlaceHolder 3"/>
          <p:cNvSpPr>
            <a:spLocks noGrp="1"/>
          </p:cNvSpPr>
          <p:nvPr>
            <p:ph type="body"/>
          </p:nvPr>
        </p:nvSpPr>
        <p:spPr>
          <a:xfrm>
            <a:off x="4500000" y="1826280"/>
            <a:ext cx="3350160" cy="2107800"/>
          </a:xfrm>
          <a:prstGeom prst="rect">
            <a:avLst/>
          </a:prstGeom>
        </p:spPr>
        <p:txBody>
          <a:bodyPr lIns="0" rIns="0" tIns="0" bIns="0">
            <a:normAutofit/>
          </a:bodyPr>
          <a:p>
            <a:endParaRPr b="0" lang="el-GR" sz="3200" spc="-1" strike="noStrike">
              <a:latin typeface="Arial"/>
            </a:endParaRPr>
          </a:p>
        </p:txBody>
      </p:sp>
      <p:sp>
        <p:nvSpPr>
          <p:cNvPr id="402" name="PlaceHolder 4"/>
          <p:cNvSpPr>
            <a:spLocks noGrp="1"/>
          </p:cNvSpPr>
          <p:nvPr>
            <p:ph type="body"/>
          </p:nvPr>
        </p:nvSpPr>
        <p:spPr>
          <a:xfrm>
            <a:off x="8018280" y="1826280"/>
            <a:ext cx="3350160" cy="2107800"/>
          </a:xfrm>
          <a:prstGeom prst="rect">
            <a:avLst/>
          </a:prstGeom>
        </p:spPr>
        <p:txBody>
          <a:bodyPr lIns="0" rIns="0" tIns="0" bIns="0">
            <a:normAutofit/>
          </a:bodyPr>
          <a:p>
            <a:endParaRPr b="0" lang="el-GR" sz="3200" spc="-1" strike="noStrike">
              <a:latin typeface="Arial"/>
            </a:endParaRPr>
          </a:p>
        </p:txBody>
      </p:sp>
      <p:sp>
        <p:nvSpPr>
          <p:cNvPr id="403" name="PlaceHolder 5"/>
          <p:cNvSpPr>
            <a:spLocks noGrp="1"/>
          </p:cNvSpPr>
          <p:nvPr>
            <p:ph type="body"/>
          </p:nvPr>
        </p:nvSpPr>
        <p:spPr>
          <a:xfrm>
            <a:off x="982080" y="4134600"/>
            <a:ext cx="3350160" cy="2107800"/>
          </a:xfrm>
          <a:prstGeom prst="rect">
            <a:avLst/>
          </a:prstGeom>
        </p:spPr>
        <p:txBody>
          <a:bodyPr lIns="0" rIns="0" tIns="0" bIns="0">
            <a:normAutofit/>
          </a:bodyPr>
          <a:p>
            <a:endParaRPr b="0" lang="el-GR" sz="3200" spc="-1" strike="noStrike">
              <a:latin typeface="Arial"/>
            </a:endParaRPr>
          </a:p>
        </p:txBody>
      </p:sp>
      <p:sp>
        <p:nvSpPr>
          <p:cNvPr id="404" name="PlaceHolder 6"/>
          <p:cNvSpPr>
            <a:spLocks noGrp="1"/>
          </p:cNvSpPr>
          <p:nvPr>
            <p:ph type="body"/>
          </p:nvPr>
        </p:nvSpPr>
        <p:spPr>
          <a:xfrm>
            <a:off x="4500000" y="4134600"/>
            <a:ext cx="3350160" cy="2107800"/>
          </a:xfrm>
          <a:prstGeom prst="rect">
            <a:avLst/>
          </a:prstGeom>
        </p:spPr>
        <p:txBody>
          <a:bodyPr lIns="0" rIns="0" tIns="0" bIns="0">
            <a:normAutofit/>
          </a:bodyPr>
          <a:p>
            <a:endParaRPr b="0" lang="el-GR" sz="3200" spc="-1" strike="noStrike">
              <a:latin typeface="Arial"/>
            </a:endParaRPr>
          </a:p>
        </p:txBody>
      </p:sp>
      <p:sp>
        <p:nvSpPr>
          <p:cNvPr id="405" name="PlaceHolder 7"/>
          <p:cNvSpPr>
            <a:spLocks noGrp="1"/>
          </p:cNvSpPr>
          <p:nvPr>
            <p:ph type="body"/>
          </p:nvPr>
        </p:nvSpPr>
        <p:spPr>
          <a:xfrm>
            <a:off x="8018280" y="4134600"/>
            <a:ext cx="335016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44" name="PlaceHolder 2"/>
          <p:cNvSpPr>
            <a:spLocks noGrp="1"/>
          </p:cNvSpPr>
          <p:nvPr>
            <p:ph type="subTitle"/>
          </p:nvPr>
        </p:nvSpPr>
        <p:spPr>
          <a:xfrm>
            <a:off x="982080" y="1826280"/>
            <a:ext cx="10405440" cy="441936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46" name="PlaceHolder 2"/>
          <p:cNvSpPr>
            <a:spLocks noGrp="1"/>
          </p:cNvSpPr>
          <p:nvPr>
            <p:ph type="body"/>
          </p:nvPr>
        </p:nvSpPr>
        <p:spPr>
          <a:xfrm>
            <a:off x="982080" y="1826280"/>
            <a:ext cx="1040544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48"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49"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892800" y="276840"/>
            <a:ext cx="10405440" cy="4046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53"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54"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
        <p:nvSpPr>
          <p:cNvPr id="55"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 name="PlaceHolder 2"/>
          <p:cNvSpPr>
            <a:spLocks noGrp="1"/>
          </p:cNvSpPr>
          <p:nvPr>
            <p:ph type="subTitle"/>
          </p:nvPr>
        </p:nvSpPr>
        <p:spPr>
          <a:xfrm>
            <a:off x="982080" y="1826280"/>
            <a:ext cx="10405440" cy="441936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57"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58"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59" name="PlaceHolder 4"/>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61"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62"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63" name="PlaceHolder 4"/>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65" name="PlaceHolder 2"/>
          <p:cNvSpPr>
            <a:spLocks noGrp="1"/>
          </p:cNvSpPr>
          <p:nvPr>
            <p:ph type="body"/>
          </p:nvPr>
        </p:nvSpPr>
        <p:spPr>
          <a:xfrm>
            <a:off x="982080" y="1826280"/>
            <a:ext cx="10405440" cy="2107800"/>
          </a:xfrm>
          <a:prstGeom prst="rect">
            <a:avLst/>
          </a:prstGeom>
        </p:spPr>
        <p:txBody>
          <a:bodyPr lIns="0" rIns="0" tIns="0" bIns="0">
            <a:normAutofit/>
          </a:bodyPr>
          <a:p>
            <a:endParaRPr b="0" lang="el-GR" sz="3200" spc="-1" strike="noStrike">
              <a:latin typeface="Arial"/>
            </a:endParaRPr>
          </a:p>
        </p:txBody>
      </p:sp>
      <p:sp>
        <p:nvSpPr>
          <p:cNvPr id="66" name="PlaceHolder 3"/>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68"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69"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70"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
        <p:nvSpPr>
          <p:cNvPr id="71" name="PlaceHolder 5"/>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73" name="PlaceHolder 2"/>
          <p:cNvSpPr>
            <a:spLocks noGrp="1"/>
          </p:cNvSpPr>
          <p:nvPr>
            <p:ph type="body"/>
          </p:nvPr>
        </p:nvSpPr>
        <p:spPr>
          <a:xfrm>
            <a:off x="982080" y="1826280"/>
            <a:ext cx="3350160" cy="2107800"/>
          </a:xfrm>
          <a:prstGeom prst="rect">
            <a:avLst/>
          </a:prstGeom>
        </p:spPr>
        <p:txBody>
          <a:bodyPr lIns="0" rIns="0" tIns="0" bIns="0">
            <a:normAutofit/>
          </a:bodyPr>
          <a:p>
            <a:endParaRPr b="0" lang="el-GR" sz="3200" spc="-1" strike="noStrike">
              <a:latin typeface="Arial"/>
            </a:endParaRPr>
          </a:p>
        </p:txBody>
      </p:sp>
      <p:sp>
        <p:nvSpPr>
          <p:cNvPr id="74" name="PlaceHolder 3"/>
          <p:cNvSpPr>
            <a:spLocks noGrp="1"/>
          </p:cNvSpPr>
          <p:nvPr>
            <p:ph type="body"/>
          </p:nvPr>
        </p:nvSpPr>
        <p:spPr>
          <a:xfrm>
            <a:off x="4500000" y="1826280"/>
            <a:ext cx="3350160" cy="2107800"/>
          </a:xfrm>
          <a:prstGeom prst="rect">
            <a:avLst/>
          </a:prstGeom>
        </p:spPr>
        <p:txBody>
          <a:bodyPr lIns="0" rIns="0" tIns="0" bIns="0">
            <a:normAutofit/>
          </a:bodyPr>
          <a:p>
            <a:endParaRPr b="0" lang="el-GR" sz="3200" spc="-1" strike="noStrike">
              <a:latin typeface="Arial"/>
            </a:endParaRPr>
          </a:p>
        </p:txBody>
      </p:sp>
      <p:sp>
        <p:nvSpPr>
          <p:cNvPr id="75" name="PlaceHolder 4"/>
          <p:cNvSpPr>
            <a:spLocks noGrp="1"/>
          </p:cNvSpPr>
          <p:nvPr>
            <p:ph type="body"/>
          </p:nvPr>
        </p:nvSpPr>
        <p:spPr>
          <a:xfrm>
            <a:off x="8018280" y="1826280"/>
            <a:ext cx="3350160" cy="2107800"/>
          </a:xfrm>
          <a:prstGeom prst="rect">
            <a:avLst/>
          </a:prstGeom>
        </p:spPr>
        <p:txBody>
          <a:bodyPr lIns="0" rIns="0" tIns="0" bIns="0">
            <a:normAutofit/>
          </a:bodyPr>
          <a:p>
            <a:endParaRPr b="0" lang="el-GR" sz="3200" spc="-1" strike="noStrike">
              <a:latin typeface="Arial"/>
            </a:endParaRPr>
          </a:p>
        </p:txBody>
      </p:sp>
      <p:sp>
        <p:nvSpPr>
          <p:cNvPr id="76" name="PlaceHolder 5"/>
          <p:cNvSpPr>
            <a:spLocks noGrp="1"/>
          </p:cNvSpPr>
          <p:nvPr>
            <p:ph type="body"/>
          </p:nvPr>
        </p:nvSpPr>
        <p:spPr>
          <a:xfrm>
            <a:off x="982080" y="4134600"/>
            <a:ext cx="3350160" cy="2107800"/>
          </a:xfrm>
          <a:prstGeom prst="rect">
            <a:avLst/>
          </a:prstGeom>
        </p:spPr>
        <p:txBody>
          <a:bodyPr lIns="0" rIns="0" tIns="0" bIns="0">
            <a:normAutofit/>
          </a:bodyPr>
          <a:p>
            <a:endParaRPr b="0" lang="el-GR" sz="3200" spc="-1" strike="noStrike">
              <a:latin typeface="Arial"/>
            </a:endParaRPr>
          </a:p>
        </p:txBody>
      </p:sp>
      <p:sp>
        <p:nvSpPr>
          <p:cNvPr id="77" name="PlaceHolder 6"/>
          <p:cNvSpPr>
            <a:spLocks noGrp="1"/>
          </p:cNvSpPr>
          <p:nvPr>
            <p:ph type="body"/>
          </p:nvPr>
        </p:nvSpPr>
        <p:spPr>
          <a:xfrm>
            <a:off x="4500000" y="4134600"/>
            <a:ext cx="3350160" cy="2107800"/>
          </a:xfrm>
          <a:prstGeom prst="rect">
            <a:avLst/>
          </a:prstGeom>
        </p:spPr>
        <p:txBody>
          <a:bodyPr lIns="0" rIns="0" tIns="0" bIns="0">
            <a:normAutofit/>
          </a:bodyPr>
          <a:p>
            <a:endParaRPr b="0" lang="el-GR" sz="3200" spc="-1" strike="noStrike">
              <a:latin typeface="Arial"/>
            </a:endParaRPr>
          </a:p>
        </p:txBody>
      </p:sp>
      <p:sp>
        <p:nvSpPr>
          <p:cNvPr id="78" name="PlaceHolder 7"/>
          <p:cNvSpPr>
            <a:spLocks noGrp="1"/>
          </p:cNvSpPr>
          <p:nvPr>
            <p:ph type="body"/>
          </p:nvPr>
        </p:nvSpPr>
        <p:spPr>
          <a:xfrm>
            <a:off x="8018280" y="4134600"/>
            <a:ext cx="335016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85" name="PlaceHolder 2"/>
          <p:cNvSpPr>
            <a:spLocks noGrp="1"/>
          </p:cNvSpPr>
          <p:nvPr>
            <p:ph type="subTitle"/>
          </p:nvPr>
        </p:nvSpPr>
        <p:spPr>
          <a:xfrm>
            <a:off x="982080" y="1826280"/>
            <a:ext cx="10405440" cy="441936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87" name="PlaceHolder 2"/>
          <p:cNvSpPr>
            <a:spLocks noGrp="1"/>
          </p:cNvSpPr>
          <p:nvPr>
            <p:ph type="body"/>
          </p:nvPr>
        </p:nvSpPr>
        <p:spPr>
          <a:xfrm>
            <a:off x="982080" y="1826280"/>
            <a:ext cx="1040544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89"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90"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5" name="PlaceHolder 2"/>
          <p:cNvSpPr>
            <a:spLocks noGrp="1"/>
          </p:cNvSpPr>
          <p:nvPr>
            <p:ph type="body"/>
          </p:nvPr>
        </p:nvSpPr>
        <p:spPr>
          <a:xfrm>
            <a:off x="982080" y="1826280"/>
            <a:ext cx="1040544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892800" y="276840"/>
            <a:ext cx="10405440" cy="4046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94"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95"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
        <p:nvSpPr>
          <p:cNvPr id="96"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98"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99"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100" name="PlaceHolder 4"/>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02"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103"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104" name="PlaceHolder 4"/>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06" name="PlaceHolder 2"/>
          <p:cNvSpPr>
            <a:spLocks noGrp="1"/>
          </p:cNvSpPr>
          <p:nvPr>
            <p:ph type="body"/>
          </p:nvPr>
        </p:nvSpPr>
        <p:spPr>
          <a:xfrm>
            <a:off x="982080" y="1826280"/>
            <a:ext cx="10405440" cy="2107800"/>
          </a:xfrm>
          <a:prstGeom prst="rect">
            <a:avLst/>
          </a:prstGeom>
        </p:spPr>
        <p:txBody>
          <a:bodyPr lIns="0" rIns="0" tIns="0" bIns="0">
            <a:normAutofit/>
          </a:bodyPr>
          <a:p>
            <a:endParaRPr b="0" lang="el-GR" sz="3200" spc="-1" strike="noStrike">
              <a:latin typeface="Arial"/>
            </a:endParaRPr>
          </a:p>
        </p:txBody>
      </p:sp>
      <p:sp>
        <p:nvSpPr>
          <p:cNvPr id="107" name="PlaceHolder 3"/>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09"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110"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111"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
        <p:nvSpPr>
          <p:cNvPr id="112" name="PlaceHolder 5"/>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14" name="PlaceHolder 2"/>
          <p:cNvSpPr>
            <a:spLocks noGrp="1"/>
          </p:cNvSpPr>
          <p:nvPr>
            <p:ph type="body"/>
          </p:nvPr>
        </p:nvSpPr>
        <p:spPr>
          <a:xfrm>
            <a:off x="982080" y="1826280"/>
            <a:ext cx="3350160" cy="2107800"/>
          </a:xfrm>
          <a:prstGeom prst="rect">
            <a:avLst/>
          </a:prstGeom>
        </p:spPr>
        <p:txBody>
          <a:bodyPr lIns="0" rIns="0" tIns="0" bIns="0">
            <a:normAutofit/>
          </a:bodyPr>
          <a:p>
            <a:endParaRPr b="0" lang="el-GR" sz="3200" spc="-1" strike="noStrike">
              <a:latin typeface="Arial"/>
            </a:endParaRPr>
          </a:p>
        </p:txBody>
      </p:sp>
      <p:sp>
        <p:nvSpPr>
          <p:cNvPr id="115" name="PlaceHolder 3"/>
          <p:cNvSpPr>
            <a:spLocks noGrp="1"/>
          </p:cNvSpPr>
          <p:nvPr>
            <p:ph type="body"/>
          </p:nvPr>
        </p:nvSpPr>
        <p:spPr>
          <a:xfrm>
            <a:off x="4500000" y="1826280"/>
            <a:ext cx="3350160" cy="2107800"/>
          </a:xfrm>
          <a:prstGeom prst="rect">
            <a:avLst/>
          </a:prstGeom>
        </p:spPr>
        <p:txBody>
          <a:bodyPr lIns="0" rIns="0" tIns="0" bIns="0">
            <a:normAutofit/>
          </a:bodyPr>
          <a:p>
            <a:endParaRPr b="0" lang="el-GR" sz="3200" spc="-1" strike="noStrike">
              <a:latin typeface="Arial"/>
            </a:endParaRPr>
          </a:p>
        </p:txBody>
      </p:sp>
      <p:sp>
        <p:nvSpPr>
          <p:cNvPr id="116" name="PlaceHolder 4"/>
          <p:cNvSpPr>
            <a:spLocks noGrp="1"/>
          </p:cNvSpPr>
          <p:nvPr>
            <p:ph type="body"/>
          </p:nvPr>
        </p:nvSpPr>
        <p:spPr>
          <a:xfrm>
            <a:off x="8018280" y="1826280"/>
            <a:ext cx="3350160" cy="2107800"/>
          </a:xfrm>
          <a:prstGeom prst="rect">
            <a:avLst/>
          </a:prstGeom>
        </p:spPr>
        <p:txBody>
          <a:bodyPr lIns="0" rIns="0" tIns="0" bIns="0">
            <a:normAutofit/>
          </a:bodyPr>
          <a:p>
            <a:endParaRPr b="0" lang="el-GR" sz="3200" spc="-1" strike="noStrike">
              <a:latin typeface="Arial"/>
            </a:endParaRPr>
          </a:p>
        </p:txBody>
      </p:sp>
      <p:sp>
        <p:nvSpPr>
          <p:cNvPr id="117" name="PlaceHolder 5"/>
          <p:cNvSpPr>
            <a:spLocks noGrp="1"/>
          </p:cNvSpPr>
          <p:nvPr>
            <p:ph type="body"/>
          </p:nvPr>
        </p:nvSpPr>
        <p:spPr>
          <a:xfrm>
            <a:off x="982080" y="4134600"/>
            <a:ext cx="3350160" cy="2107800"/>
          </a:xfrm>
          <a:prstGeom prst="rect">
            <a:avLst/>
          </a:prstGeom>
        </p:spPr>
        <p:txBody>
          <a:bodyPr lIns="0" rIns="0" tIns="0" bIns="0">
            <a:normAutofit/>
          </a:bodyPr>
          <a:p>
            <a:endParaRPr b="0" lang="el-GR" sz="3200" spc="-1" strike="noStrike">
              <a:latin typeface="Arial"/>
            </a:endParaRPr>
          </a:p>
        </p:txBody>
      </p:sp>
      <p:sp>
        <p:nvSpPr>
          <p:cNvPr id="118" name="PlaceHolder 6"/>
          <p:cNvSpPr>
            <a:spLocks noGrp="1"/>
          </p:cNvSpPr>
          <p:nvPr>
            <p:ph type="body"/>
          </p:nvPr>
        </p:nvSpPr>
        <p:spPr>
          <a:xfrm>
            <a:off x="4500000" y="4134600"/>
            <a:ext cx="3350160" cy="2107800"/>
          </a:xfrm>
          <a:prstGeom prst="rect">
            <a:avLst/>
          </a:prstGeom>
        </p:spPr>
        <p:txBody>
          <a:bodyPr lIns="0" rIns="0" tIns="0" bIns="0">
            <a:normAutofit/>
          </a:bodyPr>
          <a:p>
            <a:endParaRPr b="0" lang="el-GR" sz="3200" spc="-1" strike="noStrike">
              <a:latin typeface="Arial"/>
            </a:endParaRPr>
          </a:p>
        </p:txBody>
      </p:sp>
      <p:sp>
        <p:nvSpPr>
          <p:cNvPr id="119" name="PlaceHolder 7"/>
          <p:cNvSpPr>
            <a:spLocks noGrp="1"/>
          </p:cNvSpPr>
          <p:nvPr>
            <p:ph type="body"/>
          </p:nvPr>
        </p:nvSpPr>
        <p:spPr>
          <a:xfrm>
            <a:off x="8018280" y="4134600"/>
            <a:ext cx="335016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24" name="PlaceHolder 2"/>
          <p:cNvSpPr>
            <a:spLocks noGrp="1"/>
          </p:cNvSpPr>
          <p:nvPr>
            <p:ph type="subTitle"/>
          </p:nvPr>
        </p:nvSpPr>
        <p:spPr>
          <a:xfrm>
            <a:off x="982080" y="1826280"/>
            <a:ext cx="10405440" cy="441936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26" name="PlaceHolder 2"/>
          <p:cNvSpPr>
            <a:spLocks noGrp="1"/>
          </p:cNvSpPr>
          <p:nvPr>
            <p:ph type="body"/>
          </p:nvPr>
        </p:nvSpPr>
        <p:spPr>
          <a:xfrm>
            <a:off x="982080" y="1826280"/>
            <a:ext cx="1040544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7"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8"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28"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129"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892800" y="276840"/>
            <a:ext cx="10405440" cy="4046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33"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134"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
        <p:nvSpPr>
          <p:cNvPr id="135"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37"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138"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139" name="PlaceHolder 4"/>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41"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142"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143" name="PlaceHolder 4"/>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45" name="PlaceHolder 2"/>
          <p:cNvSpPr>
            <a:spLocks noGrp="1"/>
          </p:cNvSpPr>
          <p:nvPr>
            <p:ph type="body"/>
          </p:nvPr>
        </p:nvSpPr>
        <p:spPr>
          <a:xfrm>
            <a:off x="982080" y="1826280"/>
            <a:ext cx="10405440" cy="2107800"/>
          </a:xfrm>
          <a:prstGeom prst="rect">
            <a:avLst/>
          </a:prstGeom>
        </p:spPr>
        <p:txBody>
          <a:bodyPr lIns="0" rIns="0" tIns="0" bIns="0">
            <a:normAutofit/>
          </a:bodyPr>
          <a:p>
            <a:endParaRPr b="0" lang="el-GR" sz="3200" spc="-1" strike="noStrike">
              <a:latin typeface="Arial"/>
            </a:endParaRPr>
          </a:p>
        </p:txBody>
      </p:sp>
      <p:sp>
        <p:nvSpPr>
          <p:cNvPr id="146" name="PlaceHolder 3"/>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48"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149"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150"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
        <p:nvSpPr>
          <p:cNvPr id="151" name="PlaceHolder 5"/>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53" name="PlaceHolder 2"/>
          <p:cNvSpPr>
            <a:spLocks noGrp="1"/>
          </p:cNvSpPr>
          <p:nvPr>
            <p:ph type="body"/>
          </p:nvPr>
        </p:nvSpPr>
        <p:spPr>
          <a:xfrm>
            <a:off x="982080" y="1826280"/>
            <a:ext cx="3350160" cy="2107800"/>
          </a:xfrm>
          <a:prstGeom prst="rect">
            <a:avLst/>
          </a:prstGeom>
        </p:spPr>
        <p:txBody>
          <a:bodyPr lIns="0" rIns="0" tIns="0" bIns="0">
            <a:normAutofit/>
          </a:bodyPr>
          <a:p>
            <a:endParaRPr b="0" lang="el-GR" sz="3200" spc="-1" strike="noStrike">
              <a:latin typeface="Arial"/>
            </a:endParaRPr>
          </a:p>
        </p:txBody>
      </p:sp>
      <p:sp>
        <p:nvSpPr>
          <p:cNvPr id="154" name="PlaceHolder 3"/>
          <p:cNvSpPr>
            <a:spLocks noGrp="1"/>
          </p:cNvSpPr>
          <p:nvPr>
            <p:ph type="body"/>
          </p:nvPr>
        </p:nvSpPr>
        <p:spPr>
          <a:xfrm>
            <a:off x="4500000" y="1826280"/>
            <a:ext cx="3350160" cy="2107800"/>
          </a:xfrm>
          <a:prstGeom prst="rect">
            <a:avLst/>
          </a:prstGeom>
        </p:spPr>
        <p:txBody>
          <a:bodyPr lIns="0" rIns="0" tIns="0" bIns="0">
            <a:normAutofit/>
          </a:bodyPr>
          <a:p>
            <a:endParaRPr b="0" lang="el-GR" sz="3200" spc="-1" strike="noStrike">
              <a:latin typeface="Arial"/>
            </a:endParaRPr>
          </a:p>
        </p:txBody>
      </p:sp>
      <p:sp>
        <p:nvSpPr>
          <p:cNvPr id="155" name="PlaceHolder 4"/>
          <p:cNvSpPr>
            <a:spLocks noGrp="1"/>
          </p:cNvSpPr>
          <p:nvPr>
            <p:ph type="body"/>
          </p:nvPr>
        </p:nvSpPr>
        <p:spPr>
          <a:xfrm>
            <a:off x="8018280" y="1826280"/>
            <a:ext cx="3350160" cy="2107800"/>
          </a:xfrm>
          <a:prstGeom prst="rect">
            <a:avLst/>
          </a:prstGeom>
        </p:spPr>
        <p:txBody>
          <a:bodyPr lIns="0" rIns="0" tIns="0" bIns="0">
            <a:normAutofit/>
          </a:bodyPr>
          <a:p>
            <a:endParaRPr b="0" lang="el-GR" sz="3200" spc="-1" strike="noStrike">
              <a:latin typeface="Arial"/>
            </a:endParaRPr>
          </a:p>
        </p:txBody>
      </p:sp>
      <p:sp>
        <p:nvSpPr>
          <p:cNvPr id="156" name="PlaceHolder 5"/>
          <p:cNvSpPr>
            <a:spLocks noGrp="1"/>
          </p:cNvSpPr>
          <p:nvPr>
            <p:ph type="body"/>
          </p:nvPr>
        </p:nvSpPr>
        <p:spPr>
          <a:xfrm>
            <a:off x="982080" y="4134600"/>
            <a:ext cx="3350160" cy="2107800"/>
          </a:xfrm>
          <a:prstGeom prst="rect">
            <a:avLst/>
          </a:prstGeom>
        </p:spPr>
        <p:txBody>
          <a:bodyPr lIns="0" rIns="0" tIns="0" bIns="0">
            <a:normAutofit/>
          </a:bodyPr>
          <a:p>
            <a:endParaRPr b="0" lang="el-GR" sz="3200" spc="-1" strike="noStrike">
              <a:latin typeface="Arial"/>
            </a:endParaRPr>
          </a:p>
        </p:txBody>
      </p:sp>
      <p:sp>
        <p:nvSpPr>
          <p:cNvPr id="157" name="PlaceHolder 6"/>
          <p:cNvSpPr>
            <a:spLocks noGrp="1"/>
          </p:cNvSpPr>
          <p:nvPr>
            <p:ph type="body"/>
          </p:nvPr>
        </p:nvSpPr>
        <p:spPr>
          <a:xfrm>
            <a:off x="4500000" y="4134600"/>
            <a:ext cx="3350160" cy="2107800"/>
          </a:xfrm>
          <a:prstGeom prst="rect">
            <a:avLst/>
          </a:prstGeom>
        </p:spPr>
        <p:txBody>
          <a:bodyPr lIns="0" rIns="0" tIns="0" bIns="0">
            <a:normAutofit/>
          </a:bodyPr>
          <a:p>
            <a:endParaRPr b="0" lang="el-GR" sz="3200" spc="-1" strike="noStrike">
              <a:latin typeface="Arial"/>
            </a:endParaRPr>
          </a:p>
        </p:txBody>
      </p:sp>
      <p:sp>
        <p:nvSpPr>
          <p:cNvPr id="158" name="PlaceHolder 7"/>
          <p:cNvSpPr>
            <a:spLocks noGrp="1"/>
          </p:cNvSpPr>
          <p:nvPr>
            <p:ph type="body"/>
          </p:nvPr>
        </p:nvSpPr>
        <p:spPr>
          <a:xfrm>
            <a:off x="8018280" y="4134600"/>
            <a:ext cx="335016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63" name="PlaceHolder 2"/>
          <p:cNvSpPr>
            <a:spLocks noGrp="1"/>
          </p:cNvSpPr>
          <p:nvPr>
            <p:ph type="subTitle"/>
          </p:nvPr>
        </p:nvSpPr>
        <p:spPr>
          <a:xfrm>
            <a:off x="982080" y="1826280"/>
            <a:ext cx="10405440" cy="441936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65" name="PlaceHolder 2"/>
          <p:cNvSpPr>
            <a:spLocks noGrp="1"/>
          </p:cNvSpPr>
          <p:nvPr>
            <p:ph type="body"/>
          </p:nvPr>
        </p:nvSpPr>
        <p:spPr>
          <a:xfrm>
            <a:off x="982080" y="1826280"/>
            <a:ext cx="1040544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67"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168"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892800" y="276840"/>
            <a:ext cx="10405440" cy="4046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72"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173"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
        <p:nvSpPr>
          <p:cNvPr id="174"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76"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177"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178" name="PlaceHolder 4"/>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80"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181"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182" name="PlaceHolder 4"/>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84" name="PlaceHolder 2"/>
          <p:cNvSpPr>
            <a:spLocks noGrp="1"/>
          </p:cNvSpPr>
          <p:nvPr>
            <p:ph type="body"/>
          </p:nvPr>
        </p:nvSpPr>
        <p:spPr>
          <a:xfrm>
            <a:off x="982080" y="1826280"/>
            <a:ext cx="10405440" cy="2107800"/>
          </a:xfrm>
          <a:prstGeom prst="rect">
            <a:avLst/>
          </a:prstGeom>
        </p:spPr>
        <p:txBody>
          <a:bodyPr lIns="0" rIns="0" tIns="0" bIns="0">
            <a:normAutofit/>
          </a:bodyPr>
          <a:p>
            <a:endParaRPr b="0" lang="el-GR" sz="3200" spc="-1" strike="noStrike">
              <a:latin typeface="Arial"/>
            </a:endParaRPr>
          </a:p>
        </p:txBody>
      </p:sp>
      <p:sp>
        <p:nvSpPr>
          <p:cNvPr id="185" name="PlaceHolder 3"/>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87"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188"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189"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
        <p:nvSpPr>
          <p:cNvPr id="190" name="PlaceHolder 5"/>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892800" y="276840"/>
            <a:ext cx="10405440" cy="4046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92" name="PlaceHolder 2"/>
          <p:cNvSpPr>
            <a:spLocks noGrp="1"/>
          </p:cNvSpPr>
          <p:nvPr>
            <p:ph type="body"/>
          </p:nvPr>
        </p:nvSpPr>
        <p:spPr>
          <a:xfrm>
            <a:off x="982080" y="1826280"/>
            <a:ext cx="3350160" cy="2107800"/>
          </a:xfrm>
          <a:prstGeom prst="rect">
            <a:avLst/>
          </a:prstGeom>
        </p:spPr>
        <p:txBody>
          <a:bodyPr lIns="0" rIns="0" tIns="0" bIns="0">
            <a:normAutofit/>
          </a:bodyPr>
          <a:p>
            <a:endParaRPr b="0" lang="el-GR" sz="3200" spc="-1" strike="noStrike">
              <a:latin typeface="Arial"/>
            </a:endParaRPr>
          </a:p>
        </p:txBody>
      </p:sp>
      <p:sp>
        <p:nvSpPr>
          <p:cNvPr id="193" name="PlaceHolder 3"/>
          <p:cNvSpPr>
            <a:spLocks noGrp="1"/>
          </p:cNvSpPr>
          <p:nvPr>
            <p:ph type="body"/>
          </p:nvPr>
        </p:nvSpPr>
        <p:spPr>
          <a:xfrm>
            <a:off x="4500000" y="1826280"/>
            <a:ext cx="3350160" cy="2107800"/>
          </a:xfrm>
          <a:prstGeom prst="rect">
            <a:avLst/>
          </a:prstGeom>
        </p:spPr>
        <p:txBody>
          <a:bodyPr lIns="0" rIns="0" tIns="0" bIns="0">
            <a:normAutofit/>
          </a:bodyPr>
          <a:p>
            <a:endParaRPr b="0" lang="el-GR" sz="3200" spc="-1" strike="noStrike">
              <a:latin typeface="Arial"/>
            </a:endParaRPr>
          </a:p>
        </p:txBody>
      </p:sp>
      <p:sp>
        <p:nvSpPr>
          <p:cNvPr id="194" name="PlaceHolder 4"/>
          <p:cNvSpPr>
            <a:spLocks noGrp="1"/>
          </p:cNvSpPr>
          <p:nvPr>
            <p:ph type="body"/>
          </p:nvPr>
        </p:nvSpPr>
        <p:spPr>
          <a:xfrm>
            <a:off x="8018280" y="1826280"/>
            <a:ext cx="3350160" cy="2107800"/>
          </a:xfrm>
          <a:prstGeom prst="rect">
            <a:avLst/>
          </a:prstGeom>
        </p:spPr>
        <p:txBody>
          <a:bodyPr lIns="0" rIns="0" tIns="0" bIns="0">
            <a:normAutofit/>
          </a:bodyPr>
          <a:p>
            <a:endParaRPr b="0" lang="el-GR" sz="3200" spc="-1" strike="noStrike">
              <a:latin typeface="Arial"/>
            </a:endParaRPr>
          </a:p>
        </p:txBody>
      </p:sp>
      <p:sp>
        <p:nvSpPr>
          <p:cNvPr id="195" name="PlaceHolder 5"/>
          <p:cNvSpPr>
            <a:spLocks noGrp="1"/>
          </p:cNvSpPr>
          <p:nvPr>
            <p:ph type="body"/>
          </p:nvPr>
        </p:nvSpPr>
        <p:spPr>
          <a:xfrm>
            <a:off x="982080" y="4134600"/>
            <a:ext cx="3350160" cy="2107800"/>
          </a:xfrm>
          <a:prstGeom prst="rect">
            <a:avLst/>
          </a:prstGeom>
        </p:spPr>
        <p:txBody>
          <a:bodyPr lIns="0" rIns="0" tIns="0" bIns="0">
            <a:normAutofit/>
          </a:bodyPr>
          <a:p>
            <a:endParaRPr b="0" lang="el-GR" sz="3200" spc="-1" strike="noStrike">
              <a:latin typeface="Arial"/>
            </a:endParaRPr>
          </a:p>
        </p:txBody>
      </p:sp>
      <p:sp>
        <p:nvSpPr>
          <p:cNvPr id="196" name="PlaceHolder 6"/>
          <p:cNvSpPr>
            <a:spLocks noGrp="1"/>
          </p:cNvSpPr>
          <p:nvPr>
            <p:ph type="body"/>
          </p:nvPr>
        </p:nvSpPr>
        <p:spPr>
          <a:xfrm>
            <a:off x="4500000" y="4134600"/>
            <a:ext cx="3350160" cy="2107800"/>
          </a:xfrm>
          <a:prstGeom prst="rect">
            <a:avLst/>
          </a:prstGeom>
        </p:spPr>
        <p:txBody>
          <a:bodyPr lIns="0" rIns="0" tIns="0" bIns="0">
            <a:normAutofit/>
          </a:bodyPr>
          <a:p>
            <a:endParaRPr b="0" lang="el-GR" sz="3200" spc="-1" strike="noStrike">
              <a:latin typeface="Arial"/>
            </a:endParaRPr>
          </a:p>
        </p:txBody>
      </p:sp>
      <p:sp>
        <p:nvSpPr>
          <p:cNvPr id="197" name="PlaceHolder 7"/>
          <p:cNvSpPr>
            <a:spLocks noGrp="1"/>
          </p:cNvSpPr>
          <p:nvPr>
            <p:ph type="body"/>
          </p:nvPr>
        </p:nvSpPr>
        <p:spPr>
          <a:xfrm>
            <a:off x="8018280" y="4134600"/>
            <a:ext cx="335016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3"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04" name="PlaceHolder 2"/>
          <p:cNvSpPr>
            <a:spLocks noGrp="1"/>
          </p:cNvSpPr>
          <p:nvPr>
            <p:ph type="subTitle"/>
          </p:nvPr>
        </p:nvSpPr>
        <p:spPr>
          <a:xfrm>
            <a:off x="982080" y="1826280"/>
            <a:ext cx="10405440" cy="441936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06" name="PlaceHolder 2"/>
          <p:cNvSpPr>
            <a:spLocks noGrp="1"/>
          </p:cNvSpPr>
          <p:nvPr>
            <p:ph type="body"/>
          </p:nvPr>
        </p:nvSpPr>
        <p:spPr>
          <a:xfrm>
            <a:off x="982080" y="1826280"/>
            <a:ext cx="1040544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08"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209"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0"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1" name="PlaceHolder 1"/>
          <p:cNvSpPr>
            <a:spLocks noGrp="1"/>
          </p:cNvSpPr>
          <p:nvPr>
            <p:ph type="subTitle"/>
          </p:nvPr>
        </p:nvSpPr>
        <p:spPr>
          <a:xfrm>
            <a:off x="892800" y="276840"/>
            <a:ext cx="10405440" cy="4046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13"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214"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
        <p:nvSpPr>
          <p:cNvPr id="215"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17"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218"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219" name="PlaceHolder 4"/>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21"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222"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223" name="PlaceHolder 4"/>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2"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13"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
        <p:nvSpPr>
          <p:cNvPr id="14"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25" name="PlaceHolder 2"/>
          <p:cNvSpPr>
            <a:spLocks noGrp="1"/>
          </p:cNvSpPr>
          <p:nvPr>
            <p:ph type="body"/>
          </p:nvPr>
        </p:nvSpPr>
        <p:spPr>
          <a:xfrm>
            <a:off x="982080" y="1826280"/>
            <a:ext cx="10405440" cy="2107800"/>
          </a:xfrm>
          <a:prstGeom prst="rect">
            <a:avLst/>
          </a:prstGeom>
        </p:spPr>
        <p:txBody>
          <a:bodyPr lIns="0" rIns="0" tIns="0" bIns="0">
            <a:normAutofit/>
          </a:bodyPr>
          <a:p>
            <a:endParaRPr b="0" lang="el-GR" sz="3200" spc="-1" strike="noStrike">
              <a:latin typeface="Arial"/>
            </a:endParaRPr>
          </a:p>
        </p:txBody>
      </p:sp>
      <p:sp>
        <p:nvSpPr>
          <p:cNvPr id="226" name="PlaceHolder 3"/>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28"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229"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230"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
        <p:nvSpPr>
          <p:cNvPr id="231" name="PlaceHolder 5"/>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33" name="PlaceHolder 2"/>
          <p:cNvSpPr>
            <a:spLocks noGrp="1"/>
          </p:cNvSpPr>
          <p:nvPr>
            <p:ph type="body"/>
          </p:nvPr>
        </p:nvSpPr>
        <p:spPr>
          <a:xfrm>
            <a:off x="982080" y="1826280"/>
            <a:ext cx="3350160" cy="2107800"/>
          </a:xfrm>
          <a:prstGeom prst="rect">
            <a:avLst/>
          </a:prstGeom>
        </p:spPr>
        <p:txBody>
          <a:bodyPr lIns="0" rIns="0" tIns="0" bIns="0">
            <a:normAutofit/>
          </a:bodyPr>
          <a:p>
            <a:endParaRPr b="0" lang="el-GR" sz="3200" spc="-1" strike="noStrike">
              <a:latin typeface="Arial"/>
            </a:endParaRPr>
          </a:p>
        </p:txBody>
      </p:sp>
      <p:sp>
        <p:nvSpPr>
          <p:cNvPr id="234" name="PlaceHolder 3"/>
          <p:cNvSpPr>
            <a:spLocks noGrp="1"/>
          </p:cNvSpPr>
          <p:nvPr>
            <p:ph type="body"/>
          </p:nvPr>
        </p:nvSpPr>
        <p:spPr>
          <a:xfrm>
            <a:off x="4500000" y="1826280"/>
            <a:ext cx="3350160" cy="2107800"/>
          </a:xfrm>
          <a:prstGeom prst="rect">
            <a:avLst/>
          </a:prstGeom>
        </p:spPr>
        <p:txBody>
          <a:bodyPr lIns="0" rIns="0" tIns="0" bIns="0">
            <a:normAutofit/>
          </a:bodyPr>
          <a:p>
            <a:endParaRPr b="0" lang="el-GR" sz="3200" spc="-1" strike="noStrike">
              <a:latin typeface="Arial"/>
            </a:endParaRPr>
          </a:p>
        </p:txBody>
      </p:sp>
      <p:sp>
        <p:nvSpPr>
          <p:cNvPr id="235" name="PlaceHolder 4"/>
          <p:cNvSpPr>
            <a:spLocks noGrp="1"/>
          </p:cNvSpPr>
          <p:nvPr>
            <p:ph type="body"/>
          </p:nvPr>
        </p:nvSpPr>
        <p:spPr>
          <a:xfrm>
            <a:off x="8018280" y="1826280"/>
            <a:ext cx="3350160" cy="2107800"/>
          </a:xfrm>
          <a:prstGeom prst="rect">
            <a:avLst/>
          </a:prstGeom>
        </p:spPr>
        <p:txBody>
          <a:bodyPr lIns="0" rIns="0" tIns="0" bIns="0">
            <a:normAutofit/>
          </a:bodyPr>
          <a:p>
            <a:endParaRPr b="0" lang="el-GR" sz="3200" spc="-1" strike="noStrike">
              <a:latin typeface="Arial"/>
            </a:endParaRPr>
          </a:p>
        </p:txBody>
      </p:sp>
      <p:sp>
        <p:nvSpPr>
          <p:cNvPr id="236" name="PlaceHolder 5"/>
          <p:cNvSpPr>
            <a:spLocks noGrp="1"/>
          </p:cNvSpPr>
          <p:nvPr>
            <p:ph type="body"/>
          </p:nvPr>
        </p:nvSpPr>
        <p:spPr>
          <a:xfrm>
            <a:off x="982080" y="4134600"/>
            <a:ext cx="3350160" cy="2107800"/>
          </a:xfrm>
          <a:prstGeom prst="rect">
            <a:avLst/>
          </a:prstGeom>
        </p:spPr>
        <p:txBody>
          <a:bodyPr lIns="0" rIns="0" tIns="0" bIns="0">
            <a:normAutofit/>
          </a:bodyPr>
          <a:p>
            <a:endParaRPr b="0" lang="el-GR" sz="3200" spc="-1" strike="noStrike">
              <a:latin typeface="Arial"/>
            </a:endParaRPr>
          </a:p>
        </p:txBody>
      </p:sp>
      <p:sp>
        <p:nvSpPr>
          <p:cNvPr id="237" name="PlaceHolder 6"/>
          <p:cNvSpPr>
            <a:spLocks noGrp="1"/>
          </p:cNvSpPr>
          <p:nvPr>
            <p:ph type="body"/>
          </p:nvPr>
        </p:nvSpPr>
        <p:spPr>
          <a:xfrm>
            <a:off x="4500000" y="4134600"/>
            <a:ext cx="3350160" cy="2107800"/>
          </a:xfrm>
          <a:prstGeom prst="rect">
            <a:avLst/>
          </a:prstGeom>
        </p:spPr>
        <p:txBody>
          <a:bodyPr lIns="0" rIns="0" tIns="0" bIns="0">
            <a:normAutofit/>
          </a:bodyPr>
          <a:p>
            <a:endParaRPr b="0" lang="el-GR" sz="3200" spc="-1" strike="noStrike">
              <a:latin typeface="Arial"/>
            </a:endParaRPr>
          </a:p>
        </p:txBody>
      </p:sp>
      <p:sp>
        <p:nvSpPr>
          <p:cNvPr id="238" name="PlaceHolder 7"/>
          <p:cNvSpPr>
            <a:spLocks noGrp="1"/>
          </p:cNvSpPr>
          <p:nvPr>
            <p:ph type="body"/>
          </p:nvPr>
        </p:nvSpPr>
        <p:spPr>
          <a:xfrm>
            <a:off x="8018280" y="4134600"/>
            <a:ext cx="335016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2"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43" name="PlaceHolder 2"/>
          <p:cNvSpPr>
            <a:spLocks noGrp="1"/>
          </p:cNvSpPr>
          <p:nvPr>
            <p:ph type="subTitle"/>
          </p:nvPr>
        </p:nvSpPr>
        <p:spPr>
          <a:xfrm>
            <a:off x="982080" y="1826280"/>
            <a:ext cx="10405440" cy="441936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45" name="PlaceHolder 2"/>
          <p:cNvSpPr>
            <a:spLocks noGrp="1"/>
          </p:cNvSpPr>
          <p:nvPr>
            <p:ph type="body"/>
          </p:nvPr>
        </p:nvSpPr>
        <p:spPr>
          <a:xfrm>
            <a:off x="982080" y="1826280"/>
            <a:ext cx="1040544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47"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248"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9"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0" name="PlaceHolder 1"/>
          <p:cNvSpPr>
            <a:spLocks noGrp="1"/>
          </p:cNvSpPr>
          <p:nvPr>
            <p:ph type="subTitle"/>
          </p:nvPr>
        </p:nvSpPr>
        <p:spPr>
          <a:xfrm>
            <a:off x="892800" y="276840"/>
            <a:ext cx="10405440" cy="4046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52"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253"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
        <p:nvSpPr>
          <p:cNvPr id="254"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16"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17"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18" name="PlaceHolder 4"/>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56"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257"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258" name="PlaceHolder 4"/>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60"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261"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262" name="PlaceHolder 4"/>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64" name="PlaceHolder 2"/>
          <p:cNvSpPr>
            <a:spLocks noGrp="1"/>
          </p:cNvSpPr>
          <p:nvPr>
            <p:ph type="body"/>
          </p:nvPr>
        </p:nvSpPr>
        <p:spPr>
          <a:xfrm>
            <a:off x="982080" y="1826280"/>
            <a:ext cx="10405440" cy="2107800"/>
          </a:xfrm>
          <a:prstGeom prst="rect">
            <a:avLst/>
          </a:prstGeom>
        </p:spPr>
        <p:txBody>
          <a:bodyPr lIns="0" rIns="0" tIns="0" bIns="0">
            <a:normAutofit/>
          </a:bodyPr>
          <a:p>
            <a:endParaRPr b="0" lang="el-GR" sz="3200" spc="-1" strike="noStrike">
              <a:latin typeface="Arial"/>
            </a:endParaRPr>
          </a:p>
        </p:txBody>
      </p:sp>
      <p:sp>
        <p:nvSpPr>
          <p:cNvPr id="265" name="PlaceHolder 3"/>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67"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268"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269"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
        <p:nvSpPr>
          <p:cNvPr id="270" name="PlaceHolder 5"/>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72" name="PlaceHolder 2"/>
          <p:cNvSpPr>
            <a:spLocks noGrp="1"/>
          </p:cNvSpPr>
          <p:nvPr>
            <p:ph type="body"/>
          </p:nvPr>
        </p:nvSpPr>
        <p:spPr>
          <a:xfrm>
            <a:off x="982080" y="1826280"/>
            <a:ext cx="3350160" cy="2107800"/>
          </a:xfrm>
          <a:prstGeom prst="rect">
            <a:avLst/>
          </a:prstGeom>
        </p:spPr>
        <p:txBody>
          <a:bodyPr lIns="0" rIns="0" tIns="0" bIns="0">
            <a:normAutofit/>
          </a:bodyPr>
          <a:p>
            <a:endParaRPr b="0" lang="el-GR" sz="3200" spc="-1" strike="noStrike">
              <a:latin typeface="Arial"/>
            </a:endParaRPr>
          </a:p>
        </p:txBody>
      </p:sp>
      <p:sp>
        <p:nvSpPr>
          <p:cNvPr id="273" name="PlaceHolder 3"/>
          <p:cNvSpPr>
            <a:spLocks noGrp="1"/>
          </p:cNvSpPr>
          <p:nvPr>
            <p:ph type="body"/>
          </p:nvPr>
        </p:nvSpPr>
        <p:spPr>
          <a:xfrm>
            <a:off x="4500000" y="1826280"/>
            <a:ext cx="3350160" cy="2107800"/>
          </a:xfrm>
          <a:prstGeom prst="rect">
            <a:avLst/>
          </a:prstGeom>
        </p:spPr>
        <p:txBody>
          <a:bodyPr lIns="0" rIns="0" tIns="0" bIns="0">
            <a:normAutofit/>
          </a:bodyPr>
          <a:p>
            <a:endParaRPr b="0" lang="el-GR" sz="3200" spc="-1" strike="noStrike">
              <a:latin typeface="Arial"/>
            </a:endParaRPr>
          </a:p>
        </p:txBody>
      </p:sp>
      <p:sp>
        <p:nvSpPr>
          <p:cNvPr id="274" name="PlaceHolder 4"/>
          <p:cNvSpPr>
            <a:spLocks noGrp="1"/>
          </p:cNvSpPr>
          <p:nvPr>
            <p:ph type="body"/>
          </p:nvPr>
        </p:nvSpPr>
        <p:spPr>
          <a:xfrm>
            <a:off x="8018280" y="1826280"/>
            <a:ext cx="3350160" cy="2107800"/>
          </a:xfrm>
          <a:prstGeom prst="rect">
            <a:avLst/>
          </a:prstGeom>
        </p:spPr>
        <p:txBody>
          <a:bodyPr lIns="0" rIns="0" tIns="0" bIns="0">
            <a:normAutofit/>
          </a:bodyPr>
          <a:p>
            <a:endParaRPr b="0" lang="el-GR" sz="3200" spc="-1" strike="noStrike">
              <a:latin typeface="Arial"/>
            </a:endParaRPr>
          </a:p>
        </p:txBody>
      </p:sp>
      <p:sp>
        <p:nvSpPr>
          <p:cNvPr id="275" name="PlaceHolder 5"/>
          <p:cNvSpPr>
            <a:spLocks noGrp="1"/>
          </p:cNvSpPr>
          <p:nvPr>
            <p:ph type="body"/>
          </p:nvPr>
        </p:nvSpPr>
        <p:spPr>
          <a:xfrm>
            <a:off x="982080" y="4134600"/>
            <a:ext cx="3350160" cy="2107800"/>
          </a:xfrm>
          <a:prstGeom prst="rect">
            <a:avLst/>
          </a:prstGeom>
        </p:spPr>
        <p:txBody>
          <a:bodyPr lIns="0" rIns="0" tIns="0" bIns="0">
            <a:normAutofit/>
          </a:bodyPr>
          <a:p>
            <a:endParaRPr b="0" lang="el-GR" sz="3200" spc="-1" strike="noStrike">
              <a:latin typeface="Arial"/>
            </a:endParaRPr>
          </a:p>
        </p:txBody>
      </p:sp>
      <p:sp>
        <p:nvSpPr>
          <p:cNvPr id="276" name="PlaceHolder 6"/>
          <p:cNvSpPr>
            <a:spLocks noGrp="1"/>
          </p:cNvSpPr>
          <p:nvPr>
            <p:ph type="body"/>
          </p:nvPr>
        </p:nvSpPr>
        <p:spPr>
          <a:xfrm>
            <a:off x="4500000" y="4134600"/>
            <a:ext cx="3350160" cy="2107800"/>
          </a:xfrm>
          <a:prstGeom prst="rect">
            <a:avLst/>
          </a:prstGeom>
        </p:spPr>
        <p:txBody>
          <a:bodyPr lIns="0" rIns="0" tIns="0" bIns="0">
            <a:normAutofit/>
          </a:bodyPr>
          <a:p>
            <a:endParaRPr b="0" lang="el-GR" sz="3200" spc="-1" strike="noStrike">
              <a:latin typeface="Arial"/>
            </a:endParaRPr>
          </a:p>
        </p:txBody>
      </p:sp>
      <p:sp>
        <p:nvSpPr>
          <p:cNvPr id="277" name="PlaceHolder 7"/>
          <p:cNvSpPr>
            <a:spLocks noGrp="1"/>
          </p:cNvSpPr>
          <p:nvPr>
            <p:ph type="body"/>
          </p:nvPr>
        </p:nvSpPr>
        <p:spPr>
          <a:xfrm>
            <a:off x="8018280" y="4134600"/>
            <a:ext cx="335016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3"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84" name="PlaceHolder 2"/>
          <p:cNvSpPr>
            <a:spLocks noGrp="1"/>
          </p:cNvSpPr>
          <p:nvPr>
            <p:ph type="subTitle"/>
          </p:nvPr>
        </p:nvSpPr>
        <p:spPr>
          <a:xfrm>
            <a:off x="982080" y="1826280"/>
            <a:ext cx="10405440" cy="441936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86" name="PlaceHolder 2"/>
          <p:cNvSpPr>
            <a:spLocks noGrp="1"/>
          </p:cNvSpPr>
          <p:nvPr>
            <p:ph type="body"/>
          </p:nvPr>
        </p:nvSpPr>
        <p:spPr>
          <a:xfrm>
            <a:off x="982080" y="1826280"/>
            <a:ext cx="1040544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88"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289"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0"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0"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21"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22" name="PlaceHolder 4"/>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1" name="PlaceHolder 1"/>
          <p:cNvSpPr>
            <a:spLocks noGrp="1"/>
          </p:cNvSpPr>
          <p:nvPr>
            <p:ph type="subTitle"/>
          </p:nvPr>
        </p:nvSpPr>
        <p:spPr>
          <a:xfrm>
            <a:off x="892800" y="276840"/>
            <a:ext cx="10405440" cy="4046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93"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294" name="PlaceHolder 3"/>
          <p:cNvSpPr>
            <a:spLocks noGrp="1"/>
          </p:cNvSpPr>
          <p:nvPr>
            <p:ph type="body"/>
          </p:nvPr>
        </p:nvSpPr>
        <p:spPr>
          <a:xfrm>
            <a:off x="6314040" y="1826280"/>
            <a:ext cx="5077800" cy="4419360"/>
          </a:xfrm>
          <a:prstGeom prst="rect">
            <a:avLst/>
          </a:prstGeom>
        </p:spPr>
        <p:txBody>
          <a:bodyPr lIns="0" rIns="0" tIns="0" bIns="0">
            <a:normAutofit/>
          </a:bodyPr>
          <a:p>
            <a:endParaRPr b="0" lang="el-GR" sz="3200" spc="-1" strike="noStrike">
              <a:latin typeface="Arial"/>
            </a:endParaRPr>
          </a:p>
        </p:txBody>
      </p:sp>
      <p:sp>
        <p:nvSpPr>
          <p:cNvPr id="295"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297" name="PlaceHolder 2"/>
          <p:cNvSpPr>
            <a:spLocks noGrp="1"/>
          </p:cNvSpPr>
          <p:nvPr>
            <p:ph type="body"/>
          </p:nvPr>
        </p:nvSpPr>
        <p:spPr>
          <a:xfrm>
            <a:off x="982080" y="1826280"/>
            <a:ext cx="5077800" cy="4419360"/>
          </a:xfrm>
          <a:prstGeom prst="rect">
            <a:avLst/>
          </a:prstGeom>
        </p:spPr>
        <p:txBody>
          <a:bodyPr lIns="0" rIns="0" tIns="0" bIns="0">
            <a:normAutofit/>
          </a:bodyPr>
          <a:p>
            <a:endParaRPr b="0" lang="el-GR" sz="3200" spc="-1" strike="noStrike">
              <a:latin typeface="Arial"/>
            </a:endParaRPr>
          </a:p>
        </p:txBody>
      </p:sp>
      <p:sp>
        <p:nvSpPr>
          <p:cNvPr id="298"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299" name="PlaceHolder 4"/>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01"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302"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303" name="PlaceHolder 4"/>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05" name="PlaceHolder 2"/>
          <p:cNvSpPr>
            <a:spLocks noGrp="1"/>
          </p:cNvSpPr>
          <p:nvPr>
            <p:ph type="body"/>
          </p:nvPr>
        </p:nvSpPr>
        <p:spPr>
          <a:xfrm>
            <a:off x="982080" y="1826280"/>
            <a:ext cx="10405440" cy="2107800"/>
          </a:xfrm>
          <a:prstGeom prst="rect">
            <a:avLst/>
          </a:prstGeom>
        </p:spPr>
        <p:txBody>
          <a:bodyPr lIns="0" rIns="0" tIns="0" bIns="0">
            <a:normAutofit/>
          </a:bodyPr>
          <a:p>
            <a:endParaRPr b="0" lang="el-GR" sz="3200" spc="-1" strike="noStrike">
              <a:latin typeface="Arial"/>
            </a:endParaRPr>
          </a:p>
        </p:txBody>
      </p:sp>
      <p:sp>
        <p:nvSpPr>
          <p:cNvPr id="306" name="PlaceHolder 3"/>
          <p:cNvSpPr>
            <a:spLocks noGrp="1"/>
          </p:cNvSpPr>
          <p:nvPr>
            <p:ph type="body"/>
          </p:nvPr>
        </p:nvSpPr>
        <p:spPr>
          <a:xfrm>
            <a:off x="982080" y="4134600"/>
            <a:ext cx="1040544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08" name="PlaceHolder 2"/>
          <p:cNvSpPr>
            <a:spLocks noGrp="1"/>
          </p:cNvSpPr>
          <p:nvPr>
            <p:ph type="body"/>
          </p:nvPr>
        </p:nvSpPr>
        <p:spPr>
          <a:xfrm>
            <a:off x="982080" y="1826280"/>
            <a:ext cx="5077800" cy="2107800"/>
          </a:xfrm>
          <a:prstGeom prst="rect">
            <a:avLst/>
          </a:prstGeom>
        </p:spPr>
        <p:txBody>
          <a:bodyPr lIns="0" rIns="0" tIns="0" bIns="0">
            <a:normAutofit/>
          </a:bodyPr>
          <a:p>
            <a:endParaRPr b="0" lang="el-GR" sz="3200" spc="-1" strike="noStrike">
              <a:latin typeface="Arial"/>
            </a:endParaRPr>
          </a:p>
        </p:txBody>
      </p:sp>
      <p:sp>
        <p:nvSpPr>
          <p:cNvPr id="309" name="PlaceHolder 3"/>
          <p:cNvSpPr>
            <a:spLocks noGrp="1"/>
          </p:cNvSpPr>
          <p:nvPr>
            <p:ph type="body"/>
          </p:nvPr>
        </p:nvSpPr>
        <p:spPr>
          <a:xfrm>
            <a:off x="6314040" y="1826280"/>
            <a:ext cx="5077800" cy="2107800"/>
          </a:xfrm>
          <a:prstGeom prst="rect">
            <a:avLst/>
          </a:prstGeom>
        </p:spPr>
        <p:txBody>
          <a:bodyPr lIns="0" rIns="0" tIns="0" bIns="0">
            <a:normAutofit/>
          </a:bodyPr>
          <a:p>
            <a:endParaRPr b="0" lang="el-GR" sz="3200" spc="-1" strike="noStrike">
              <a:latin typeface="Arial"/>
            </a:endParaRPr>
          </a:p>
        </p:txBody>
      </p:sp>
      <p:sp>
        <p:nvSpPr>
          <p:cNvPr id="310" name="PlaceHolder 4"/>
          <p:cNvSpPr>
            <a:spLocks noGrp="1"/>
          </p:cNvSpPr>
          <p:nvPr>
            <p:ph type="body"/>
          </p:nvPr>
        </p:nvSpPr>
        <p:spPr>
          <a:xfrm>
            <a:off x="982080" y="4134600"/>
            <a:ext cx="5077800" cy="2107800"/>
          </a:xfrm>
          <a:prstGeom prst="rect">
            <a:avLst/>
          </a:prstGeom>
        </p:spPr>
        <p:txBody>
          <a:bodyPr lIns="0" rIns="0" tIns="0" bIns="0">
            <a:normAutofit/>
          </a:bodyPr>
          <a:p>
            <a:endParaRPr b="0" lang="el-GR" sz="3200" spc="-1" strike="noStrike">
              <a:latin typeface="Arial"/>
            </a:endParaRPr>
          </a:p>
        </p:txBody>
      </p:sp>
      <p:sp>
        <p:nvSpPr>
          <p:cNvPr id="311" name="PlaceHolder 5"/>
          <p:cNvSpPr>
            <a:spLocks noGrp="1"/>
          </p:cNvSpPr>
          <p:nvPr>
            <p:ph type="body"/>
          </p:nvPr>
        </p:nvSpPr>
        <p:spPr>
          <a:xfrm>
            <a:off x="6314040" y="4134600"/>
            <a:ext cx="507780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13" name="PlaceHolder 2"/>
          <p:cNvSpPr>
            <a:spLocks noGrp="1"/>
          </p:cNvSpPr>
          <p:nvPr>
            <p:ph type="body"/>
          </p:nvPr>
        </p:nvSpPr>
        <p:spPr>
          <a:xfrm>
            <a:off x="982080" y="1826280"/>
            <a:ext cx="3350160" cy="2107800"/>
          </a:xfrm>
          <a:prstGeom prst="rect">
            <a:avLst/>
          </a:prstGeom>
        </p:spPr>
        <p:txBody>
          <a:bodyPr lIns="0" rIns="0" tIns="0" bIns="0">
            <a:normAutofit/>
          </a:bodyPr>
          <a:p>
            <a:endParaRPr b="0" lang="el-GR" sz="3200" spc="-1" strike="noStrike">
              <a:latin typeface="Arial"/>
            </a:endParaRPr>
          </a:p>
        </p:txBody>
      </p:sp>
      <p:sp>
        <p:nvSpPr>
          <p:cNvPr id="314" name="PlaceHolder 3"/>
          <p:cNvSpPr>
            <a:spLocks noGrp="1"/>
          </p:cNvSpPr>
          <p:nvPr>
            <p:ph type="body"/>
          </p:nvPr>
        </p:nvSpPr>
        <p:spPr>
          <a:xfrm>
            <a:off x="4500000" y="1826280"/>
            <a:ext cx="3350160" cy="2107800"/>
          </a:xfrm>
          <a:prstGeom prst="rect">
            <a:avLst/>
          </a:prstGeom>
        </p:spPr>
        <p:txBody>
          <a:bodyPr lIns="0" rIns="0" tIns="0" bIns="0">
            <a:normAutofit/>
          </a:bodyPr>
          <a:p>
            <a:endParaRPr b="0" lang="el-GR" sz="3200" spc="-1" strike="noStrike">
              <a:latin typeface="Arial"/>
            </a:endParaRPr>
          </a:p>
        </p:txBody>
      </p:sp>
      <p:sp>
        <p:nvSpPr>
          <p:cNvPr id="315" name="PlaceHolder 4"/>
          <p:cNvSpPr>
            <a:spLocks noGrp="1"/>
          </p:cNvSpPr>
          <p:nvPr>
            <p:ph type="body"/>
          </p:nvPr>
        </p:nvSpPr>
        <p:spPr>
          <a:xfrm>
            <a:off x="8018280" y="1826280"/>
            <a:ext cx="3350160" cy="2107800"/>
          </a:xfrm>
          <a:prstGeom prst="rect">
            <a:avLst/>
          </a:prstGeom>
        </p:spPr>
        <p:txBody>
          <a:bodyPr lIns="0" rIns="0" tIns="0" bIns="0">
            <a:normAutofit/>
          </a:bodyPr>
          <a:p>
            <a:endParaRPr b="0" lang="el-GR" sz="3200" spc="-1" strike="noStrike">
              <a:latin typeface="Arial"/>
            </a:endParaRPr>
          </a:p>
        </p:txBody>
      </p:sp>
      <p:sp>
        <p:nvSpPr>
          <p:cNvPr id="316" name="PlaceHolder 5"/>
          <p:cNvSpPr>
            <a:spLocks noGrp="1"/>
          </p:cNvSpPr>
          <p:nvPr>
            <p:ph type="body"/>
          </p:nvPr>
        </p:nvSpPr>
        <p:spPr>
          <a:xfrm>
            <a:off x="982080" y="4134600"/>
            <a:ext cx="3350160" cy="2107800"/>
          </a:xfrm>
          <a:prstGeom prst="rect">
            <a:avLst/>
          </a:prstGeom>
        </p:spPr>
        <p:txBody>
          <a:bodyPr lIns="0" rIns="0" tIns="0" bIns="0">
            <a:normAutofit/>
          </a:bodyPr>
          <a:p>
            <a:endParaRPr b="0" lang="el-GR" sz="3200" spc="-1" strike="noStrike">
              <a:latin typeface="Arial"/>
            </a:endParaRPr>
          </a:p>
        </p:txBody>
      </p:sp>
      <p:sp>
        <p:nvSpPr>
          <p:cNvPr id="317" name="PlaceHolder 6"/>
          <p:cNvSpPr>
            <a:spLocks noGrp="1"/>
          </p:cNvSpPr>
          <p:nvPr>
            <p:ph type="body"/>
          </p:nvPr>
        </p:nvSpPr>
        <p:spPr>
          <a:xfrm>
            <a:off x="4500000" y="4134600"/>
            <a:ext cx="3350160" cy="2107800"/>
          </a:xfrm>
          <a:prstGeom prst="rect">
            <a:avLst/>
          </a:prstGeom>
        </p:spPr>
        <p:txBody>
          <a:bodyPr lIns="0" rIns="0" tIns="0" bIns="0">
            <a:normAutofit/>
          </a:bodyPr>
          <a:p>
            <a:endParaRPr b="0" lang="el-GR" sz="3200" spc="-1" strike="noStrike">
              <a:latin typeface="Arial"/>
            </a:endParaRPr>
          </a:p>
        </p:txBody>
      </p:sp>
      <p:sp>
        <p:nvSpPr>
          <p:cNvPr id="318" name="PlaceHolder 7"/>
          <p:cNvSpPr>
            <a:spLocks noGrp="1"/>
          </p:cNvSpPr>
          <p:nvPr>
            <p:ph type="body"/>
          </p:nvPr>
        </p:nvSpPr>
        <p:spPr>
          <a:xfrm>
            <a:off x="8018280" y="4134600"/>
            <a:ext cx="3350160" cy="2107800"/>
          </a:xfrm>
          <a:prstGeom prst="rect">
            <a:avLst/>
          </a:prstGeom>
        </p:spPr>
        <p:txBody>
          <a:bodyPr lIns="0" rIns="0" tIns="0" bIns="0">
            <a:normAutofit/>
          </a:bodyPr>
          <a:p>
            <a:endParaRPr b="0" lang="el-GR"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1"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32" name="PlaceHolder 2"/>
          <p:cNvSpPr>
            <a:spLocks noGrp="1"/>
          </p:cNvSpPr>
          <p:nvPr>
            <p:ph type="subTitle"/>
          </p:nvPr>
        </p:nvSpPr>
        <p:spPr>
          <a:xfrm>
            <a:off x="982080" y="1826280"/>
            <a:ext cx="10405440" cy="441936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892800" y="276840"/>
            <a:ext cx="10405440" cy="872640"/>
          </a:xfrm>
          <a:prstGeom prst="rect">
            <a:avLst/>
          </a:prstGeom>
        </p:spPr>
        <p:txBody>
          <a:bodyPr lIns="0" rIns="0" tIns="0" bIns="0" anchor="ctr">
            <a:noAutofit/>
          </a:bodyPr>
          <a:p>
            <a:pPr algn="ctr"/>
            <a:endParaRPr b="0" lang="el-GR" sz="4400" spc="-1" strike="noStrike">
              <a:latin typeface="Arial"/>
            </a:endParaRPr>
          </a:p>
        </p:txBody>
      </p:sp>
      <p:sp>
        <p:nvSpPr>
          <p:cNvPr id="334" name="PlaceHolder 2"/>
          <p:cNvSpPr>
            <a:spLocks noGrp="1"/>
          </p:cNvSpPr>
          <p:nvPr>
            <p:ph type="body"/>
          </p:nvPr>
        </p:nvSpPr>
        <p:spPr>
          <a:xfrm>
            <a:off x="982080" y="1826280"/>
            <a:ext cx="10405440" cy="4419360"/>
          </a:xfrm>
          <a:prstGeom prst="rect">
            <a:avLst/>
          </a:prstGeom>
        </p:spPr>
        <p:txBody>
          <a:bodyPr lIns="0" rIns="0" tIns="0" bIns="0">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8.png"/><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6.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9.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slideLayout" Target="../slideLayouts/slideLayout102.xml"/><Relationship Id="rId14" Type="http://schemas.openxmlformats.org/officeDocument/2006/relationships/slideLayout" Target="../slideLayouts/slideLayout103.xml"/><Relationship Id="rId15" Type="http://schemas.openxmlformats.org/officeDocument/2006/relationships/slideLayout" Target="../slideLayouts/slideLayout104.xml"/><Relationship Id="rId16" Type="http://schemas.openxmlformats.org/officeDocument/2006/relationships/slideLayout" Target="../slideLayouts/slideLayout105.xml"/><Relationship Id="rId17" Type="http://schemas.openxmlformats.org/officeDocument/2006/relationships/slideLayout" Target="../slideLayouts/slideLayout106.xml"/><Relationship Id="rId18" Type="http://schemas.openxmlformats.org/officeDocument/2006/relationships/slideLayout" Target="../slideLayouts/slideLayout107.xml"/><Relationship Id="rId19"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67" name="logo-sym.png" descr="logo-sym.png"/>
          <p:cNvPicPr/>
          <p:nvPr/>
        </p:nvPicPr>
        <p:blipFill>
          <a:blip r:embed="rId2"/>
          <a:stretch/>
        </p:blipFill>
        <p:spPr>
          <a:xfrm>
            <a:off x="9487080" y="119160"/>
            <a:ext cx="2658600" cy="343080"/>
          </a:xfrm>
          <a:prstGeom prst="rect">
            <a:avLst/>
          </a:prstGeom>
          <a:ln w="12600">
            <a:noFill/>
          </a:ln>
        </p:spPr>
      </p:pic>
      <p:sp>
        <p:nvSpPr>
          <p:cNvPr id="368" name="PlaceHolder 1"/>
          <p:cNvSpPr>
            <a:spLocks noGrp="1"/>
          </p:cNvSpPr>
          <p:nvPr>
            <p:ph type="title"/>
          </p:nvPr>
        </p:nvSpPr>
        <p:spPr>
          <a:xfrm>
            <a:off x="892800" y="276840"/>
            <a:ext cx="10405440" cy="872640"/>
          </a:xfrm>
          <a:prstGeom prst="rect">
            <a:avLst/>
          </a:prstGeom>
        </p:spPr>
        <p:txBody>
          <a:bodyPr lIns="0" rIns="0" tIns="0" bIns="0" anchor="ctr">
            <a:noAutofit/>
          </a:bodyPr>
          <a:p>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369" name="PlaceHolder 2"/>
          <p:cNvSpPr>
            <a:spLocks noGrp="1"/>
          </p:cNvSpPr>
          <p:nvPr>
            <p:ph type="body"/>
          </p:nvPr>
        </p:nvSpPr>
        <p:spPr>
          <a:xfrm>
            <a:off x="982080" y="1826280"/>
            <a:ext cx="10405440" cy="44193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1800" spc="-1" strike="noStrike">
                <a:latin typeface="Arial"/>
              </a:rPr>
              <a:t>Πατήστε για επεξεργασία της μορφής κειμένου διάρθρωσης</a:t>
            </a:r>
            <a:endParaRPr b="0" lang="el-GR" sz="1800" spc="-1" strike="noStrike">
              <a:latin typeface="Arial"/>
            </a:endParaRPr>
          </a:p>
          <a:p>
            <a:pPr lvl="1" marL="864000" indent="-324000">
              <a:spcBef>
                <a:spcPts val="1134"/>
              </a:spcBef>
              <a:buClr>
                <a:srgbClr val="000000"/>
              </a:buClr>
              <a:buSzPct val="75000"/>
              <a:buFont typeface="Symbol" charset="2"/>
              <a:buChar char=""/>
            </a:pPr>
            <a:r>
              <a:rPr b="0" lang="el-GR" sz="1800" spc="-1" strike="noStrike">
                <a:latin typeface="Arial"/>
              </a:rPr>
              <a:t>Δεύτερο επίπεδο διάρθρωσης</a:t>
            </a:r>
            <a:endParaRPr b="0" lang="el-GR" sz="1800" spc="-1" strike="noStrike">
              <a:latin typeface="Arial"/>
            </a:endParaRPr>
          </a:p>
          <a:p>
            <a:pPr lvl="2" marL="1296000" indent="-288000">
              <a:spcBef>
                <a:spcPts val="850"/>
              </a:spcBef>
              <a:buClr>
                <a:srgbClr val="000000"/>
              </a:buClr>
              <a:buSzPct val="45000"/>
              <a:buFont typeface="Wingdings" charset="2"/>
              <a:buChar char=""/>
            </a:pPr>
            <a:r>
              <a:rPr b="0" lang="el-GR" sz="1800" spc="-1" strike="noStrike">
                <a:latin typeface="Arial"/>
              </a:rPr>
              <a:t>Τρίτο επίπεδο διάρθρωσης</a:t>
            </a:r>
            <a:endParaRPr b="0" lang="el-GR" sz="1800" spc="-1" strike="noStrike">
              <a:latin typeface="Arial"/>
            </a:endParaRPr>
          </a:p>
          <a:p>
            <a:pPr lvl="3" marL="1728000" indent="-216000">
              <a:spcBef>
                <a:spcPts val="567"/>
              </a:spcBef>
              <a:buClr>
                <a:srgbClr val="000000"/>
              </a:buClr>
              <a:buSzPct val="75000"/>
              <a:buFont typeface="Symbol" charset="2"/>
              <a:buChar char=""/>
            </a:pPr>
            <a:r>
              <a:rPr b="0" lang="el-GR" sz="1800" spc="-1" strike="noStrike">
                <a:latin typeface="Arial"/>
              </a:rPr>
              <a:t>Τέταρτο επίπεδο διάρθρωσης</a:t>
            </a:r>
            <a:endParaRPr b="0" lang="el-GR" sz="1800" spc="-1" strike="noStrike">
              <a:latin typeface="Arial"/>
            </a:endParaRPr>
          </a:p>
          <a:p>
            <a:pPr lvl="4" marL="2160000" indent="-216000">
              <a:spcBef>
                <a:spcPts val="283"/>
              </a:spcBef>
              <a:buClr>
                <a:srgbClr val="000000"/>
              </a:buClr>
              <a:buSzPct val="45000"/>
              <a:buFont typeface="Wingdings" charset="2"/>
              <a:buChar char=""/>
            </a:pPr>
            <a:r>
              <a:rPr b="0" lang="el-GR" sz="1800" spc="-1" strike="noStrike">
                <a:latin typeface="Arial"/>
              </a:rPr>
              <a:t>Πέμπτο επίπεδο διάρθρωσης</a:t>
            </a:r>
            <a:endParaRPr b="0" lang="el-GR" sz="1800" spc="-1" strike="noStrike">
              <a:latin typeface="Arial"/>
            </a:endParaRPr>
          </a:p>
          <a:p>
            <a:pPr lvl="5" marL="2592000" indent="-216000">
              <a:spcBef>
                <a:spcPts val="283"/>
              </a:spcBef>
              <a:buClr>
                <a:srgbClr val="000000"/>
              </a:buClr>
              <a:buSzPct val="45000"/>
              <a:buFont typeface="Wingdings" charset="2"/>
              <a:buChar char=""/>
            </a:pPr>
            <a:r>
              <a:rPr b="0" lang="el-GR" sz="1800" spc="-1" strike="noStrike">
                <a:latin typeface="Arial"/>
              </a:rPr>
              <a:t>Έκτο επίπεδο διάρθρωσης</a:t>
            </a:r>
            <a:endParaRPr b="0" lang="el-GR" sz="1800" spc="-1" strike="noStrike">
              <a:latin typeface="Arial"/>
            </a:endParaRPr>
          </a:p>
          <a:p>
            <a:pPr lvl="6" marL="3024000" indent="-216000">
              <a:spcBef>
                <a:spcPts val="283"/>
              </a:spcBef>
              <a:buClr>
                <a:srgbClr val="000000"/>
              </a:buClr>
              <a:buSzPct val="45000"/>
              <a:buFont typeface="Wingdings" charset="2"/>
              <a:buChar char=""/>
            </a:pPr>
            <a:r>
              <a:rPr b="0" lang="el-GR" sz="1800" spc="-1" strike="noStrike">
                <a:latin typeface="Arial"/>
              </a:rPr>
              <a:t>Έβδομο επίπεδο διάρθρωσης</a:t>
            </a:r>
            <a:endParaRPr b="0" lang="el-G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8" name="B849F705-2F05-49C0-9B6A-14B108ADBD0C" descr=""/>
          <p:cNvPicPr/>
          <p:nvPr/>
        </p:nvPicPr>
        <p:blipFill>
          <a:blip r:embed="rId2"/>
          <a:srcRect l="12105" t="0" r="26365" b="0"/>
          <a:stretch/>
        </p:blipFill>
        <p:spPr>
          <a:xfrm>
            <a:off x="0" y="5118120"/>
            <a:ext cx="777600" cy="1626840"/>
          </a:xfrm>
          <a:prstGeom prst="rect">
            <a:avLst/>
          </a:prstGeom>
          <a:ln>
            <a:noFill/>
          </a:ln>
        </p:spPr>
      </p:pic>
      <p:sp>
        <p:nvSpPr>
          <p:cNvPr id="39" name="CustomShape 1"/>
          <p:cNvSpPr/>
          <p:nvPr/>
        </p:nvSpPr>
        <p:spPr>
          <a:xfrm>
            <a:off x="0" y="6417360"/>
            <a:ext cx="12191400" cy="439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40" name="logo-sym.png" descr="logo-sym.png"/>
          <p:cNvPicPr/>
          <p:nvPr/>
        </p:nvPicPr>
        <p:blipFill>
          <a:blip r:embed="rId3"/>
          <a:stretch/>
        </p:blipFill>
        <p:spPr>
          <a:xfrm>
            <a:off x="10332720" y="64440"/>
            <a:ext cx="1858680" cy="401040"/>
          </a:xfrm>
          <a:prstGeom prst="rect">
            <a:avLst/>
          </a:prstGeom>
          <a:ln w="12600">
            <a:noFill/>
          </a:ln>
        </p:spPr>
      </p:pic>
      <p:sp>
        <p:nvSpPr>
          <p:cNvPr id="41"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42"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9" name="B849F705-2F05-49C0-9B6A-14B108ADBD0C" descr=""/>
          <p:cNvPicPr/>
          <p:nvPr/>
        </p:nvPicPr>
        <p:blipFill>
          <a:blip r:embed="rId2"/>
          <a:srcRect l="12105" t="0" r="26365" b="0"/>
          <a:stretch/>
        </p:blipFill>
        <p:spPr>
          <a:xfrm>
            <a:off x="0" y="5118120"/>
            <a:ext cx="777600" cy="1626840"/>
          </a:xfrm>
          <a:prstGeom prst="rect">
            <a:avLst/>
          </a:prstGeom>
          <a:ln>
            <a:noFill/>
          </a:ln>
        </p:spPr>
      </p:pic>
      <p:sp>
        <p:nvSpPr>
          <p:cNvPr id="80" name="CustomShape 1"/>
          <p:cNvSpPr/>
          <p:nvPr/>
        </p:nvSpPr>
        <p:spPr>
          <a:xfrm>
            <a:off x="0" y="6417360"/>
            <a:ext cx="12191400" cy="439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81" name="logo-sym.png" descr="logo-sym.png"/>
          <p:cNvPicPr/>
          <p:nvPr/>
        </p:nvPicPr>
        <p:blipFill>
          <a:blip r:embed="rId3"/>
          <a:stretch/>
        </p:blipFill>
        <p:spPr>
          <a:xfrm>
            <a:off x="10332720" y="64440"/>
            <a:ext cx="1858680" cy="401040"/>
          </a:xfrm>
          <a:prstGeom prst="rect">
            <a:avLst/>
          </a:prstGeom>
          <a:ln w="12600">
            <a:noFill/>
          </a:ln>
        </p:spPr>
      </p:pic>
      <p:sp>
        <p:nvSpPr>
          <p:cNvPr id="82"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83"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0" name="logo-sym.png" descr="logo-sym.png"/>
          <p:cNvPicPr/>
          <p:nvPr/>
        </p:nvPicPr>
        <p:blipFill>
          <a:blip r:embed="rId2"/>
          <a:stretch/>
        </p:blipFill>
        <p:spPr>
          <a:xfrm>
            <a:off x="9487080" y="119160"/>
            <a:ext cx="2658600" cy="343080"/>
          </a:xfrm>
          <a:prstGeom prst="rect">
            <a:avLst/>
          </a:prstGeom>
          <a:ln w="12600">
            <a:noFill/>
          </a:ln>
        </p:spPr>
      </p:pic>
      <p:sp>
        <p:nvSpPr>
          <p:cNvPr id="121" name="PlaceHolder 1"/>
          <p:cNvSpPr>
            <a:spLocks noGrp="1"/>
          </p:cNvSpPr>
          <p:nvPr>
            <p:ph type="title"/>
          </p:nvPr>
        </p:nvSpPr>
        <p:spPr>
          <a:xfrm>
            <a:off x="892800" y="276840"/>
            <a:ext cx="10405440" cy="872640"/>
          </a:xfrm>
          <a:prstGeom prst="rect">
            <a:avLst/>
          </a:prstGeom>
        </p:spPr>
        <p:txBody>
          <a:bodyPr lIns="0" rIns="0" tIns="0" bIns="0" anchor="ctr">
            <a:noAutofit/>
          </a:bodyPr>
          <a:p>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122" name="PlaceHolder 2"/>
          <p:cNvSpPr>
            <a:spLocks noGrp="1"/>
          </p:cNvSpPr>
          <p:nvPr>
            <p:ph type="body"/>
          </p:nvPr>
        </p:nvSpPr>
        <p:spPr>
          <a:xfrm>
            <a:off x="982080" y="1826280"/>
            <a:ext cx="10405440" cy="44193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1800" spc="-1" strike="noStrike">
                <a:latin typeface="Arial"/>
              </a:rPr>
              <a:t>Πατήστε για επεξεργασία της μορφής κειμένου διάρθρωσης</a:t>
            </a:r>
            <a:endParaRPr b="0" lang="el-GR" sz="1800" spc="-1" strike="noStrike">
              <a:latin typeface="Arial"/>
            </a:endParaRPr>
          </a:p>
          <a:p>
            <a:pPr lvl="1" marL="864000" indent="-324000">
              <a:spcBef>
                <a:spcPts val="1134"/>
              </a:spcBef>
              <a:buClr>
                <a:srgbClr val="000000"/>
              </a:buClr>
              <a:buSzPct val="75000"/>
              <a:buFont typeface="Symbol" charset="2"/>
              <a:buChar char=""/>
            </a:pPr>
            <a:r>
              <a:rPr b="0" lang="el-GR" sz="1800" spc="-1" strike="noStrike">
                <a:latin typeface="Arial"/>
              </a:rPr>
              <a:t>Δεύτερο επίπεδο διάρθρωσης</a:t>
            </a:r>
            <a:endParaRPr b="0" lang="el-GR" sz="1800" spc="-1" strike="noStrike">
              <a:latin typeface="Arial"/>
            </a:endParaRPr>
          </a:p>
          <a:p>
            <a:pPr lvl="2" marL="1296000" indent="-288000">
              <a:spcBef>
                <a:spcPts val="850"/>
              </a:spcBef>
              <a:buClr>
                <a:srgbClr val="000000"/>
              </a:buClr>
              <a:buSzPct val="45000"/>
              <a:buFont typeface="Wingdings" charset="2"/>
              <a:buChar char=""/>
            </a:pPr>
            <a:r>
              <a:rPr b="0" lang="el-GR" sz="1800" spc="-1" strike="noStrike">
                <a:latin typeface="Arial"/>
              </a:rPr>
              <a:t>Τρίτο επίπεδο διάρθρωσης</a:t>
            </a:r>
            <a:endParaRPr b="0" lang="el-GR" sz="1800" spc="-1" strike="noStrike">
              <a:latin typeface="Arial"/>
            </a:endParaRPr>
          </a:p>
          <a:p>
            <a:pPr lvl="3" marL="1728000" indent="-216000">
              <a:spcBef>
                <a:spcPts val="567"/>
              </a:spcBef>
              <a:buClr>
                <a:srgbClr val="000000"/>
              </a:buClr>
              <a:buSzPct val="75000"/>
              <a:buFont typeface="Symbol" charset="2"/>
              <a:buChar char=""/>
            </a:pPr>
            <a:r>
              <a:rPr b="0" lang="el-GR" sz="1800" spc="-1" strike="noStrike">
                <a:latin typeface="Arial"/>
              </a:rPr>
              <a:t>Τέταρτο επίπεδο διάρθρωσης</a:t>
            </a:r>
            <a:endParaRPr b="0" lang="el-GR" sz="1800" spc="-1" strike="noStrike">
              <a:latin typeface="Arial"/>
            </a:endParaRPr>
          </a:p>
          <a:p>
            <a:pPr lvl="4" marL="2160000" indent="-216000">
              <a:spcBef>
                <a:spcPts val="283"/>
              </a:spcBef>
              <a:buClr>
                <a:srgbClr val="000000"/>
              </a:buClr>
              <a:buSzPct val="45000"/>
              <a:buFont typeface="Wingdings" charset="2"/>
              <a:buChar char=""/>
            </a:pPr>
            <a:r>
              <a:rPr b="0" lang="el-GR" sz="1800" spc="-1" strike="noStrike">
                <a:latin typeface="Arial"/>
              </a:rPr>
              <a:t>Πέμπτο επίπεδο διάρθρωσης</a:t>
            </a:r>
            <a:endParaRPr b="0" lang="el-GR" sz="1800" spc="-1" strike="noStrike">
              <a:latin typeface="Arial"/>
            </a:endParaRPr>
          </a:p>
          <a:p>
            <a:pPr lvl="5" marL="2592000" indent="-216000">
              <a:spcBef>
                <a:spcPts val="283"/>
              </a:spcBef>
              <a:buClr>
                <a:srgbClr val="000000"/>
              </a:buClr>
              <a:buSzPct val="45000"/>
              <a:buFont typeface="Wingdings" charset="2"/>
              <a:buChar char=""/>
            </a:pPr>
            <a:r>
              <a:rPr b="0" lang="el-GR" sz="1800" spc="-1" strike="noStrike">
                <a:latin typeface="Arial"/>
              </a:rPr>
              <a:t>Έκτο επίπεδο διάρθρωσης</a:t>
            </a:r>
            <a:endParaRPr b="0" lang="el-GR" sz="1800" spc="-1" strike="noStrike">
              <a:latin typeface="Arial"/>
            </a:endParaRPr>
          </a:p>
          <a:p>
            <a:pPr lvl="6" marL="3024000" indent="-216000">
              <a:spcBef>
                <a:spcPts val="283"/>
              </a:spcBef>
              <a:buClr>
                <a:srgbClr val="000000"/>
              </a:buClr>
              <a:buSzPct val="45000"/>
              <a:buFont typeface="Wingdings" charset="2"/>
              <a:buChar char=""/>
            </a:pPr>
            <a:r>
              <a:rPr b="0" lang="el-GR" sz="1800" spc="-1" strike="noStrike">
                <a:latin typeface="Arial"/>
              </a:rPr>
              <a:t>Έβδομο επίπεδο διάρθρωσης</a:t>
            </a:r>
            <a:endParaRPr b="0" lang="el-G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9" name="logo-sym.png" descr="logo-sym.png"/>
          <p:cNvPicPr/>
          <p:nvPr/>
        </p:nvPicPr>
        <p:blipFill>
          <a:blip r:embed="rId2"/>
          <a:stretch/>
        </p:blipFill>
        <p:spPr>
          <a:xfrm>
            <a:off x="9487080" y="119160"/>
            <a:ext cx="2658600" cy="343080"/>
          </a:xfrm>
          <a:prstGeom prst="rect">
            <a:avLst/>
          </a:prstGeom>
          <a:ln w="12600">
            <a:noFill/>
          </a:ln>
        </p:spPr>
      </p:pic>
      <p:sp>
        <p:nvSpPr>
          <p:cNvPr id="16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98" name="B849F705-2F05-49C0-9B6A-14B108ADBD0C" descr=""/>
          <p:cNvPicPr/>
          <p:nvPr/>
        </p:nvPicPr>
        <p:blipFill>
          <a:blip r:embed="rId2"/>
          <a:srcRect l="12105" t="0" r="26365" b="0"/>
          <a:stretch/>
        </p:blipFill>
        <p:spPr>
          <a:xfrm>
            <a:off x="0" y="5118120"/>
            <a:ext cx="777600" cy="1626840"/>
          </a:xfrm>
          <a:prstGeom prst="rect">
            <a:avLst/>
          </a:prstGeom>
          <a:ln>
            <a:noFill/>
          </a:ln>
        </p:spPr>
      </p:pic>
      <p:sp>
        <p:nvSpPr>
          <p:cNvPr id="199" name="CustomShape 1"/>
          <p:cNvSpPr/>
          <p:nvPr/>
        </p:nvSpPr>
        <p:spPr>
          <a:xfrm>
            <a:off x="0" y="6417360"/>
            <a:ext cx="12191400" cy="439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200" name="logo-sym.png" descr="logo-sym.png"/>
          <p:cNvPicPr/>
          <p:nvPr/>
        </p:nvPicPr>
        <p:blipFill>
          <a:blip r:embed="rId3"/>
          <a:stretch/>
        </p:blipFill>
        <p:spPr>
          <a:xfrm>
            <a:off x="10332720" y="64440"/>
            <a:ext cx="1858680" cy="401040"/>
          </a:xfrm>
          <a:prstGeom prst="rect">
            <a:avLst/>
          </a:prstGeom>
          <a:ln w="12600">
            <a:noFill/>
          </a:ln>
        </p:spPr>
      </p:pic>
      <p:sp>
        <p:nvSpPr>
          <p:cNvPr id="201" name="PlaceHolder 2"/>
          <p:cNvSpPr>
            <a:spLocks noGrp="1"/>
          </p:cNvSpPr>
          <p:nvPr>
            <p:ph type="title"/>
          </p:nvPr>
        </p:nvSpPr>
        <p:spPr>
          <a:xfrm>
            <a:off x="892800" y="276840"/>
            <a:ext cx="10405440" cy="872640"/>
          </a:xfrm>
          <a:prstGeom prst="rect">
            <a:avLst/>
          </a:prstGeom>
        </p:spPr>
        <p:txBody>
          <a:bodyPr lIns="0" rIns="0" tIns="0" bIns="0" anchor="ctr">
            <a:noAutofit/>
          </a:bodyPr>
          <a:p>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202" name="PlaceHolder 3"/>
          <p:cNvSpPr>
            <a:spLocks noGrp="1"/>
          </p:cNvSpPr>
          <p:nvPr>
            <p:ph type="body"/>
          </p:nvPr>
        </p:nvSpPr>
        <p:spPr>
          <a:xfrm>
            <a:off x="982080" y="1826280"/>
            <a:ext cx="10405440" cy="44193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1800" spc="-1" strike="noStrike">
                <a:latin typeface="Arial"/>
              </a:rPr>
              <a:t>Πατήστε για επεξεργασία της μορφής κειμένου διάρθρωσης</a:t>
            </a:r>
            <a:endParaRPr b="0" lang="el-GR" sz="1800" spc="-1" strike="noStrike">
              <a:latin typeface="Arial"/>
            </a:endParaRPr>
          </a:p>
          <a:p>
            <a:pPr lvl="1" marL="864000" indent="-324000">
              <a:spcBef>
                <a:spcPts val="1134"/>
              </a:spcBef>
              <a:buClr>
                <a:srgbClr val="000000"/>
              </a:buClr>
              <a:buSzPct val="75000"/>
              <a:buFont typeface="Symbol" charset="2"/>
              <a:buChar char=""/>
            </a:pPr>
            <a:r>
              <a:rPr b="0" lang="el-GR" sz="1800" spc="-1" strike="noStrike">
                <a:latin typeface="Arial"/>
              </a:rPr>
              <a:t>Δεύτερο επίπεδο διάρθρωσης</a:t>
            </a:r>
            <a:endParaRPr b="0" lang="el-GR" sz="1800" spc="-1" strike="noStrike">
              <a:latin typeface="Arial"/>
            </a:endParaRPr>
          </a:p>
          <a:p>
            <a:pPr lvl="2" marL="1296000" indent="-288000">
              <a:spcBef>
                <a:spcPts val="850"/>
              </a:spcBef>
              <a:buClr>
                <a:srgbClr val="000000"/>
              </a:buClr>
              <a:buSzPct val="45000"/>
              <a:buFont typeface="Wingdings" charset="2"/>
              <a:buChar char=""/>
            </a:pPr>
            <a:r>
              <a:rPr b="0" lang="el-GR" sz="1800" spc="-1" strike="noStrike">
                <a:latin typeface="Arial"/>
              </a:rPr>
              <a:t>Τρίτο επίπεδο διάρθρωσης</a:t>
            </a:r>
            <a:endParaRPr b="0" lang="el-GR" sz="1800" spc="-1" strike="noStrike">
              <a:latin typeface="Arial"/>
            </a:endParaRPr>
          </a:p>
          <a:p>
            <a:pPr lvl="3" marL="1728000" indent="-216000">
              <a:spcBef>
                <a:spcPts val="567"/>
              </a:spcBef>
              <a:buClr>
                <a:srgbClr val="000000"/>
              </a:buClr>
              <a:buSzPct val="75000"/>
              <a:buFont typeface="Symbol" charset="2"/>
              <a:buChar char=""/>
            </a:pPr>
            <a:r>
              <a:rPr b="0" lang="el-GR" sz="1800" spc="-1" strike="noStrike">
                <a:latin typeface="Arial"/>
              </a:rPr>
              <a:t>Τέταρτο επίπεδο διάρθρωσης</a:t>
            </a:r>
            <a:endParaRPr b="0" lang="el-GR" sz="1800" spc="-1" strike="noStrike">
              <a:latin typeface="Arial"/>
            </a:endParaRPr>
          </a:p>
          <a:p>
            <a:pPr lvl="4" marL="2160000" indent="-216000">
              <a:spcBef>
                <a:spcPts val="283"/>
              </a:spcBef>
              <a:buClr>
                <a:srgbClr val="000000"/>
              </a:buClr>
              <a:buSzPct val="45000"/>
              <a:buFont typeface="Wingdings" charset="2"/>
              <a:buChar char=""/>
            </a:pPr>
            <a:r>
              <a:rPr b="0" lang="el-GR" sz="1800" spc="-1" strike="noStrike">
                <a:latin typeface="Arial"/>
              </a:rPr>
              <a:t>Πέμπτο επίπεδο διάρθρωσης</a:t>
            </a:r>
            <a:endParaRPr b="0" lang="el-GR" sz="1800" spc="-1" strike="noStrike">
              <a:latin typeface="Arial"/>
            </a:endParaRPr>
          </a:p>
          <a:p>
            <a:pPr lvl="5" marL="2592000" indent="-216000">
              <a:spcBef>
                <a:spcPts val="283"/>
              </a:spcBef>
              <a:buClr>
                <a:srgbClr val="000000"/>
              </a:buClr>
              <a:buSzPct val="45000"/>
              <a:buFont typeface="Wingdings" charset="2"/>
              <a:buChar char=""/>
            </a:pPr>
            <a:r>
              <a:rPr b="0" lang="el-GR" sz="1800" spc="-1" strike="noStrike">
                <a:latin typeface="Arial"/>
              </a:rPr>
              <a:t>Έκτο επίπεδο διάρθρωσης</a:t>
            </a:r>
            <a:endParaRPr b="0" lang="el-GR" sz="1800" spc="-1" strike="noStrike">
              <a:latin typeface="Arial"/>
            </a:endParaRPr>
          </a:p>
          <a:p>
            <a:pPr lvl="6" marL="3024000" indent="-216000">
              <a:spcBef>
                <a:spcPts val="283"/>
              </a:spcBef>
              <a:buClr>
                <a:srgbClr val="000000"/>
              </a:buClr>
              <a:buSzPct val="45000"/>
              <a:buFont typeface="Wingdings" charset="2"/>
              <a:buChar char=""/>
            </a:pPr>
            <a:r>
              <a:rPr b="0" lang="el-GR" sz="1800" spc="-1" strike="noStrike">
                <a:latin typeface="Arial"/>
              </a:rPr>
              <a:t>Έβδομο επίπεδο διάρθρωσης</a:t>
            </a:r>
            <a:endParaRPr b="0" lang="el-G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39" name="logo-sym.png" descr="logo-sym.png"/>
          <p:cNvPicPr/>
          <p:nvPr/>
        </p:nvPicPr>
        <p:blipFill>
          <a:blip r:embed="rId2"/>
          <a:stretch/>
        </p:blipFill>
        <p:spPr>
          <a:xfrm>
            <a:off x="9487080" y="119160"/>
            <a:ext cx="2658600" cy="343080"/>
          </a:xfrm>
          <a:prstGeom prst="rect">
            <a:avLst/>
          </a:prstGeom>
          <a:ln w="12600">
            <a:noFill/>
          </a:ln>
        </p:spPr>
      </p:pic>
      <p:sp>
        <p:nvSpPr>
          <p:cNvPr id="240" name="PlaceHolder 1"/>
          <p:cNvSpPr>
            <a:spLocks noGrp="1"/>
          </p:cNvSpPr>
          <p:nvPr>
            <p:ph type="title"/>
          </p:nvPr>
        </p:nvSpPr>
        <p:spPr>
          <a:xfrm>
            <a:off x="892800" y="276840"/>
            <a:ext cx="10405440" cy="872640"/>
          </a:xfrm>
          <a:prstGeom prst="rect">
            <a:avLst/>
          </a:prstGeom>
        </p:spPr>
        <p:txBody>
          <a:bodyPr lIns="0" rIns="0" tIns="0" bIns="0" anchor="ctr">
            <a:noAutofit/>
          </a:bodyPr>
          <a:p>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241" name="PlaceHolder 2"/>
          <p:cNvSpPr>
            <a:spLocks noGrp="1"/>
          </p:cNvSpPr>
          <p:nvPr>
            <p:ph type="body"/>
          </p:nvPr>
        </p:nvSpPr>
        <p:spPr>
          <a:xfrm>
            <a:off x="982080" y="1826280"/>
            <a:ext cx="10405440" cy="44193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1800" spc="-1" strike="noStrike">
                <a:latin typeface="Arial"/>
              </a:rPr>
              <a:t>Πατήστε για επεξεργασία της μορφής κειμένου διάρθρωσης</a:t>
            </a:r>
            <a:endParaRPr b="0" lang="el-GR" sz="1800" spc="-1" strike="noStrike">
              <a:latin typeface="Arial"/>
            </a:endParaRPr>
          </a:p>
          <a:p>
            <a:pPr lvl="1" marL="864000" indent="-324000">
              <a:spcBef>
                <a:spcPts val="1134"/>
              </a:spcBef>
              <a:buClr>
                <a:srgbClr val="000000"/>
              </a:buClr>
              <a:buSzPct val="75000"/>
              <a:buFont typeface="Symbol" charset="2"/>
              <a:buChar char=""/>
            </a:pPr>
            <a:r>
              <a:rPr b="0" lang="el-GR" sz="1800" spc="-1" strike="noStrike">
                <a:latin typeface="Arial"/>
              </a:rPr>
              <a:t>Δεύτερο επίπεδο διάρθρωσης</a:t>
            </a:r>
            <a:endParaRPr b="0" lang="el-GR" sz="1800" spc="-1" strike="noStrike">
              <a:latin typeface="Arial"/>
            </a:endParaRPr>
          </a:p>
          <a:p>
            <a:pPr lvl="2" marL="1296000" indent="-288000">
              <a:spcBef>
                <a:spcPts val="850"/>
              </a:spcBef>
              <a:buClr>
                <a:srgbClr val="000000"/>
              </a:buClr>
              <a:buSzPct val="45000"/>
              <a:buFont typeface="Wingdings" charset="2"/>
              <a:buChar char=""/>
            </a:pPr>
            <a:r>
              <a:rPr b="0" lang="el-GR" sz="1800" spc="-1" strike="noStrike">
                <a:latin typeface="Arial"/>
              </a:rPr>
              <a:t>Τρίτο επίπεδο διάρθρωσης</a:t>
            </a:r>
            <a:endParaRPr b="0" lang="el-GR" sz="1800" spc="-1" strike="noStrike">
              <a:latin typeface="Arial"/>
            </a:endParaRPr>
          </a:p>
          <a:p>
            <a:pPr lvl="3" marL="1728000" indent="-216000">
              <a:spcBef>
                <a:spcPts val="567"/>
              </a:spcBef>
              <a:buClr>
                <a:srgbClr val="000000"/>
              </a:buClr>
              <a:buSzPct val="75000"/>
              <a:buFont typeface="Symbol" charset="2"/>
              <a:buChar char=""/>
            </a:pPr>
            <a:r>
              <a:rPr b="0" lang="el-GR" sz="1800" spc="-1" strike="noStrike">
                <a:latin typeface="Arial"/>
              </a:rPr>
              <a:t>Τέταρτο επίπεδο διάρθρωσης</a:t>
            </a:r>
            <a:endParaRPr b="0" lang="el-GR" sz="1800" spc="-1" strike="noStrike">
              <a:latin typeface="Arial"/>
            </a:endParaRPr>
          </a:p>
          <a:p>
            <a:pPr lvl="4" marL="2160000" indent="-216000">
              <a:spcBef>
                <a:spcPts val="283"/>
              </a:spcBef>
              <a:buClr>
                <a:srgbClr val="000000"/>
              </a:buClr>
              <a:buSzPct val="45000"/>
              <a:buFont typeface="Wingdings" charset="2"/>
              <a:buChar char=""/>
            </a:pPr>
            <a:r>
              <a:rPr b="0" lang="el-GR" sz="1800" spc="-1" strike="noStrike">
                <a:latin typeface="Arial"/>
              </a:rPr>
              <a:t>Πέμπτο επίπεδο διάρθρωσης</a:t>
            </a:r>
            <a:endParaRPr b="0" lang="el-GR" sz="1800" spc="-1" strike="noStrike">
              <a:latin typeface="Arial"/>
            </a:endParaRPr>
          </a:p>
          <a:p>
            <a:pPr lvl="5" marL="2592000" indent="-216000">
              <a:spcBef>
                <a:spcPts val="283"/>
              </a:spcBef>
              <a:buClr>
                <a:srgbClr val="000000"/>
              </a:buClr>
              <a:buSzPct val="45000"/>
              <a:buFont typeface="Wingdings" charset="2"/>
              <a:buChar char=""/>
            </a:pPr>
            <a:r>
              <a:rPr b="0" lang="el-GR" sz="1800" spc="-1" strike="noStrike">
                <a:latin typeface="Arial"/>
              </a:rPr>
              <a:t>Έκτο επίπεδο διάρθρωσης</a:t>
            </a:r>
            <a:endParaRPr b="0" lang="el-GR" sz="1800" spc="-1" strike="noStrike">
              <a:latin typeface="Arial"/>
            </a:endParaRPr>
          </a:p>
          <a:p>
            <a:pPr lvl="6" marL="3024000" indent="-216000">
              <a:spcBef>
                <a:spcPts val="283"/>
              </a:spcBef>
              <a:buClr>
                <a:srgbClr val="000000"/>
              </a:buClr>
              <a:buSzPct val="45000"/>
              <a:buFont typeface="Wingdings" charset="2"/>
              <a:buChar char=""/>
            </a:pPr>
            <a:r>
              <a:rPr b="0" lang="el-GR" sz="1800" spc="-1" strike="noStrike">
                <a:latin typeface="Arial"/>
              </a:rPr>
              <a:t>Έβδομο επίπεδο διάρθρωσης</a:t>
            </a:r>
            <a:endParaRPr b="0" lang="el-G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78" name="B849F705-2F05-49C0-9B6A-14B108ADBD0C" descr=""/>
          <p:cNvPicPr/>
          <p:nvPr/>
        </p:nvPicPr>
        <p:blipFill>
          <a:blip r:embed="rId2"/>
          <a:srcRect l="12105" t="0" r="26365" b="0"/>
          <a:stretch/>
        </p:blipFill>
        <p:spPr>
          <a:xfrm>
            <a:off x="0" y="5118120"/>
            <a:ext cx="777600" cy="1626840"/>
          </a:xfrm>
          <a:prstGeom prst="rect">
            <a:avLst/>
          </a:prstGeom>
          <a:ln>
            <a:noFill/>
          </a:ln>
        </p:spPr>
      </p:pic>
      <p:sp>
        <p:nvSpPr>
          <p:cNvPr id="279" name="CustomShape 1"/>
          <p:cNvSpPr/>
          <p:nvPr/>
        </p:nvSpPr>
        <p:spPr>
          <a:xfrm>
            <a:off x="0" y="6417360"/>
            <a:ext cx="12191400" cy="439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280" name="logo-sym.png" descr="logo-sym.png"/>
          <p:cNvPicPr/>
          <p:nvPr/>
        </p:nvPicPr>
        <p:blipFill>
          <a:blip r:embed="rId3"/>
          <a:stretch/>
        </p:blipFill>
        <p:spPr>
          <a:xfrm>
            <a:off x="10332720" y="64440"/>
            <a:ext cx="1858680" cy="401040"/>
          </a:xfrm>
          <a:prstGeom prst="rect">
            <a:avLst/>
          </a:prstGeom>
          <a:ln w="12600">
            <a:noFill/>
          </a:ln>
        </p:spPr>
      </p:pic>
      <p:sp>
        <p:nvSpPr>
          <p:cNvPr id="281" name="PlaceHolder 2"/>
          <p:cNvSpPr>
            <a:spLocks noGrp="1"/>
          </p:cNvSpPr>
          <p:nvPr>
            <p:ph type="title"/>
          </p:nvPr>
        </p:nvSpPr>
        <p:spPr>
          <a:xfrm>
            <a:off x="892800" y="276840"/>
            <a:ext cx="10405440" cy="872640"/>
          </a:xfrm>
          <a:prstGeom prst="rect">
            <a:avLst/>
          </a:prstGeom>
        </p:spPr>
        <p:txBody>
          <a:bodyPr lIns="0" rIns="0" tIns="0" bIns="0" anchor="ctr">
            <a:noAutofit/>
          </a:bodyPr>
          <a:p>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282" name="PlaceHolder 3"/>
          <p:cNvSpPr>
            <a:spLocks noGrp="1"/>
          </p:cNvSpPr>
          <p:nvPr>
            <p:ph type="body"/>
          </p:nvPr>
        </p:nvSpPr>
        <p:spPr>
          <a:xfrm>
            <a:off x="982080" y="1826280"/>
            <a:ext cx="10405440" cy="44193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1800" spc="-1" strike="noStrike">
                <a:latin typeface="Arial"/>
              </a:rPr>
              <a:t>Πατήστε για επεξεργασία της μορφής κειμένου διάρθρωσης</a:t>
            </a:r>
            <a:endParaRPr b="0" lang="el-GR" sz="1800" spc="-1" strike="noStrike">
              <a:latin typeface="Arial"/>
            </a:endParaRPr>
          </a:p>
          <a:p>
            <a:pPr lvl="1" marL="864000" indent="-324000">
              <a:spcBef>
                <a:spcPts val="1134"/>
              </a:spcBef>
              <a:buClr>
                <a:srgbClr val="000000"/>
              </a:buClr>
              <a:buSzPct val="75000"/>
              <a:buFont typeface="Symbol" charset="2"/>
              <a:buChar char=""/>
            </a:pPr>
            <a:r>
              <a:rPr b="0" lang="el-GR" sz="1800" spc="-1" strike="noStrike">
                <a:latin typeface="Arial"/>
              </a:rPr>
              <a:t>Δεύτερο επίπεδο διάρθρωσης</a:t>
            </a:r>
            <a:endParaRPr b="0" lang="el-GR" sz="1800" spc="-1" strike="noStrike">
              <a:latin typeface="Arial"/>
            </a:endParaRPr>
          </a:p>
          <a:p>
            <a:pPr lvl="2" marL="1296000" indent="-288000">
              <a:spcBef>
                <a:spcPts val="850"/>
              </a:spcBef>
              <a:buClr>
                <a:srgbClr val="000000"/>
              </a:buClr>
              <a:buSzPct val="45000"/>
              <a:buFont typeface="Wingdings" charset="2"/>
              <a:buChar char=""/>
            </a:pPr>
            <a:r>
              <a:rPr b="0" lang="el-GR" sz="1800" spc="-1" strike="noStrike">
                <a:latin typeface="Arial"/>
              </a:rPr>
              <a:t>Τρίτο επίπεδο διάρθρωσης</a:t>
            </a:r>
            <a:endParaRPr b="0" lang="el-GR" sz="1800" spc="-1" strike="noStrike">
              <a:latin typeface="Arial"/>
            </a:endParaRPr>
          </a:p>
          <a:p>
            <a:pPr lvl="3" marL="1728000" indent="-216000">
              <a:spcBef>
                <a:spcPts val="567"/>
              </a:spcBef>
              <a:buClr>
                <a:srgbClr val="000000"/>
              </a:buClr>
              <a:buSzPct val="75000"/>
              <a:buFont typeface="Symbol" charset="2"/>
              <a:buChar char=""/>
            </a:pPr>
            <a:r>
              <a:rPr b="0" lang="el-GR" sz="1800" spc="-1" strike="noStrike">
                <a:latin typeface="Arial"/>
              </a:rPr>
              <a:t>Τέταρτο επίπεδο διάρθρωσης</a:t>
            </a:r>
            <a:endParaRPr b="0" lang="el-GR" sz="1800" spc="-1" strike="noStrike">
              <a:latin typeface="Arial"/>
            </a:endParaRPr>
          </a:p>
          <a:p>
            <a:pPr lvl="4" marL="2160000" indent="-216000">
              <a:spcBef>
                <a:spcPts val="283"/>
              </a:spcBef>
              <a:buClr>
                <a:srgbClr val="000000"/>
              </a:buClr>
              <a:buSzPct val="45000"/>
              <a:buFont typeface="Wingdings" charset="2"/>
              <a:buChar char=""/>
            </a:pPr>
            <a:r>
              <a:rPr b="0" lang="el-GR" sz="1800" spc="-1" strike="noStrike">
                <a:latin typeface="Arial"/>
              </a:rPr>
              <a:t>Πέμπτο επίπεδο διάρθρωσης</a:t>
            </a:r>
            <a:endParaRPr b="0" lang="el-GR" sz="1800" spc="-1" strike="noStrike">
              <a:latin typeface="Arial"/>
            </a:endParaRPr>
          </a:p>
          <a:p>
            <a:pPr lvl="5" marL="2592000" indent="-216000">
              <a:spcBef>
                <a:spcPts val="283"/>
              </a:spcBef>
              <a:buClr>
                <a:srgbClr val="000000"/>
              </a:buClr>
              <a:buSzPct val="45000"/>
              <a:buFont typeface="Wingdings" charset="2"/>
              <a:buChar char=""/>
            </a:pPr>
            <a:r>
              <a:rPr b="0" lang="el-GR" sz="1800" spc="-1" strike="noStrike">
                <a:latin typeface="Arial"/>
              </a:rPr>
              <a:t>Έκτο επίπεδο διάρθρωσης</a:t>
            </a:r>
            <a:endParaRPr b="0" lang="el-GR" sz="1800" spc="-1" strike="noStrike">
              <a:latin typeface="Arial"/>
            </a:endParaRPr>
          </a:p>
          <a:p>
            <a:pPr lvl="6" marL="3024000" indent="-216000">
              <a:spcBef>
                <a:spcPts val="283"/>
              </a:spcBef>
              <a:buClr>
                <a:srgbClr val="000000"/>
              </a:buClr>
              <a:buSzPct val="45000"/>
              <a:buFont typeface="Wingdings" charset="2"/>
              <a:buChar char=""/>
            </a:pPr>
            <a:r>
              <a:rPr b="0" lang="el-GR" sz="1800" spc="-1" strike="noStrike">
                <a:latin typeface="Arial"/>
              </a:rPr>
              <a:t>Έβδομο επίπεδο διάρθρωσης</a:t>
            </a:r>
            <a:endParaRPr b="0" lang="el-G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19" name="B849F705-2F05-49C0-9B6A-14B108ADBD0C" descr=""/>
          <p:cNvPicPr/>
          <p:nvPr/>
        </p:nvPicPr>
        <p:blipFill>
          <a:blip r:embed="rId2"/>
          <a:srcRect l="12105" t="0" r="26365" b="0"/>
          <a:stretch/>
        </p:blipFill>
        <p:spPr>
          <a:xfrm>
            <a:off x="0" y="5118120"/>
            <a:ext cx="777600" cy="1626840"/>
          </a:xfrm>
          <a:prstGeom prst="rect">
            <a:avLst/>
          </a:prstGeom>
          <a:ln>
            <a:noFill/>
          </a:ln>
        </p:spPr>
      </p:pic>
      <p:sp>
        <p:nvSpPr>
          <p:cNvPr id="320" name="CustomShape 1" hidden="1"/>
          <p:cNvSpPr/>
          <p:nvPr/>
        </p:nvSpPr>
        <p:spPr>
          <a:xfrm>
            <a:off x="0" y="6417360"/>
            <a:ext cx="12191400" cy="439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321" name="logo-sym.png" descr="logo-sym.png"/>
          <p:cNvPicPr/>
          <p:nvPr/>
        </p:nvPicPr>
        <p:blipFill>
          <a:blip r:embed="rId3"/>
          <a:stretch/>
        </p:blipFill>
        <p:spPr>
          <a:xfrm>
            <a:off x="10332720" y="64440"/>
            <a:ext cx="1858680" cy="401040"/>
          </a:xfrm>
          <a:prstGeom prst="rect">
            <a:avLst/>
          </a:prstGeom>
          <a:ln w="12600">
            <a:noFill/>
          </a:ln>
        </p:spPr>
      </p:pic>
      <p:sp>
        <p:nvSpPr>
          <p:cNvPr id="322" name="CustomShape 2"/>
          <p:cNvSpPr/>
          <p:nvPr/>
        </p:nvSpPr>
        <p:spPr>
          <a:xfrm>
            <a:off x="0" y="0"/>
            <a:ext cx="12191400" cy="5226840"/>
          </a:xfrm>
          <a:prstGeom prst="rect">
            <a:avLst/>
          </a:prstGeom>
          <a:blipFill rotWithShape="0">
            <a:blip r:embed="rId4"/>
            <a:stretch>
              <a:fillRect/>
            </a:stretch>
          </a:blipFill>
          <a:ln>
            <a:noFill/>
          </a:ln>
        </p:spPr>
        <p:style>
          <a:lnRef idx="0"/>
          <a:fillRef idx="0"/>
          <a:effectRef idx="0"/>
          <a:fontRef idx="minor"/>
        </p:style>
      </p:sp>
      <p:sp>
        <p:nvSpPr>
          <p:cNvPr id="323" name="CustomShape 3"/>
          <p:cNvSpPr/>
          <p:nvPr/>
        </p:nvSpPr>
        <p:spPr>
          <a:xfrm>
            <a:off x="1293120" y="142200"/>
            <a:ext cx="3926520" cy="2946240"/>
          </a:xfrm>
          <a:prstGeom prst="rect">
            <a:avLst/>
          </a:prstGeom>
          <a:blipFill rotWithShape="0">
            <a:blip r:embed="rId5"/>
            <a:stretch>
              <a:fillRect/>
            </a:stretch>
          </a:blipFill>
          <a:ln>
            <a:noFill/>
          </a:ln>
        </p:spPr>
        <p:style>
          <a:lnRef idx="0"/>
          <a:fillRef idx="0"/>
          <a:effectRef idx="0"/>
          <a:fontRef idx="minor"/>
        </p:style>
      </p:sp>
      <p:sp>
        <p:nvSpPr>
          <p:cNvPr id="324" name="CustomShape 4"/>
          <p:cNvSpPr/>
          <p:nvPr/>
        </p:nvSpPr>
        <p:spPr>
          <a:xfrm>
            <a:off x="4132440" y="2610720"/>
            <a:ext cx="3926520" cy="2946240"/>
          </a:xfrm>
          <a:prstGeom prst="rect">
            <a:avLst/>
          </a:prstGeom>
          <a:blipFill rotWithShape="0">
            <a:blip r:embed="rId6"/>
            <a:stretch>
              <a:fillRect/>
            </a:stretch>
          </a:blipFill>
          <a:ln>
            <a:noFill/>
          </a:ln>
        </p:spPr>
        <p:style>
          <a:lnRef idx="0"/>
          <a:fillRef idx="0"/>
          <a:effectRef idx="0"/>
          <a:fontRef idx="minor"/>
        </p:style>
      </p:sp>
      <p:sp>
        <p:nvSpPr>
          <p:cNvPr id="325" name="CustomShape 5"/>
          <p:cNvSpPr/>
          <p:nvPr/>
        </p:nvSpPr>
        <p:spPr>
          <a:xfrm>
            <a:off x="10326600" y="5434920"/>
            <a:ext cx="69840" cy="437400"/>
          </a:xfrm>
          <a:custGeom>
            <a:avLst/>
            <a:gdLst/>
            <a:ahLst/>
            <a:rect l="l" t="t" r="r" b="b"/>
            <a:pathLst>
              <a:path w="100330" h="622934">
                <a:moveTo>
                  <a:pt x="50088" y="0"/>
                </a:moveTo>
                <a:lnTo>
                  <a:pt x="30641" y="3952"/>
                </a:lnTo>
                <a:lnTo>
                  <a:pt x="14714" y="14714"/>
                </a:lnTo>
                <a:lnTo>
                  <a:pt x="3952" y="30641"/>
                </a:lnTo>
                <a:lnTo>
                  <a:pt x="0" y="50088"/>
                </a:lnTo>
                <a:lnTo>
                  <a:pt x="0" y="572655"/>
                </a:lnTo>
                <a:lnTo>
                  <a:pt x="3952" y="592108"/>
                </a:lnTo>
                <a:lnTo>
                  <a:pt x="14714" y="608034"/>
                </a:lnTo>
                <a:lnTo>
                  <a:pt x="30641" y="618793"/>
                </a:lnTo>
                <a:lnTo>
                  <a:pt x="50088" y="622744"/>
                </a:lnTo>
                <a:lnTo>
                  <a:pt x="69536" y="618793"/>
                </a:lnTo>
                <a:lnTo>
                  <a:pt x="85463" y="608034"/>
                </a:lnTo>
                <a:lnTo>
                  <a:pt x="96224" y="592108"/>
                </a:lnTo>
                <a:lnTo>
                  <a:pt x="100177" y="572655"/>
                </a:lnTo>
                <a:lnTo>
                  <a:pt x="100177" y="50088"/>
                </a:lnTo>
                <a:lnTo>
                  <a:pt x="96224" y="30641"/>
                </a:lnTo>
                <a:lnTo>
                  <a:pt x="85463" y="14714"/>
                </a:lnTo>
                <a:lnTo>
                  <a:pt x="69536" y="3952"/>
                </a:lnTo>
                <a:lnTo>
                  <a:pt x="50088" y="0"/>
                </a:lnTo>
                <a:close/>
              </a:path>
            </a:pathLst>
          </a:custGeom>
          <a:solidFill>
            <a:srgbClr val="9cafb7"/>
          </a:solidFill>
          <a:ln>
            <a:noFill/>
          </a:ln>
        </p:spPr>
        <p:style>
          <a:lnRef idx="0"/>
          <a:fillRef idx="0"/>
          <a:effectRef idx="0"/>
          <a:fontRef idx="minor"/>
        </p:style>
      </p:sp>
      <p:sp>
        <p:nvSpPr>
          <p:cNvPr id="326" name="CustomShape 6"/>
          <p:cNvSpPr/>
          <p:nvPr/>
        </p:nvSpPr>
        <p:spPr>
          <a:xfrm>
            <a:off x="5176800" y="6099120"/>
            <a:ext cx="1837800" cy="758160"/>
          </a:xfrm>
          <a:prstGeom prst="rect">
            <a:avLst/>
          </a:prstGeom>
          <a:blipFill rotWithShape="0">
            <a:blip r:embed="rId7"/>
            <a:stretch>
              <a:fillRect/>
            </a:stretch>
          </a:blipFill>
          <a:ln>
            <a:noFill/>
          </a:ln>
        </p:spPr>
        <p:style>
          <a:lnRef idx="0"/>
          <a:fillRef idx="0"/>
          <a:effectRef idx="0"/>
          <a:fontRef idx="minor"/>
        </p:style>
      </p:sp>
      <p:sp>
        <p:nvSpPr>
          <p:cNvPr id="327" name="CustomShape 7"/>
          <p:cNvSpPr/>
          <p:nvPr/>
        </p:nvSpPr>
        <p:spPr>
          <a:xfrm>
            <a:off x="5453280" y="6379920"/>
            <a:ext cx="1284480" cy="374400"/>
          </a:xfrm>
          <a:custGeom>
            <a:avLst/>
            <a:gdLst/>
            <a:ahLst/>
            <a:rect l="l" t="t" r="r" b="b"/>
            <a:pathLst>
              <a:path w="1828800" h="533400">
                <a:moveTo>
                  <a:pt x="1742046" y="0"/>
                </a:moveTo>
                <a:lnTo>
                  <a:pt x="86753" y="0"/>
                </a:lnTo>
                <a:lnTo>
                  <a:pt x="53069" y="6845"/>
                </a:lnTo>
                <a:lnTo>
                  <a:pt x="25484" y="25484"/>
                </a:lnTo>
                <a:lnTo>
                  <a:pt x="6845" y="53069"/>
                </a:lnTo>
                <a:lnTo>
                  <a:pt x="0" y="86753"/>
                </a:lnTo>
                <a:lnTo>
                  <a:pt x="0" y="446646"/>
                </a:lnTo>
                <a:lnTo>
                  <a:pt x="6845" y="480330"/>
                </a:lnTo>
                <a:lnTo>
                  <a:pt x="25484" y="507915"/>
                </a:lnTo>
                <a:lnTo>
                  <a:pt x="53069" y="526554"/>
                </a:lnTo>
                <a:lnTo>
                  <a:pt x="86753" y="533399"/>
                </a:lnTo>
                <a:lnTo>
                  <a:pt x="1742046" y="533399"/>
                </a:lnTo>
                <a:lnTo>
                  <a:pt x="1775730" y="526554"/>
                </a:lnTo>
                <a:lnTo>
                  <a:pt x="1803315" y="507915"/>
                </a:lnTo>
                <a:lnTo>
                  <a:pt x="1821954" y="480330"/>
                </a:lnTo>
                <a:lnTo>
                  <a:pt x="1828799" y="446646"/>
                </a:lnTo>
                <a:lnTo>
                  <a:pt x="1828799" y="86753"/>
                </a:lnTo>
                <a:lnTo>
                  <a:pt x="1821954" y="53069"/>
                </a:lnTo>
                <a:lnTo>
                  <a:pt x="1803315" y="25484"/>
                </a:lnTo>
                <a:lnTo>
                  <a:pt x="1775730" y="6845"/>
                </a:lnTo>
                <a:lnTo>
                  <a:pt x="1742046" y="0"/>
                </a:lnTo>
                <a:close/>
              </a:path>
            </a:pathLst>
          </a:custGeom>
          <a:solidFill>
            <a:srgbClr val="29335c"/>
          </a:solidFill>
          <a:ln>
            <a:noFill/>
          </a:ln>
        </p:spPr>
        <p:style>
          <a:lnRef idx="0"/>
          <a:fillRef idx="0"/>
          <a:effectRef idx="0"/>
          <a:fontRef idx="minor"/>
        </p:style>
      </p:sp>
      <p:sp>
        <p:nvSpPr>
          <p:cNvPr id="328" name="CustomShape 8"/>
          <p:cNvSpPr/>
          <p:nvPr/>
        </p:nvSpPr>
        <p:spPr>
          <a:xfrm>
            <a:off x="5453280" y="6379920"/>
            <a:ext cx="1284480" cy="374400"/>
          </a:xfrm>
          <a:custGeom>
            <a:avLst/>
            <a:gdLst/>
            <a:ahLst/>
            <a:rect l="l" t="t" r="r" b="b"/>
            <a:pathLst>
              <a:path w="1828800" h="533400">
                <a:moveTo>
                  <a:pt x="1742046" y="533399"/>
                </a:moveTo>
                <a:lnTo>
                  <a:pt x="86753" y="533399"/>
                </a:lnTo>
                <a:lnTo>
                  <a:pt x="53069" y="526554"/>
                </a:lnTo>
                <a:lnTo>
                  <a:pt x="25484" y="507915"/>
                </a:lnTo>
                <a:lnTo>
                  <a:pt x="6845" y="480330"/>
                </a:lnTo>
                <a:lnTo>
                  <a:pt x="0" y="446646"/>
                </a:lnTo>
                <a:lnTo>
                  <a:pt x="0" y="86753"/>
                </a:lnTo>
                <a:lnTo>
                  <a:pt x="6845" y="53069"/>
                </a:lnTo>
                <a:lnTo>
                  <a:pt x="25484" y="25484"/>
                </a:lnTo>
                <a:lnTo>
                  <a:pt x="53069" y="6845"/>
                </a:lnTo>
                <a:lnTo>
                  <a:pt x="86753" y="0"/>
                </a:lnTo>
                <a:lnTo>
                  <a:pt x="1742046" y="0"/>
                </a:lnTo>
                <a:lnTo>
                  <a:pt x="1775730" y="6845"/>
                </a:lnTo>
                <a:lnTo>
                  <a:pt x="1803315" y="25484"/>
                </a:lnTo>
                <a:lnTo>
                  <a:pt x="1821954" y="53069"/>
                </a:lnTo>
                <a:lnTo>
                  <a:pt x="1828799" y="86753"/>
                </a:lnTo>
                <a:lnTo>
                  <a:pt x="1828799" y="446646"/>
                </a:lnTo>
                <a:lnTo>
                  <a:pt x="1821954" y="480330"/>
                </a:lnTo>
                <a:lnTo>
                  <a:pt x="1803315" y="507915"/>
                </a:lnTo>
                <a:lnTo>
                  <a:pt x="1775730" y="526554"/>
                </a:lnTo>
                <a:lnTo>
                  <a:pt x="1742046" y="533399"/>
                </a:lnTo>
                <a:close/>
              </a:path>
            </a:pathLst>
          </a:custGeom>
          <a:noFill/>
          <a:ln w="12600">
            <a:solidFill>
              <a:srgbClr val="29335c"/>
            </a:solidFill>
            <a:round/>
          </a:ln>
        </p:spPr>
        <p:style>
          <a:lnRef idx="0"/>
          <a:fillRef idx="0"/>
          <a:effectRef idx="0"/>
          <a:fontRef idx="minor"/>
        </p:style>
      </p:sp>
      <p:sp>
        <p:nvSpPr>
          <p:cNvPr id="329" name="PlaceHolder 9"/>
          <p:cNvSpPr>
            <a:spLocks noGrp="1"/>
          </p:cNvSpPr>
          <p:nvPr>
            <p:ph type="title"/>
          </p:nvPr>
        </p:nvSpPr>
        <p:spPr>
          <a:xfrm>
            <a:off x="609480" y="273600"/>
            <a:ext cx="10972440" cy="114480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330" name="PlaceHolder 10"/>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sldMaster>
</file>

<file path=ppt/slides/_rels/slide1.xml.rels><?xml version="1.0" encoding="UTF-8"?>
<Relationships xmlns="http://schemas.openxmlformats.org/package/2006/relationships"><Relationship Id="rId1" Type="http://schemas.openxmlformats.org/officeDocument/2006/relationships/image" Target="../media/image19.jpeg"/><Relationship Id="rId2" Type="http://schemas.microsoft.com/office/2007/relationships/hdphoto" Target="../media/hdphoto1.wdp"/><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chart" Target="../charts/chart2.xml"/><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slideLayout" Target="../slideLayouts/slideLayout85.xml"/>
</Relationships>
</file>

<file path=ppt/slides/_rels/slide12.xml.rels><?xml version="1.0" encoding="UTF-8"?>
<Relationships xmlns="http://schemas.openxmlformats.org/package/2006/relationships"><Relationship Id="rId1" Type="http://schemas.openxmlformats.org/officeDocument/2006/relationships/hyperlink" Target="https://www.ncbi.nlm.nih.gov/pmc/articles/PMC7932762/" TargetMode="External"/><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chart" Target="../charts/chart5.xml"/><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61.xml"/>
</Relationships>
</file>

<file path=ppt/slides/_rels/slide16.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61.xml"/>
</Relationships>
</file>

<file path=ppt/slides/_rels/slide17.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slideLayout" Target="../slideLayouts/slideLayout61.xml"/>
</Relationships>
</file>

<file path=ppt/slides/_rels/slide18.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jpeg"/><Relationship Id="rId3"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109.xml"/>
</Relationships>
</file>

<file path=ppt/slides/_rels/slide22.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image" Target="../media/image52.wmf"/><Relationship Id="rId4" Type="http://schemas.openxmlformats.org/officeDocument/2006/relationships/image" Target="../media/image53.png"/><Relationship Id="rId5"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hyperlink" Target="https://www.who.int/publications-detail/clinical-management-of-severe-acute-respiratory-infection-when-novel-coronavirus-(ncov)-infection-is-suspected" TargetMode="External"/><Relationship Id="rId6"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7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6" name="Picture 1" descr=""/>
          <p:cNvPicPr/>
          <p:nvPr/>
        </p:nvPicPr>
        <p:blipFill>
          <a:blip r:embed="rId1">
            <a:extLst>
              <a:ext uri="{BEBA8EAE-BF5A-486C-A8C5-ECC9F3942E4B}">
                <a14:imgProps xmlns:a14="http://schemas.microsoft.com/office/drawing/2010/main">
                  <a14:imgLayer r:embed="rId2">
                    <a14:imgEffect>
                      <a14:artisticGlowEdges smoothness="0" trans="24000"/>
                    </a14:imgEffect>
                  </a14:imgLayer>
                </a14:imgProps>
              </a:ext>
            </a:extLst>
          </a:blip>
          <a:srcRect l="4427" t="0" r="0" b="0"/>
          <a:stretch/>
        </p:blipFill>
        <p:spPr>
          <a:xfrm>
            <a:off x="1554480" y="595440"/>
            <a:ext cx="9082800" cy="5347440"/>
          </a:xfrm>
          <a:prstGeom prst="rect">
            <a:avLst/>
          </a:prstGeom>
          <a:ln>
            <a:noFill/>
          </a:ln>
        </p:spPr>
      </p:pic>
      <p:sp>
        <p:nvSpPr>
          <p:cNvPr id="407" name="CustomShape 1"/>
          <p:cNvSpPr/>
          <p:nvPr/>
        </p:nvSpPr>
        <p:spPr>
          <a:xfrm>
            <a:off x="2087640" y="1595160"/>
            <a:ext cx="8015760" cy="2968560"/>
          </a:xfrm>
          <a:prstGeom prst="rect">
            <a:avLst/>
          </a:prstGeom>
          <a:noFill/>
          <a:ln w="12600">
            <a:noFill/>
          </a:ln>
        </p:spPr>
        <p:style>
          <a:lnRef idx="0"/>
          <a:fillRef idx="0"/>
          <a:effectRef idx="0"/>
          <a:fontRef idx="minor"/>
        </p:style>
        <p:txBody>
          <a:bodyPr lIns="0" rIns="0" tIns="0" bIns="0">
            <a:spAutoFit/>
          </a:bodyPr>
          <a:p>
            <a:pPr algn="ctr">
              <a:lnSpc>
                <a:spcPts val="3376"/>
              </a:lnSpc>
              <a:spcBef>
                <a:spcPts val="2251"/>
              </a:spcBef>
            </a:pPr>
            <a:r>
              <a:rPr b="0" lang="el-GR" sz="3600" spc="-1" strike="noStrike">
                <a:solidFill>
                  <a:srgbClr val="ffffff"/>
                </a:solidFill>
                <a:latin typeface="Arial"/>
                <a:ea typeface="DINPro-Black"/>
              </a:rPr>
              <a:t>Η κοινωνική διάσταση της υγείας </a:t>
            </a:r>
            <a:endParaRPr b="0" lang="el-GR" sz="3600" spc="-1" strike="noStrike">
              <a:latin typeface="Arial"/>
            </a:endParaRPr>
          </a:p>
          <a:p>
            <a:pPr algn="ctr">
              <a:lnSpc>
                <a:spcPts val="3376"/>
              </a:lnSpc>
              <a:spcBef>
                <a:spcPts val="2251"/>
              </a:spcBef>
            </a:pPr>
            <a:r>
              <a:rPr b="1" lang="fr-FR" sz="2400" spc="-1" strike="noStrike">
                <a:solidFill>
                  <a:srgbClr val="ffffff"/>
                </a:solidFill>
                <a:latin typeface="Calibri Light"/>
                <a:ea typeface="DINPro-Black"/>
              </a:rPr>
              <a:t>Grigoris T. Gerotziafas</a:t>
            </a:r>
            <a:endParaRPr b="0" lang="el-GR" sz="2400" spc="-1" strike="noStrike">
              <a:latin typeface="Arial"/>
            </a:endParaRPr>
          </a:p>
          <a:p>
            <a:pPr algn="ctr">
              <a:lnSpc>
                <a:spcPct val="150000"/>
              </a:lnSpc>
            </a:pPr>
            <a:r>
              <a:rPr b="1" lang="fr-FR" sz="1600" spc="-1" strike="noStrike">
                <a:solidFill>
                  <a:srgbClr val="ffffff"/>
                </a:solidFill>
                <a:latin typeface="Calibri Light"/>
                <a:ea typeface="DINPro-Light"/>
              </a:rPr>
              <a:t>Directeur de Recherche Cancer-Hémostasis-Angiogenesis </a:t>
            </a:r>
            <a:endParaRPr b="0" lang="el-GR" sz="1600" spc="-1" strike="noStrike">
              <a:latin typeface="Arial"/>
            </a:endParaRPr>
          </a:p>
          <a:p>
            <a:pPr algn="ctr">
              <a:lnSpc>
                <a:spcPct val="150000"/>
              </a:lnSpc>
            </a:pPr>
            <a:r>
              <a:rPr b="1" lang="fr-FR" sz="1600" spc="-1" strike="noStrike">
                <a:solidFill>
                  <a:srgbClr val="ffffff"/>
                </a:solidFill>
                <a:latin typeface="Calibri Light"/>
                <a:ea typeface="DINPro-Light"/>
              </a:rPr>
              <a:t>Centre de Recherche Saint Antoine, </a:t>
            </a:r>
            <a:endParaRPr b="0" lang="el-GR" sz="1600" spc="-1" strike="noStrike">
              <a:latin typeface="Arial"/>
            </a:endParaRPr>
          </a:p>
          <a:p>
            <a:pPr algn="ctr">
              <a:lnSpc>
                <a:spcPct val="150000"/>
              </a:lnSpc>
            </a:pPr>
            <a:r>
              <a:rPr b="1" lang="en-GB" sz="1600" spc="-1" strike="noStrike">
                <a:solidFill>
                  <a:srgbClr val="ffffff"/>
                </a:solidFill>
                <a:latin typeface="Calibri Light"/>
                <a:ea typeface="DINPro-Light"/>
              </a:rPr>
              <a:t>Institut National de la Santé et de la Recherche Médicale (</a:t>
            </a:r>
            <a:r>
              <a:rPr b="1" lang="fr-FR" sz="1600" spc="-1" strike="noStrike">
                <a:solidFill>
                  <a:srgbClr val="ffffff"/>
                </a:solidFill>
                <a:latin typeface="Calibri Light"/>
                <a:ea typeface="DINPro-Light"/>
              </a:rPr>
              <a:t>INSERM UMRS-938) </a:t>
            </a:r>
            <a:endParaRPr b="0" lang="el-GR" sz="1600" spc="-1" strike="noStrike">
              <a:latin typeface="Arial"/>
            </a:endParaRPr>
          </a:p>
          <a:p>
            <a:pPr algn="ctr">
              <a:lnSpc>
                <a:spcPct val="150000"/>
              </a:lnSpc>
            </a:pPr>
            <a:r>
              <a:rPr b="1" lang="fr-FR" sz="1600" spc="-1" strike="noStrike">
                <a:solidFill>
                  <a:srgbClr val="ffffff"/>
                </a:solidFill>
                <a:latin typeface="Calibri Light"/>
                <a:ea typeface="DINPro-Light"/>
              </a:rPr>
              <a:t>Hémostase-Thrombose en Hématologie </a:t>
            </a:r>
            <a:endParaRPr b="0" lang="el-GR" sz="1600" spc="-1" strike="noStrike">
              <a:latin typeface="Arial"/>
            </a:endParaRPr>
          </a:p>
          <a:p>
            <a:pPr algn="ctr">
              <a:lnSpc>
                <a:spcPct val="150000"/>
              </a:lnSpc>
            </a:pPr>
            <a:r>
              <a:rPr b="1" lang="fr-FR" sz="1600" spc="-1" strike="noStrike">
                <a:solidFill>
                  <a:srgbClr val="ffffff"/>
                </a:solidFill>
                <a:latin typeface="Calibri Light"/>
                <a:ea typeface="DINPro-Light"/>
              </a:rPr>
              <a:t>Sorbonne Université</a:t>
            </a:r>
            <a:endParaRPr b="0" lang="el-GR" sz="1600" spc="-1" strike="noStrike">
              <a:latin typeface="Arial"/>
            </a:endParaRPr>
          </a:p>
        </p:txBody>
      </p:sp>
      <p:grpSp>
        <p:nvGrpSpPr>
          <p:cNvPr id="408" name="Group 2"/>
          <p:cNvGrpSpPr/>
          <p:nvPr/>
        </p:nvGrpSpPr>
        <p:grpSpPr>
          <a:xfrm>
            <a:off x="3327480" y="6290280"/>
            <a:ext cx="5536080" cy="542160"/>
            <a:chOff x="3327480" y="6290280"/>
            <a:chExt cx="5536080" cy="542160"/>
          </a:xfrm>
        </p:grpSpPr>
        <p:pic>
          <p:nvPicPr>
            <p:cNvPr id="409" name="image.png" descr="image.png"/>
            <p:cNvPicPr/>
            <p:nvPr/>
          </p:nvPicPr>
          <p:blipFill>
            <a:blip r:embed="rId3"/>
            <a:stretch/>
          </p:blipFill>
          <p:spPr>
            <a:xfrm>
              <a:off x="3327480" y="6293160"/>
              <a:ext cx="1414800" cy="539280"/>
            </a:xfrm>
            <a:prstGeom prst="rect">
              <a:avLst/>
            </a:prstGeom>
            <a:ln w="12600">
              <a:noFill/>
            </a:ln>
          </p:spPr>
        </p:pic>
        <p:pic>
          <p:nvPicPr>
            <p:cNvPr id="410" name="imageclick_SU_horizontal_bichro_QUAD.jpg" descr="imageclick_SU_horizontal_bichro_QUAD.jpg"/>
            <p:cNvPicPr/>
            <p:nvPr/>
          </p:nvPicPr>
          <p:blipFill>
            <a:blip r:embed="rId4"/>
            <a:stretch/>
          </p:blipFill>
          <p:spPr>
            <a:xfrm>
              <a:off x="7246080" y="6293160"/>
              <a:ext cx="1617480" cy="532080"/>
            </a:xfrm>
            <a:prstGeom prst="rect">
              <a:avLst/>
            </a:prstGeom>
            <a:ln w="12600">
              <a:noFill/>
            </a:ln>
          </p:spPr>
        </p:pic>
        <p:pic>
          <p:nvPicPr>
            <p:cNvPr id="411" name="unknown.png" descr="unknown.png"/>
            <p:cNvPicPr/>
            <p:nvPr/>
          </p:nvPicPr>
          <p:blipFill>
            <a:blip r:embed="rId5"/>
            <a:stretch/>
          </p:blipFill>
          <p:spPr>
            <a:xfrm>
              <a:off x="5886360" y="6290280"/>
              <a:ext cx="1341360" cy="534960"/>
            </a:xfrm>
            <a:prstGeom prst="rect">
              <a:avLst/>
            </a:prstGeom>
            <a:ln w="12600">
              <a:noFill/>
            </a:ln>
          </p:spPr>
        </p:pic>
        <p:pic>
          <p:nvPicPr>
            <p:cNvPr id="412" name="Image 10" descr="Image 10"/>
            <p:cNvPicPr/>
            <p:nvPr/>
          </p:nvPicPr>
          <p:blipFill>
            <a:blip r:embed="rId6"/>
            <a:stretch/>
          </p:blipFill>
          <p:spPr>
            <a:xfrm>
              <a:off x="4743000" y="6293160"/>
              <a:ext cx="1124280" cy="534960"/>
            </a:xfrm>
            <a:prstGeom prst="rect">
              <a:avLst/>
            </a:prstGeom>
            <a:ln w="12600">
              <a:noFill/>
            </a:ln>
          </p:spPr>
        </p:pic>
      </p:gr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CustomShape 1"/>
          <p:cNvSpPr/>
          <p:nvPr/>
        </p:nvSpPr>
        <p:spPr>
          <a:xfrm>
            <a:off x="1365480" y="630360"/>
            <a:ext cx="8632080" cy="872640"/>
          </a:xfrm>
          <a:prstGeom prst="rect">
            <a:avLst/>
          </a:prstGeom>
          <a:noFill/>
          <a:ln w="12600">
            <a:noFill/>
          </a:ln>
        </p:spPr>
        <p:style>
          <a:lnRef idx="0"/>
          <a:fillRef idx="0"/>
          <a:effectRef idx="0"/>
          <a:fontRef idx="minor"/>
        </p:style>
        <p:txBody>
          <a:bodyPr lIns="50760" rIns="50760" tIns="50760" bIns="50760" anchor="ctr">
            <a:normAutofit fontScale="39000"/>
          </a:bodyPr>
          <a:p>
            <a:pPr algn="ctr">
              <a:lnSpc>
                <a:spcPct val="100000"/>
              </a:lnSpc>
              <a:tabLst>
                <a:tab algn="l" pos="0"/>
              </a:tabLst>
            </a:pPr>
            <a:r>
              <a:rPr b="1" lang="en-FR" sz="3709" spc="-1" strike="noStrike">
                <a:solidFill>
                  <a:srgbClr val="005493"/>
                </a:solidFill>
                <a:latin typeface="Helvetica Neue"/>
                <a:ea typeface="Helvetica Neue"/>
              </a:rPr>
              <a:t>The level of pollution is associated with COVID-19 severity and mortality</a:t>
            </a:r>
            <a:endParaRPr b="0" lang="el-GR" sz="3709" spc="-1" strike="noStrike">
              <a:latin typeface="Arial"/>
            </a:endParaRPr>
          </a:p>
        </p:txBody>
      </p:sp>
      <p:sp>
        <p:nvSpPr>
          <p:cNvPr id="455" name="CustomShape 2"/>
          <p:cNvSpPr/>
          <p:nvPr/>
        </p:nvSpPr>
        <p:spPr>
          <a:xfrm>
            <a:off x="1851840" y="6105600"/>
            <a:ext cx="4938480" cy="457200"/>
          </a:xfrm>
          <a:prstGeom prst="rect">
            <a:avLst/>
          </a:prstGeom>
          <a:noFill/>
          <a:ln w="12600">
            <a:noFill/>
          </a:ln>
        </p:spPr>
        <p:style>
          <a:lnRef idx="0"/>
          <a:fillRef idx="0"/>
          <a:effectRef idx="0"/>
          <a:fontRef idx="minor"/>
        </p:style>
        <p:txBody>
          <a:bodyPr lIns="35640" rIns="35640" tIns="35640" bIns="35640" anchor="ctr">
            <a:spAutoFit/>
          </a:bodyPr>
          <a:p>
            <a:pPr>
              <a:lnSpc>
                <a:spcPct val="100000"/>
              </a:lnSpc>
              <a:tabLst>
                <a:tab algn="l" pos="0"/>
              </a:tabLst>
            </a:pPr>
            <a:r>
              <a:rPr b="0" lang="en-FR" sz="1270" spc="-1" strike="noStrike">
                <a:solidFill>
                  <a:srgbClr val="000000"/>
                </a:solidFill>
                <a:latin typeface="Helvetica Neue"/>
                <a:ea typeface="Helvetica Neue"/>
              </a:rPr>
              <a:t>PM2.5: particulate matter 2.5 including polycyclicaromatic hydrocarbons, heavy metals and volatile compounds</a:t>
            </a:r>
            <a:endParaRPr b="0" lang="el-GR" sz="1270" spc="-1" strike="noStrike">
              <a:latin typeface="Arial"/>
            </a:endParaRPr>
          </a:p>
        </p:txBody>
      </p:sp>
      <p:pic>
        <p:nvPicPr>
          <p:cNvPr id="456" name="Image" descr="Image"/>
          <p:cNvPicPr/>
          <p:nvPr/>
        </p:nvPicPr>
        <p:blipFill>
          <a:blip r:embed="rId1"/>
          <a:stretch/>
        </p:blipFill>
        <p:spPr>
          <a:xfrm>
            <a:off x="5974560" y="1882440"/>
            <a:ext cx="4588200" cy="3373200"/>
          </a:xfrm>
          <a:prstGeom prst="rect">
            <a:avLst/>
          </a:prstGeom>
          <a:ln w="12600">
            <a:noFill/>
          </a:ln>
        </p:spPr>
      </p:pic>
      <p:sp>
        <p:nvSpPr>
          <p:cNvPr id="457" name="CustomShape 3"/>
          <p:cNvSpPr/>
          <p:nvPr/>
        </p:nvSpPr>
        <p:spPr>
          <a:xfrm>
            <a:off x="7372440" y="6446160"/>
            <a:ext cx="3164760" cy="329760"/>
          </a:xfrm>
          <a:prstGeom prst="rect">
            <a:avLst/>
          </a:prstGeom>
          <a:noFill/>
          <a:ln w="12600">
            <a:noFill/>
          </a:ln>
        </p:spPr>
        <p:style>
          <a:lnRef idx="0"/>
          <a:fillRef idx="0"/>
          <a:effectRef idx="0"/>
          <a:fontRef idx="minor"/>
        </p:style>
        <p:txBody>
          <a:bodyPr wrap="none" lIns="35640" rIns="35640" tIns="35640" bIns="35640" anchor="ctr">
            <a:spAutoFit/>
          </a:bodyPr>
          <a:p>
            <a:pPr>
              <a:lnSpc>
                <a:spcPct val="100000"/>
              </a:lnSpc>
              <a:tabLst>
                <a:tab algn="l" pos="0"/>
              </a:tabLst>
            </a:pPr>
            <a:r>
              <a:rPr b="0" i="1" lang="en-FR" sz="850" spc="-1" strike="noStrike">
                <a:solidFill>
                  <a:srgbClr val="000000"/>
                </a:solidFill>
                <a:latin typeface="Helvetica Neue"/>
                <a:ea typeface="Helvetica Neue"/>
              </a:rPr>
              <a:t>Frontera A et al J Infect. 2020 Aug;81(2):255-259. </a:t>
            </a:r>
            <a:endParaRPr b="0" lang="el-GR" sz="850" spc="-1" strike="noStrike">
              <a:latin typeface="Arial"/>
            </a:endParaRPr>
          </a:p>
          <a:p>
            <a:pPr>
              <a:lnSpc>
                <a:spcPct val="100000"/>
              </a:lnSpc>
              <a:tabLst>
                <a:tab algn="l" pos="0"/>
              </a:tabLst>
            </a:pPr>
            <a:r>
              <a:rPr b="0" i="1" lang="en-FR" sz="850" spc="-1" strike="noStrike">
                <a:solidFill>
                  <a:srgbClr val="000000"/>
                </a:solidFill>
                <a:latin typeface="Helvetica Neue"/>
                <a:ea typeface="Helvetica Neue"/>
              </a:rPr>
              <a:t>Borro et al. Int J Environ Res Public Health, 2020 Aug 2;17(15):5573.</a:t>
            </a:r>
            <a:endParaRPr b="0" lang="el-GR" sz="850" spc="-1" strike="noStrike">
              <a:latin typeface="Arial"/>
            </a:endParaRPr>
          </a:p>
        </p:txBody>
      </p:sp>
      <p:pic>
        <p:nvPicPr>
          <p:cNvPr id="458" name="Image" descr="Image"/>
          <p:cNvPicPr/>
          <p:nvPr/>
        </p:nvPicPr>
        <p:blipFill>
          <a:blip r:embed="rId2"/>
          <a:stretch/>
        </p:blipFill>
        <p:spPr>
          <a:xfrm>
            <a:off x="1703160" y="1882440"/>
            <a:ext cx="4345560" cy="3489120"/>
          </a:xfrm>
          <a:prstGeom prst="rect">
            <a:avLst/>
          </a:prstGeom>
          <a:ln w="12600">
            <a:noFill/>
          </a:ln>
        </p:spPr>
      </p:pic>
      <p:pic>
        <p:nvPicPr>
          <p:cNvPr id="459" name="Rectangle Rectangle" descr="Rectangle Rectangle"/>
          <p:cNvPicPr/>
          <p:nvPr/>
        </p:nvPicPr>
        <p:blipFill>
          <a:blip r:embed="rId3"/>
          <a:stretch/>
        </p:blipFill>
        <p:spPr>
          <a:xfrm>
            <a:off x="1553760" y="1839960"/>
            <a:ext cx="9083880" cy="36486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60" name="Chart 15"/>
          <p:cNvGraphicFramePr/>
          <p:nvPr/>
        </p:nvGraphicFramePr>
        <p:xfrm>
          <a:off x="2758320" y="2170080"/>
          <a:ext cx="4176000" cy="339408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61" name="Chart 10"/>
          <p:cNvGraphicFramePr/>
          <p:nvPr/>
        </p:nvGraphicFramePr>
        <p:xfrm>
          <a:off x="312840" y="2170080"/>
          <a:ext cx="3221280" cy="2986560"/>
        </p:xfrm>
        <a:graphic>
          <a:graphicData uri="http://schemas.openxmlformats.org/drawingml/2006/chart">
            <c:chart xmlns:c="http://schemas.openxmlformats.org/drawingml/2006/chart" xmlns:r="http://schemas.openxmlformats.org/officeDocument/2006/relationships" r:id="rId2"/>
          </a:graphicData>
        </a:graphic>
      </p:graphicFrame>
      <p:sp>
        <p:nvSpPr>
          <p:cNvPr id="462" name="CustomShape 1"/>
          <p:cNvSpPr/>
          <p:nvPr/>
        </p:nvSpPr>
        <p:spPr>
          <a:xfrm>
            <a:off x="161280" y="68400"/>
            <a:ext cx="9586080" cy="821880"/>
          </a:xfrm>
          <a:prstGeom prst="rect">
            <a:avLst/>
          </a:prstGeom>
          <a:noFill/>
          <a:ln>
            <a:noFill/>
          </a:ln>
        </p:spPr>
        <p:style>
          <a:lnRef idx="0"/>
          <a:fillRef idx="0"/>
          <a:effectRef idx="0"/>
          <a:fontRef idx="minor"/>
        </p:style>
        <p:txBody>
          <a:bodyPr lIns="90000" rIns="90000" tIns="45000" bIns="45000" anchor="b">
            <a:noAutofit/>
          </a:bodyPr>
          <a:p>
            <a:pPr>
              <a:lnSpc>
                <a:spcPct val="90000"/>
              </a:lnSpc>
            </a:pPr>
            <a:r>
              <a:rPr b="1" lang="fr-FR" sz="2800" spc="-1" strike="noStrike">
                <a:solidFill>
                  <a:srgbClr val="4472c4"/>
                </a:solidFill>
                <a:latin typeface="Calibri"/>
              </a:rPr>
              <a:t>Symptomatic, objectively documented VTE in hospitalized </a:t>
            </a:r>
            <a:r>
              <a:rPr b="1" lang="en-GB" sz="2800" spc="-1" strike="noStrike">
                <a:solidFill>
                  <a:srgbClr val="4472c4"/>
                </a:solidFill>
                <a:latin typeface="Calibri"/>
              </a:rPr>
              <a:t>patients with </a:t>
            </a:r>
            <a:r>
              <a:rPr b="1" lang="fr-FR" sz="2800" spc="-1" strike="noStrike">
                <a:solidFill>
                  <a:srgbClr val="4472c4"/>
                </a:solidFill>
                <a:latin typeface="Calibri"/>
              </a:rPr>
              <a:t>COVID-19 and VTE-related mortality</a:t>
            </a:r>
            <a:endParaRPr b="0" lang="el-GR" sz="2800" spc="-1" strike="noStrike">
              <a:latin typeface="Arial"/>
            </a:endParaRPr>
          </a:p>
        </p:txBody>
      </p:sp>
      <p:sp>
        <p:nvSpPr>
          <p:cNvPr id="463" name="CustomShape 2"/>
          <p:cNvSpPr/>
          <p:nvPr/>
        </p:nvSpPr>
        <p:spPr>
          <a:xfrm>
            <a:off x="2676960" y="2277000"/>
            <a:ext cx="2826360" cy="82008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1" lang="en-FR" sz="1200" spc="-1" strike="noStrike">
                <a:solidFill>
                  <a:srgbClr val="000000"/>
                </a:solidFill>
                <a:latin typeface="Arial"/>
                <a:ea typeface="DejaVu Sans"/>
              </a:rPr>
              <a:t>Thromboprophylaxis</a:t>
            </a:r>
            <a:endParaRPr b="0" lang="el-GR" sz="1200" spc="-1" strike="noStrike">
              <a:latin typeface="Arial"/>
            </a:endParaRPr>
          </a:p>
          <a:p>
            <a:pPr>
              <a:lnSpc>
                <a:spcPct val="100000"/>
              </a:lnSpc>
              <a:tabLst>
                <a:tab algn="l" pos="0"/>
              </a:tabLst>
            </a:pPr>
            <a:r>
              <a:rPr b="0" lang="en-FR" sz="1200" spc="-1" strike="noStrike">
                <a:solidFill>
                  <a:srgbClr val="000000"/>
                </a:solidFill>
                <a:latin typeface="Arial"/>
                <a:ea typeface="DejaVu Sans"/>
              </a:rPr>
              <a:t>None: 21%</a:t>
            </a:r>
            <a:endParaRPr b="0" lang="el-GR" sz="1200" spc="-1" strike="noStrike">
              <a:latin typeface="Arial"/>
            </a:endParaRPr>
          </a:p>
          <a:p>
            <a:pPr>
              <a:lnSpc>
                <a:spcPct val="100000"/>
              </a:lnSpc>
              <a:tabLst>
                <a:tab algn="l" pos="0"/>
              </a:tabLst>
            </a:pPr>
            <a:r>
              <a:rPr b="0" lang="en-FR" sz="1200" spc="-1" strike="noStrike">
                <a:solidFill>
                  <a:srgbClr val="000000"/>
                </a:solidFill>
                <a:latin typeface="Arial"/>
                <a:ea typeface="DejaVu Sans"/>
              </a:rPr>
              <a:t>Standard dose: 18% </a:t>
            </a:r>
            <a:endParaRPr b="0" lang="el-GR" sz="1200" spc="-1" strike="noStrike">
              <a:latin typeface="Arial"/>
            </a:endParaRPr>
          </a:p>
          <a:p>
            <a:pPr>
              <a:lnSpc>
                <a:spcPct val="100000"/>
              </a:lnSpc>
              <a:tabLst>
                <a:tab algn="l" pos="0"/>
              </a:tabLst>
            </a:pPr>
            <a:r>
              <a:rPr b="0" lang="en-FR" sz="1200" spc="-1" strike="noStrike">
                <a:solidFill>
                  <a:srgbClr val="000000"/>
                </a:solidFill>
                <a:latin typeface="Arial"/>
                <a:ea typeface="DejaVu Sans"/>
              </a:rPr>
              <a:t>Intermediate or threrapeutic dose 19% </a:t>
            </a:r>
            <a:endParaRPr b="0" lang="el-GR" sz="1200" spc="-1" strike="noStrike">
              <a:latin typeface="Arial"/>
            </a:endParaRPr>
          </a:p>
        </p:txBody>
      </p:sp>
      <p:sp>
        <p:nvSpPr>
          <p:cNvPr id="464" name="CustomShape 3"/>
          <p:cNvSpPr/>
          <p:nvPr/>
        </p:nvSpPr>
        <p:spPr>
          <a:xfrm>
            <a:off x="185400" y="939240"/>
            <a:ext cx="3812400" cy="94248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Arial"/>
              <a:buChar char="•"/>
            </a:pPr>
            <a:r>
              <a:rPr b="0" lang="en-GB" sz="1400" spc="-1" strike="noStrike">
                <a:solidFill>
                  <a:srgbClr val="000000"/>
                </a:solidFill>
                <a:latin typeface="Calibri"/>
                <a:ea typeface="DejaVu Sans"/>
              </a:rPr>
              <a:t>Meta</a:t>
            </a:r>
            <a:r>
              <a:rPr b="0" lang="fr-FR" sz="1400" spc="-1" strike="noStrike">
                <a:solidFill>
                  <a:srgbClr val="000000"/>
                </a:solidFill>
                <a:latin typeface="Calibri"/>
                <a:ea typeface="DejaVu Sans"/>
              </a:rPr>
              <a:t>-</a:t>
            </a:r>
            <a:r>
              <a:rPr b="0" lang="en-GB" sz="1400" spc="-1" strike="noStrike">
                <a:solidFill>
                  <a:srgbClr val="000000"/>
                </a:solidFill>
                <a:latin typeface="Calibri"/>
                <a:ea typeface="DejaVu Sans"/>
              </a:rPr>
              <a:t>analysis of 49 studies`</a:t>
            </a:r>
            <a:endParaRPr b="0" lang="el-GR" sz="1400" spc="-1" strike="noStrike">
              <a:latin typeface="Arial"/>
            </a:endParaRPr>
          </a:p>
          <a:p>
            <a:pPr marL="285840" indent="-285120">
              <a:lnSpc>
                <a:spcPct val="100000"/>
              </a:lnSpc>
              <a:buClr>
                <a:srgbClr val="000000"/>
              </a:buClr>
              <a:buFont typeface="Arial"/>
              <a:buChar char="•"/>
            </a:pPr>
            <a:r>
              <a:rPr b="0" lang="en-GB" sz="1400" spc="-1" strike="noStrike">
                <a:solidFill>
                  <a:srgbClr val="000000"/>
                </a:solidFill>
                <a:latin typeface="Calibri"/>
                <a:ea typeface="DejaVu Sans"/>
              </a:rPr>
              <a:t>Pooled sample of 18,093 patients</a:t>
            </a:r>
            <a:endParaRPr b="0" lang="el-GR" sz="1400" spc="-1" strike="noStrike">
              <a:latin typeface="Arial"/>
            </a:endParaRPr>
          </a:p>
          <a:p>
            <a:pPr marL="285840" indent="-285120">
              <a:lnSpc>
                <a:spcPct val="100000"/>
              </a:lnSpc>
              <a:buClr>
                <a:srgbClr val="000000"/>
              </a:buClr>
              <a:buFont typeface="Arial"/>
              <a:buChar char="•"/>
            </a:pPr>
            <a:r>
              <a:rPr b="0" lang="en-GB" sz="1400" spc="-1" strike="noStrike">
                <a:solidFill>
                  <a:srgbClr val="000000"/>
                </a:solidFill>
                <a:latin typeface="Calibri"/>
                <a:ea typeface="DejaVu Sans"/>
              </a:rPr>
              <a:t>Mean age : between 52 and 71 ys</a:t>
            </a:r>
            <a:endParaRPr b="0" lang="el-GR" sz="1400" spc="-1" strike="noStrike">
              <a:latin typeface="Arial"/>
            </a:endParaRPr>
          </a:p>
          <a:p>
            <a:pPr marL="285840" indent="-285120">
              <a:lnSpc>
                <a:spcPct val="100000"/>
              </a:lnSpc>
              <a:buClr>
                <a:srgbClr val="000000"/>
              </a:buClr>
              <a:buFont typeface="Arial"/>
              <a:buChar char="•"/>
            </a:pPr>
            <a:r>
              <a:rPr b="0" lang="en-GB" sz="1400" spc="-1" strike="noStrike">
                <a:solidFill>
                  <a:srgbClr val="000000"/>
                </a:solidFill>
                <a:latin typeface="Calibri"/>
                <a:ea typeface="DejaVu Sans"/>
              </a:rPr>
              <a:t>Follow-up duration varied 2 - 55 days</a:t>
            </a:r>
            <a:endParaRPr b="0" lang="el-GR" sz="1400" spc="-1" strike="noStrike">
              <a:latin typeface="Arial"/>
            </a:endParaRPr>
          </a:p>
        </p:txBody>
      </p:sp>
      <p:graphicFrame>
        <p:nvGraphicFramePr>
          <p:cNvPr id="465" name="Chart 7"/>
          <p:cNvGraphicFramePr/>
          <p:nvPr/>
        </p:nvGraphicFramePr>
        <p:xfrm>
          <a:off x="1060920" y="2170080"/>
          <a:ext cx="1276200" cy="937080"/>
        </p:xfrm>
        <a:graphic>
          <a:graphicData uri="http://schemas.openxmlformats.org/drawingml/2006/chart">
            <c:chart xmlns:c="http://schemas.openxmlformats.org/drawingml/2006/chart" xmlns:r="http://schemas.openxmlformats.org/officeDocument/2006/relationships" r:id="rId3"/>
          </a:graphicData>
        </a:graphic>
      </p:graphicFrame>
      <p:sp>
        <p:nvSpPr>
          <p:cNvPr id="466" name="CustomShape 4"/>
          <p:cNvSpPr/>
          <p:nvPr/>
        </p:nvSpPr>
        <p:spPr>
          <a:xfrm>
            <a:off x="1590840" y="2601360"/>
            <a:ext cx="476280" cy="30312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lang="en-FR" sz="1400" spc="-1" strike="noStrike">
                <a:solidFill>
                  <a:srgbClr val="ffffff"/>
                </a:solidFill>
                <a:latin typeface="Calibri"/>
                <a:ea typeface="DejaVu Sans"/>
              </a:rPr>
              <a:t>DVT</a:t>
            </a:r>
            <a:endParaRPr b="0" lang="el-GR" sz="1400" spc="-1" strike="noStrike">
              <a:latin typeface="Arial"/>
            </a:endParaRPr>
          </a:p>
        </p:txBody>
      </p:sp>
      <p:sp>
        <p:nvSpPr>
          <p:cNvPr id="467" name="CustomShape 5"/>
          <p:cNvSpPr/>
          <p:nvPr/>
        </p:nvSpPr>
        <p:spPr>
          <a:xfrm>
            <a:off x="1324440" y="2447640"/>
            <a:ext cx="358920" cy="30312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lang="en-FR" sz="1400" spc="-1" strike="noStrike">
                <a:solidFill>
                  <a:srgbClr val="ffffff"/>
                </a:solidFill>
                <a:latin typeface="Calibri"/>
                <a:ea typeface="DejaVu Sans"/>
              </a:rPr>
              <a:t>PE</a:t>
            </a:r>
            <a:endParaRPr b="0" lang="el-GR" sz="1400" spc="-1" strike="noStrike">
              <a:latin typeface="Arial"/>
            </a:endParaRPr>
          </a:p>
        </p:txBody>
      </p:sp>
      <p:sp>
        <p:nvSpPr>
          <p:cNvPr id="468" name="CustomShape 6"/>
          <p:cNvSpPr/>
          <p:nvPr/>
        </p:nvSpPr>
        <p:spPr>
          <a:xfrm rot="16200000">
            <a:off x="-637560" y="3305880"/>
            <a:ext cx="1641960" cy="33300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lang="en-FR" sz="1600" spc="-1" strike="noStrike">
                <a:solidFill>
                  <a:srgbClr val="000000"/>
                </a:solidFill>
                <a:latin typeface="Calibri"/>
                <a:ea typeface="DejaVu Sans"/>
              </a:rPr>
              <a:t>I</a:t>
            </a:r>
            <a:r>
              <a:rPr b="0" lang="fr-FR" sz="1600" spc="-1" strike="noStrike">
                <a:solidFill>
                  <a:srgbClr val="000000"/>
                </a:solidFill>
                <a:latin typeface="Calibri"/>
                <a:ea typeface="DejaVu Sans"/>
              </a:rPr>
              <a:t>VTE </a:t>
            </a:r>
            <a:r>
              <a:rPr b="0" lang="en-FR" sz="1600" spc="-1" strike="noStrike">
                <a:solidFill>
                  <a:srgbClr val="000000"/>
                </a:solidFill>
                <a:latin typeface="Calibri"/>
                <a:ea typeface="DejaVu Sans"/>
              </a:rPr>
              <a:t>ncidence (%)</a:t>
            </a:r>
            <a:endParaRPr b="0" lang="el-GR" sz="1600" spc="-1" strike="noStrike">
              <a:latin typeface="Arial"/>
            </a:endParaRPr>
          </a:p>
        </p:txBody>
      </p:sp>
      <p:sp>
        <p:nvSpPr>
          <p:cNvPr id="469" name="CustomShape 7"/>
          <p:cNvSpPr/>
          <p:nvPr/>
        </p:nvSpPr>
        <p:spPr>
          <a:xfrm>
            <a:off x="1128600" y="6504840"/>
            <a:ext cx="4966560" cy="30312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Lst>
            </a:pPr>
            <a:r>
              <a:rPr b="0" lang="en-GB" sz="1400" spc="-1" strike="noStrike">
                <a:solidFill>
                  <a:srgbClr val="ffffff"/>
                </a:solidFill>
                <a:latin typeface="Calibri"/>
                <a:ea typeface="DejaVu Sans"/>
              </a:rPr>
              <a:t>Jimenez </a:t>
            </a:r>
            <a:r>
              <a:rPr b="0" i="1" lang="en-GB" sz="1400" spc="-1" strike="noStrike">
                <a:solidFill>
                  <a:srgbClr val="ffffff"/>
                </a:solidFill>
                <a:latin typeface="Calibri"/>
                <a:ea typeface="DejaVu Sans"/>
              </a:rPr>
              <a:t>et al. </a:t>
            </a:r>
            <a:r>
              <a:rPr b="0" lang="en-GB" sz="1400" spc="-1" strike="noStrike">
                <a:solidFill>
                  <a:srgbClr val="ffffff"/>
                </a:solidFill>
                <a:latin typeface="Calibri"/>
                <a:ea typeface="DejaVu Sans"/>
              </a:rPr>
              <a:t>Chest. 2020;S0012-3692(20)35146-1. </a:t>
            </a:r>
            <a:endParaRPr b="0" lang="el-GR" sz="1400" spc="-1" strike="noStrike">
              <a:latin typeface="Arial"/>
            </a:endParaRPr>
          </a:p>
        </p:txBody>
      </p:sp>
      <p:grpSp>
        <p:nvGrpSpPr>
          <p:cNvPr id="470" name="Group 8"/>
          <p:cNvGrpSpPr/>
          <p:nvPr/>
        </p:nvGrpSpPr>
        <p:grpSpPr>
          <a:xfrm>
            <a:off x="6572880" y="939240"/>
            <a:ext cx="5493240" cy="5868720"/>
            <a:chOff x="6572880" y="939240"/>
            <a:chExt cx="5493240" cy="5868720"/>
          </a:xfrm>
        </p:grpSpPr>
        <p:sp>
          <p:nvSpPr>
            <p:cNvPr id="471" name="CustomShape 9"/>
            <p:cNvSpPr/>
            <p:nvPr/>
          </p:nvSpPr>
          <p:spPr>
            <a:xfrm>
              <a:off x="9017280" y="3051720"/>
              <a:ext cx="2792880" cy="30312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lang="en-GB" sz="1400" spc="-1" strike="noStrike">
                  <a:solidFill>
                    <a:srgbClr val="ff0000"/>
                  </a:solidFill>
                  <a:latin typeface="Calibri"/>
                  <a:ea typeface="DejaVu Sans"/>
                </a:rPr>
                <a:t>OR, 1.74; 95%CI, 1.01–2.98; </a:t>
              </a:r>
              <a:r>
                <a:rPr b="0" i="1" lang="en-GB" sz="1400" spc="-1" strike="noStrike">
                  <a:solidFill>
                    <a:srgbClr val="ff0000"/>
                  </a:solidFill>
                  <a:latin typeface="Calibri"/>
                  <a:ea typeface="DejaVu Sans"/>
                </a:rPr>
                <a:t>P</a:t>
              </a:r>
              <a:r>
                <a:rPr b="0" lang="en-GB" sz="1400" spc="-1" strike="noStrike">
                  <a:solidFill>
                    <a:srgbClr val="ff0000"/>
                  </a:solidFill>
                  <a:latin typeface="Calibri"/>
                  <a:ea typeface="DejaVu Sans"/>
                </a:rPr>
                <a:t> =0.04 </a:t>
              </a:r>
              <a:endParaRPr b="0" lang="el-GR" sz="1400" spc="-1" strike="noStrike">
                <a:latin typeface="Arial"/>
              </a:endParaRPr>
            </a:p>
          </p:txBody>
        </p:sp>
        <p:sp>
          <p:nvSpPr>
            <p:cNvPr id="472" name="CustomShape 10"/>
            <p:cNvSpPr/>
            <p:nvPr/>
          </p:nvSpPr>
          <p:spPr>
            <a:xfrm>
              <a:off x="7841520" y="1082520"/>
              <a:ext cx="3812400" cy="115560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Arial"/>
                <a:buChar char="•"/>
              </a:pPr>
              <a:r>
                <a:rPr b="0" lang="en-GB" sz="1400" spc="-1" strike="noStrike">
                  <a:solidFill>
                    <a:srgbClr val="000000"/>
                  </a:solidFill>
                  <a:latin typeface="Calibri"/>
                  <a:ea typeface="DejaVu Sans"/>
                </a:rPr>
                <a:t>Meta</a:t>
              </a:r>
              <a:r>
                <a:rPr b="0" lang="fr-FR" sz="1400" spc="-1" strike="noStrike">
                  <a:solidFill>
                    <a:srgbClr val="000000"/>
                  </a:solidFill>
                  <a:latin typeface="Calibri"/>
                  <a:ea typeface="DejaVu Sans"/>
                </a:rPr>
                <a:t>-</a:t>
              </a:r>
              <a:r>
                <a:rPr b="0" lang="en-GB" sz="1400" spc="-1" strike="noStrike">
                  <a:solidFill>
                    <a:srgbClr val="000000"/>
                  </a:solidFill>
                  <a:latin typeface="Calibri"/>
                  <a:ea typeface="DejaVu Sans"/>
                </a:rPr>
                <a:t>analysis of 42 studies`</a:t>
              </a:r>
              <a:endParaRPr b="0" lang="el-GR" sz="1400" spc="-1" strike="noStrike">
                <a:latin typeface="Arial"/>
              </a:endParaRPr>
            </a:p>
            <a:p>
              <a:pPr marL="285840" indent="-285120">
                <a:lnSpc>
                  <a:spcPct val="100000"/>
                </a:lnSpc>
                <a:buClr>
                  <a:srgbClr val="000000"/>
                </a:buClr>
                <a:buFont typeface="Arial"/>
                <a:buChar char="•"/>
              </a:pPr>
              <a:r>
                <a:rPr b="0" lang="en-GB" sz="1400" spc="-1" strike="noStrike">
                  <a:solidFill>
                    <a:srgbClr val="000000"/>
                  </a:solidFill>
                  <a:latin typeface="Calibri"/>
                  <a:ea typeface="DejaVu Sans"/>
                </a:rPr>
                <a:t>Pooled sample of </a:t>
              </a:r>
              <a:r>
                <a:rPr b="0" lang="en-FR" sz="1400" spc="-1" strike="noStrike">
                  <a:solidFill>
                    <a:srgbClr val="000000"/>
                  </a:solidFill>
                  <a:latin typeface="Calibri"/>
                  <a:ea typeface="DejaVu Sans"/>
                </a:rPr>
                <a:t>8271 </a:t>
              </a:r>
              <a:r>
                <a:rPr b="0" lang="en-GB" sz="1400" spc="-1" strike="noStrike">
                  <a:solidFill>
                    <a:srgbClr val="000000"/>
                  </a:solidFill>
                  <a:latin typeface="Calibri"/>
                  <a:ea typeface="DejaVu Sans"/>
                </a:rPr>
                <a:t> patients</a:t>
              </a:r>
              <a:endParaRPr b="0" lang="el-GR" sz="1400" spc="-1" strike="noStrike">
                <a:latin typeface="Arial"/>
              </a:endParaRPr>
            </a:p>
            <a:p>
              <a:pPr marL="285840" indent="-285120">
                <a:lnSpc>
                  <a:spcPct val="100000"/>
                </a:lnSpc>
                <a:buClr>
                  <a:srgbClr val="000000"/>
                </a:buClr>
                <a:buFont typeface="Arial"/>
                <a:buChar char="•"/>
              </a:pPr>
              <a:r>
                <a:rPr b="0" lang="el-GR" sz="1400" spc="-1" strike="noStrike">
                  <a:solidFill>
                    <a:srgbClr val="000000"/>
                  </a:solidFill>
                  <a:latin typeface="Calibri"/>
                  <a:ea typeface="DejaVu Sans"/>
                </a:rPr>
                <a:t>Ο</a:t>
              </a:r>
              <a:r>
                <a:rPr b="0" lang="en-GB" sz="1400" spc="-1" strike="noStrike">
                  <a:solidFill>
                    <a:srgbClr val="000000"/>
                  </a:solidFill>
                  <a:latin typeface="Calibri"/>
                  <a:ea typeface="DejaVu Sans"/>
                </a:rPr>
                <a:t>verall VTE rate </a:t>
              </a:r>
              <a:r>
                <a:rPr b="0" lang="fr-FR" sz="1400" spc="-1" strike="noStrike">
                  <a:solidFill>
                    <a:srgbClr val="000000"/>
                  </a:solidFill>
                  <a:latin typeface="Calibri"/>
                  <a:ea typeface="DejaVu Sans"/>
                </a:rPr>
                <a:t>: </a:t>
              </a:r>
              <a:r>
                <a:rPr b="0" lang="en-GB" sz="1400" spc="-1" strike="noStrike">
                  <a:solidFill>
                    <a:srgbClr val="000000"/>
                  </a:solidFill>
                  <a:latin typeface="Calibri"/>
                  <a:ea typeface="DejaVu Sans"/>
                </a:rPr>
                <a:t> 21%</a:t>
              </a:r>
              <a:endParaRPr b="0" lang="el-GR" sz="1400" spc="-1" strike="noStrike">
                <a:latin typeface="Arial"/>
              </a:endParaRPr>
            </a:p>
            <a:p>
              <a:pPr marL="285840" indent="-285120">
                <a:lnSpc>
                  <a:spcPct val="100000"/>
                </a:lnSpc>
                <a:buClr>
                  <a:srgbClr val="000000"/>
                </a:buClr>
                <a:buFont typeface="Arial"/>
                <a:buChar char="•"/>
              </a:pPr>
              <a:r>
                <a:rPr b="0" lang="en-GB" sz="1400" spc="-1" strike="noStrike">
                  <a:solidFill>
                    <a:srgbClr val="000000"/>
                  </a:solidFill>
                  <a:latin typeface="Calibri"/>
                  <a:ea typeface="DejaVu Sans"/>
                </a:rPr>
                <a:t>VTE in ward: 5% (95% CI: 3−8%) </a:t>
              </a:r>
              <a:endParaRPr b="0" lang="el-GR" sz="1400" spc="-1" strike="noStrike">
                <a:latin typeface="Arial"/>
              </a:endParaRPr>
            </a:p>
            <a:p>
              <a:pPr marL="285840" indent="-285120">
                <a:lnSpc>
                  <a:spcPct val="100000"/>
                </a:lnSpc>
                <a:buClr>
                  <a:srgbClr val="000000"/>
                </a:buClr>
                <a:buFont typeface="Arial"/>
                <a:buChar char="•"/>
              </a:pPr>
              <a:r>
                <a:rPr b="0" lang="en-GB" sz="1400" spc="-1" strike="noStrike">
                  <a:solidFill>
                    <a:srgbClr val="000000"/>
                  </a:solidFill>
                  <a:latin typeface="Calibri"/>
                  <a:ea typeface="DejaVu Sans"/>
                </a:rPr>
                <a:t>VTE in ICU: 31% (95% CI: 23−39%)</a:t>
              </a:r>
              <a:endParaRPr b="0" lang="el-GR" sz="1400" spc="-1" strike="noStrike">
                <a:latin typeface="Arial"/>
              </a:endParaRPr>
            </a:p>
          </p:txBody>
        </p:sp>
        <p:graphicFrame>
          <p:nvGraphicFramePr>
            <p:cNvPr id="473" name="Chart 13"/>
            <p:cNvGraphicFramePr/>
            <p:nvPr/>
          </p:nvGraphicFramePr>
          <p:xfrm>
            <a:off x="6950160" y="2170080"/>
            <a:ext cx="4966560" cy="3020040"/>
          </p:xfrm>
          <a:graphic>
            <a:graphicData uri="http://schemas.openxmlformats.org/drawingml/2006/chart">
              <c:chart xmlns:c="http://schemas.openxmlformats.org/drawingml/2006/chart" xmlns:r="http://schemas.openxmlformats.org/officeDocument/2006/relationships" r:id="rId4"/>
            </a:graphicData>
          </a:graphic>
        </p:graphicFrame>
        <p:sp>
          <p:nvSpPr>
            <p:cNvPr id="474" name="CustomShape 11"/>
            <p:cNvSpPr/>
            <p:nvPr/>
          </p:nvSpPr>
          <p:spPr>
            <a:xfrm rot="16200000">
              <a:off x="6145920" y="3291840"/>
              <a:ext cx="1248840" cy="33300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lang="en-FR" sz="1600" spc="-1" strike="noStrike">
                  <a:solidFill>
                    <a:srgbClr val="000000"/>
                  </a:solidFill>
                  <a:latin typeface="Calibri"/>
                  <a:ea typeface="DejaVu Sans"/>
                </a:rPr>
                <a:t>mortality (%)</a:t>
              </a:r>
              <a:endParaRPr b="0" lang="el-GR" sz="1600" spc="-1" strike="noStrike">
                <a:latin typeface="Arial"/>
              </a:endParaRPr>
            </a:p>
          </p:txBody>
        </p:sp>
        <p:sp>
          <p:nvSpPr>
            <p:cNvPr id="475" name="CustomShape 12"/>
            <p:cNvSpPr/>
            <p:nvPr/>
          </p:nvSpPr>
          <p:spPr>
            <a:xfrm>
              <a:off x="6773040" y="6504840"/>
              <a:ext cx="5293080" cy="30312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Lst>
              </a:pPr>
              <a:r>
                <a:rPr b="0" lang="en-GB" sz="1400" spc="-1" strike="noStrike">
                  <a:solidFill>
                    <a:srgbClr val="ffffff"/>
                  </a:solidFill>
                  <a:latin typeface="Calibri"/>
                  <a:ea typeface="DejaVu Sans"/>
                </a:rPr>
                <a:t>Malas </a:t>
              </a:r>
              <a:r>
                <a:rPr b="0" i="1" lang="en-GB" sz="1400" spc="-1" strike="noStrike">
                  <a:solidFill>
                    <a:srgbClr val="ffffff"/>
                  </a:solidFill>
                  <a:latin typeface="Calibri"/>
                  <a:ea typeface="DejaVu Sans"/>
                </a:rPr>
                <a:t>et al </a:t>
              </a:r>
              <a:r>
                <a:rPr b="0" lang="en-GB" sz="1400" spc="-1" strike="noStrike">
                  <a:solidFill>
                    <a:srgbClr val="ffffff"/>
                  </a:solidFill>
                  <a:latin typeface="Calibri"/>
                  <a:ea typeface="DejaVu Sans"/>
                </a:rPr>
                <a:t>EClinicalMedicine  Volume 29, 100639, December 01, 2020</a:t>
              </a:r>
              <a:endParaRPr b="0" lang="el-GR" sz="1400" spc="-1" strike="noStrike">
                <a:latin typeface="Arial"/>
              </a:endParaRPr>
            </a:p>
          </p:txBody>
        </p:sp>
        <p:sp>
          <p:nvSpPr>
            <p:cNvPr id="476" name="CustomShape 13"/>
            <p:cNvSpPr/>
            <p:nvPr/>
          </p:nvSpPr>
          <p:spPr>
            <a:xfrm>
              <a:off x="6572880" y="939240"/>
              <a:ext cx="5432760" cy="4835520"/>
            </a:xfrm>
            <a:prstGeom prst="rect">
              <a:avLst/>
            </a:prstGeom>
            <a:noFill/>
            <a:ln w="38160">
              <a:solidFill>
                <a:srgbClr val="002060"/>
              </a:solid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CustomShape 1"/>
          <p:cNvSpPr/>
          <p:nvPr/>
        </p:nvSpPr>
        <p:spPr>
          <a:xfrm>
            <a:off x="838080" y="176040"/>
            <a:ext cx="9496440" cy="770760"/>
          </a:xfrm>
          <a:prstGeom prst="rect">
            <a:avLst/>
          </a:prstGeom>
          <a:noFill/>
          <a:ln>
            <a:noFill/>
          </a:ln>
        </p:spPr>
        <p:style>
          <a:lnRef idx="0"/>
          <a:fillRef idx="0"/>
          <a:effectRef idx="0"/>
          <a:fontRef idx="minor"/>
        </p:style>
        <p:txBody>
          <a:bodyPr lIns="90000" rIns="90000" tIns="45000" bIns="45000" anchor="b">
            <a:normAutofit fontScale="88000"/>
          </a:bodyPr>
          <a:p>
            <a:pPr>
              <a:lnSpc>
                <a:spcPct val="90000"/>
              </a:lnSpc>
            </a:pPr>
            <a:r>
              <a:rPr b="1" lang="en-GB" sz="3200" spc="-1" strike="noStrike">
                <a:solidFill>
                  <a:srgbClr val="4472c4"/>
                </a:solidFill>
                <a:latin typeface="Calibri"/>
              </a:rPr>
              <a:t>Incidence of VTE and Mortality in Patients with Initial Presentation of COVID-19</a:t>
            </a:r>
            <a:endParaRPr b="0" lang="el-GR" sz="3200" spc="-1" strike="noStrike">
              <a:latin typeface="Arial"/>
            </a:endParaRPr>
          </a:p>
        </p:txBody>
      </p:sp>
      <p:sp>
        <p:nvSpPr>
          <p:cNvPr id="478" name="CustomShape 2"/>
          <p:cNvSpPr/>
          <p:nvPr/>
        </p:nvSpPr>
        <p:spPr>
          <a:xfrm>
            <a:off x="838080" y="1280160"/>
            <a:ext cx="10514880" cy="4931640"/>
          </a:xfrm>
          <a:prstGeom prst="rect">
            <a:avLst/>
          </a:prstGeom>
          <a:noFill/>
          <a:ln>
            <a:noFill/>
          </a:ln>
        </p:spPr>
        <p:style>
          <a:lnRef idx="0"/>
          <a:fillRef idx="0"/>
          <a:effectRef idx="0"/>
          <a:fontRef idx="minor"/>
        </p:style>
        <p:txBody>
          <a:bodyPr lIns="90000" rIns="90000" tIns="45000" bIns="45000">
            <a:noAutofit/>
          </a:bodyPr>
          <a:p>
            <a:pPr marL="228600" indent="-227880">
              <a:lnSpc>
                <a:spcPct val="100000"/>
              </a:lnSpc>
              <a:spcBef>
                <a:spcPts val="601"/>
              </a:spcBef>
              <a:spcAft>
                <a:spcPts val="601"/>
              </a:spcAft>
              <a:buClr>
                <a:srgbClr val="000000"/>
              </a:buClr>
              <a:buFont typeface="Arial"/>
              <a:buChar char="•"/>
            </a:pPr>
            <a:r>
              <a:rPr b="0" lang="en-GB" sz="2800" spc="-1" strike="noStrike">
                <a:solidFill>
                  <a:srgbClr val="000000"/>
                </a:solidFill>
                <a:latin typeface="Calibri"/>
              </a:rPr>
              <a:t>10 871 adults diagnosed with COVID-19 to a large multihospital health system</a:t>
            </a:r>
            <a:endParaRPr b="0" lang="el-GR" sz="2800" spc="-1" strike="noStrike">
              <a:latin typeface="Arial"/>
            </a:endParaRPr>
          </a:p>
          <a:p>
            <a:pPr marL="228600" indent="-227880">
              <a:lnSpc>
                <a:spcPct val="100000"/>
              </a:lnSpc>
              <a:spcBef>
                <a:spcPts val="601"/>
              </a:spcBef>
              <a:spcAft>
                <a:spcPts val="601"/>
              </a:spcAft>
              <a:buClr>
                <a:srgbClr val="4472c4"/>
              </a:buClr>
              <a:buFont typeface="Arial"/>
              <a:buChar char="•"/>
            </a:pPr>
            <a:r>
              <a:rPr b="0" lang="en-GB" sz="2800" spc="-1" strike="noStrike">
                <a:solidFill>
                  <a:srgbClr val="4472c4"/>
                </a:solidFill>
                <a:latin typeface="Calibri"/>
              </a:rPr>
              <a:t>Within the first eight hours of presentation</a:t>
            </a:r>
            <a:endParaRPr b="0" lang="el-GR" sz="2800" spc="-1" strike="noStrike">
              <a:latin typeface="Arial"/>
            </a:endParaRPr>
          </a:p>
          <a:p>
            <a:pPr marL="228600" indent="-227880">
              <a:lnSpc>
                <a:spcPct val="100000"/>
              </a:lnSpc>
              <a:spcBef>
                <a:spcPts val="601"/>
              </a:spcBef>
              <a:spcAft>
                <a:spcPts val="601"/>
              </a:spcAft>
              <a:buClr>
                <a:srgbClr val="000000"/>
              </a:buClr>
              <a:buFont typeface="Arial"/>
              <a:buChar char="•"/>
            </a:pPr>
            <a:r>
              <a:rPr b="0" lang="en-GB" sz="2800" spc="-1" strike="noStrike">
                <a:solidFill>
                  <a:srgbClr val="000000"/>
                </a:solidFill>
                <a:latin typeface="Calibri"/>
              </a:rPr>
              <a:t>1.09% symptomatic VTE (n=118)</a:t>
            </a:r>
            <a:endParaRPr b="0" lang="el-GR" sz="2800" spc="-1" strike="noStrike">
              <a:latin typeface="Arial"/>
            </a:endParaRPr>
          </a:p>
          <a:p>
            <a:pPr lvl="1" marL="685800" indent="-227880">
              <a:lnSpc>
                <a:spcPct val="100000"/>
              </a:lnSpc>
              <a:spcBef>
                <a:spcPts val="601"/>
              </a:spcBef>
              <a:spcAft>
                <a:spcPts val="601"/>
              </a:spcAft>
              <a:buClr>
                <a:srgbClr val="000000"/>
              </a:buClr>
              <a:buFont typeface="Courier New"/>
              <a:buChar char="o"/>
            </a:pPr>
            <a:r>
              <a:rPr b="0" lang="en-GB" sz="2400" spc="-1" strike="noStrike">
                <a:solidFill>
                  <a:srgbClr val="000000"/>
                </a:solidFill>
                <a:latin typeface="Calibri"/>
              </a:rPr>
              <a:t>0.93% (n=101) were PE </a:t>
            </a:r>
            <a:endParaRPr b="0" lang="el-GR" sz="2400" spc="-1" strike="noStrike">
              <a:latin typeface="Arial"/>
            </a:endParaRPr>
          </a:p>
          <a:p>
            <a:pPr lvl="1" marL="685800" indent="-227880">
              <a:lnSpc>
                <a:spcPct val="100000"/>
              </a:lnSpc>
              <a:spcBef>
                <a:spcPts val="601"/>
              </a:spcBef>
              <a:spcAft>
                <a:spcPts val="601"/>
              </a:spcAft>
              <a:buClr>
                <a:srgbClr val="000000"/>
              </a:buClr>
              <a:buFont typeface="Courier New"/>
              <a:buChar char="o"/>
            </a:pPr>
            <a:r>
              <a:rPr b="0" lang="en-GB" sz="2400" spc="-1" strike="noStrike">
                <a:solidFill>
                  <a:srgbClr val="000000"/>
                </a:solidFill>
                <a:latin typeface="Calibri"/>
              </a:rPr>
              <a:t> </a:t>
            </a:r>
            <a:r>
              <a:rPr b="0" lang="en-GB" sz="2400" spc="-1" strike="noStrike">
                <a:solidFill>
                  <a:srgbClr val="000000"/>
                </a:solidFill>
                <a:latin typeface="Calibri"/>
              </a:rPr>
              <a:t>0.16%(n=17) were DVT</a:t>
            </a:r>
            <a:endParaRPr b="0" lang="el-GR" sz="2400" spc="-1" strike="noStrike">
              <a:latin typeface="Arial"/>
            </a:endParaRPr>
          </a:p>
          <a:p>
            <a:pPr marL="228600" indent="-227880">
              <a:lnSpc>
                <a:spcPct val="100000"/>
              </a:lnSpc>
              <a:spcBef>
                <a:spcPts val="601"/>
              </a:spcBef>
              <a:spcAft>
                <a:spcPts val="601"/>
              </a:spcAft>
              <a:buClr>
                <a:srgbClr val="000000"/>
              </a:buClr>
              <a:buFont typeface="Arial"/>
              <a:buChar char="•"/>
            </a:pPr>
            <a:r>
              <a:rPr b="0" lang="en-GB" sz="2800" spc="-1" strike="noStrike">
                <a:solidFill>
                  <a:srgbClr val="000000"/>
                </a:solidFill>
                <a:latin typeface="Calibri"/>
              </a:rPr>
              <a:t> </a:t>
            </a:r>
            <a:r>
              <a:rPr b="0" lang="en-GB" sz="2800" spc="-1" strike="noStrike">
                <a:solidFill>
                  <a:srgbClr val="000000"/>
                </a:solidFill>
                <a:latin typeface="Calibri"/>
              </a:rPr>
              <a:t>0.26% mortality rate</a:t>
            </a:r>
            <a:endParaRPr b="0" lang="el-GR" sz="2800" spc="-1" strike="noStrike">
              <a:latin typeface="Arial"/>
            </a:endParaRPr>
          </a:p>
          <a:p>
            <a:pPr>
              <a:lnSpc>
                <a:spcPct val="100000"/>
              </a:lnSpc>
              <a:spcBef>
                <a:spcPts val="601"/>
              </a:spcBef>
              <a:spcAft>
                <a:spcPts val="601"/>
              </a:spcAft>
            </a:pPr>
            <a:endParaRPr b="0" lang="el-GR" sz="2800" spc="-1" strike="noStrike">
              <a:latin typeface="Arial"/>
            </a:endParaRPr>
          </a:p>
        </p:txBody>
      </p:sp>
      <p:sp>
        <p:nvSpPr>
          <p:cNvPr id="479" name="CustomShape 3"/>
          <p:cNvSpPr/>
          <p:nvPr/>
        </p:nvSpPr>
        <p:spPr>
          <a:xfrm>
            <a:off x="25920" y="4973760"/>
            <a:ext cx="811800" cy="14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480" name="CustomShape 4"/>
          <p:cNvSpPr/>
          <p:nvPr/>
        </p:nvSpPr>
        <p:spPr>
          <a:xfrm>
            <a:off x="7616160" y="6442560"/>
            <a:ext cx="4124880" cy="30312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i="1" lang="en-FR" sz="1400" spc="-1" strike="noStrike">
                <a:solidFill>
                  <a:srgbClr val="ffffff"/>
                </a:solidFill>
                <a:latin typeface="Calibri"/>
                <a:ea typeface="DejaVu Sans"/>
              </a:rPr>
              <a:t>Giannis et al </a:t>
            </a:r>
            <a:r>
              <a:rPr b="0" i="1" lang="en-GB" sz="1400" spc="-1" strike="noStrike" u="sng">
                <a:solidFill>
                  <a:srgbClr val="ffffff"/>
                </a:solidFill>
                <a:uFillTx/>
                <a:latin typeface="Calibri"/>
                <a:ea typeface="DejaVu Sans"/>
                <a:hlinkClick r:id="rId1"/>
              </a:rPr>
              <a:t>J Thromb Thrombolysis</a:t>
            </a:r>
            <a:r>
              <a:rPr b="0" i="1" lang="en-GB" sz="1400" spc="-1" strike="noStrike">
                <a:solidFill>
                  <a:srgbClr val="ffffff"/>
                </a:solidFill>
                <a:latin typeface="Calibri"/>
                <a:ea typeface="DejaVu Sans"/>
              </a:rPr>
              <a:t> 2021 Mar 5 : 1–5. </a:t>
            </a:r>
            <a:endParaRPr b="0" lang="el-GR" sz="1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CustomShape 1"/>
          <p:cNvSpPr/>
          <p:nvPr/>
        </p:nvSpPr>
        <p:spPr>
          <a:xfrm>
            <a:off x="754560" y="27720"/>
            <a:ext cx="10514880" cy="770760"/>
          </a:xfrm>
          <a:prstGeom prst="rect">
            <a:avLst/>
          </a:prstGeom>
          <a:noFill/>
          <a:ln>
            <a:noFill/>
          </a:ln>
        </p:spPr>
        <p:style>
          <a:lnRef idx="0"/>
          <a:fillRef idx="0"/>
          <a:effectRef idx="0"/>
          <a:fontRef idx="minor"/>
        </p:style>
        <p:txBody>
          <a:bodyPr lIns="90000" rIns="90000" tIns="45000" bIns="45000" anchor="b">
            <a:noAutofit/>
          </a:bodyPr>
          <a:p>
            <a:pPr>
              <a:lnSpc>
                <a:spcPct val="90000"/>
              </a:lnSpc>
            </a:pPr>
            <a:r>
              <a:rPr b="1" lang="en-GB" sz="3200" spc="-1" strike="noStrike">
                <a:solidFill>
                  <a:srgbClr val="4472c4"/>
                </a:solidFill>
                <a:latin typeface="Calibri"/>
              </a:rPr>
              <a:t>Dying with COVID-19 and VTE?</a:t>
            </a:r>
            <a:endParaRPr b="0" lang="el-GR" sz="3200" spc="-1" strike="noStrike">
              <a:latin typeface="Arial"/>
            </a:endParaRPr>
          </a:p>
        </p:txBody>
      </p:sp>
      <p:sp>
        <p:nvSpPr>
          <p:cNvPr id="482" name="CustomShape 2"/>
          <p:cNvSpPr/>
          <p:nvPr/>
        </p:nvSpPr>
        <p:spPr>
          <a:xfrm>
            <a:off x="654120" y="1244520"/>
            <a:ext cx="8817840" cy="270936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tabLst>
                <a:tab algn="l" pos="0"/>
              </a:tabLst>
            </a:pPr>
            <a:r>
              <a:rPr b="1" lang="en-GB" sz="2000" spc="-1" strike="noStrike">
                <a:solidFill>
                  <a:srgbClr val="1f4e79"/>
                </a:solidFill>
                <a:latin typeface="Calibri"/>
              </a:rPr>
              <a:t>Rate of autopsy documented VTE in autopsy study in 80 deceased </a:t>
            </a:r>
            <a:endParaRPr b="0" lang="el-GR" sz="2000" spc="-1" strike="noStrike">
              <a:latin typeface="Arial"/>
            </a:endParaRPr>
          </a:p>
          <a:p>
            <a:pPr marL="228600" indent="-227880">
              <a:lnSpc>
                <a:spcPct val="90000"/>
              </a:lnSpc>
              <a:spcBef>
                <a:spcPts val="1001"/>
              </a:spcBef>
              <a:buClr>
                <a:srgbClr val="000000"/>
              </a:buClr>
              <a:buFont typeface="Arial"/>
              <a:buChar char="•"/>
              <a:tabLst>
                <a:tab algn="l" pos="0"/>
              </a:tabLst>
            </a:pPr>
            <a:r>
              <a:rPr b="0" lang="en-GB" sz="2000" spc="-1" strike="noStrike">
                <a:solidFill>
                  <a:srgbClr val="000000"/>
                </a:solidFill>
                <a:latin typeface="Calibri"/>
              </a:rPr>
              <a:t>40% : VTE </a:t>
            </a:r>
            <a:endParaRPr b="0" lang="el-GR" sz="2000" spc="-1" strike="noStrike">
              <a:latin typeface="Arial"/>
            </a:endParaRPr>
          </a:p>
          <a:p>
            <a:pPr marL="228600" indent="-227880">
              <a:lnSpc>
                <a:spcPct val="90000"/>
              </a:lnSpc>
              <a:spcBef>
                <a:spcPts val="1001"/>
              </a:spcBef>
              <a:buClr>
                <a:srgbClr val="000000"/>
              </a:buClr>
              <a:buFont typeface="Arial"/>
              <a:buChar char="•"/>
              <a:tabLst>
                <a:tab algn="l" pos="0"/>
              </a:tabLst>
            </a:pPr>
            <a:r>
              <a:rPr b="0" lang="en-GB" sz="2000" spc="-1" strike="noStrike">
                <a:solidFill>
                  <a:srgbClr val="000000"/>
                </a:solidFill>
                <a:latin typeface="Calibri"/>
              </a:rPr>
              <a:t>12% : fatal PE + DVT</a:t>
            </a:r>
            <a:endParaRPr b="0" lang="el-GR" sz="2000" spc="-1" strike="noStrike">
              <a:latin typeface="Arial"/>
            </a:endParaRPr>
          </a:p>
          <a:p>
            <a:pPr marL="228600" indent="-227880">
              <a:lnSpc>
                <a:spcPct val="90000"/>
              </a:lnSpc>
              <a:spcBef>
                <a:spcPts val="1001"/>
              </a:spcBef>
              <a:buClr>
                <a:srgbClr val="000000"/>
              </a:buClr>
              <a:buFont typeface="Arial"/>
              <a:buChar char="•"/>
              <a:tabLst>
                <a:tab algn="l" pos="0"/>
              </a:tabLst>
            </a:pPr>
            <a:r>
              <a:rPr b="0" lang="en-GB" sz="2000" spc="-1" strike="noStrike">
                <a:solidFill>
                  <a:srgbClr val="000000"/>
                </a:solidFill>
                <a:latin typeface="Calibri"/>
              </a:rPr>
              <a:t>12% : non fatal PE</a:t>
            </a:r>
            <a:endParaRPr b="0" lang="el-GR" sz="2000" spc="-1" strike="noStrike">
              <a:latin typeface="Arial"/>
            </a:endParaRPr>
          </a:p>
          <a:p>
            <a:pPr marL="228600" indent="-227880">
              <a:lnSpc>
                <a:spcPct val="90000"/>
              </a:lnSpc>
              <a:spcBef>
                <a:spcPts val="1001"/>
              </a:spcBef>
              <a:buClr>
                <a:srgbClr val="000000"/>
              </a:buClr>
              <a:buFont typeface="Arial"/>
              <a:buChar char="•"/>
              <a:tabLst>
                <a:tab algn="l" pos="0"/>
              </a:tabLst>
            </a:pPr>
            <a:r>
              <a:rPr b="0" lang="en-GB" sz="2000" spc="-1" strike="noStrike">
                <a:solidFill>
                  <a:srgbClr val="000000"/>
                </a:solidFill>
                <a:latin typeface="Calibri"/>
              </a:rPr>
              <a:t>15 males also showed thrombi in the prostatic venous plexus </a:t>
            </a:r>
            <a:endParaRPr b="0" lang="el-GR" sz="2000" spc="-1" strike="noStrike">
              <a:latin typeface="Arial"/>
            </a:endParaRPr>
          </a:p>
          <a:p>
            <a:pPr>
              <a:lnSpc>
                <a:spcPct val="90000"/>
              </a:lnSpc>
              <a:spcBef>
                <a:spcPts val="1001"/>
              </a:spcBef>
              <a:tabLst>
                <a:tab algn="l" pos="0"/>
              </a:tabLst>
            </a:pPr>
            <a:endParaRPr b="0" lang="el-GR" sz="2000" spc="-1" strike="noStrike">
              <a:latin typeface="Arial"/>
            </a:endParaRPr>
          </a:p>
        </p:txBody>
      </p:sp>
      <p:sp>
        <p:nvSpPr>
          <p:cNvPr id="483" name="CustomShape 3"/>
          <p:cNvSpPr/>
          <p:nvPr/>
        </p:nvSpPr>
        <p:spPr>
          <a:xfrm>
            <a:off x="904680" y="3841920"/>
            <a:ext cx="6004800" cy="803160"/>
          </a:xfrm>
          <a:prstGeom prst="rect">
            <a:avLst/>
          </a:prstGeom>
          <a:noFill/>
          <a:ln w="12600">
            <a:noFill/>
          </a:ln>
        </p:spPr>
        <p:style>
          <a:lnRef idx="0"/>
          <a:fillRef idx="0"/>
          <a:effectRef idx="0"/>
          <a:fontRef idx="minor"/>
        </p:style>
        <p:txBody>
          <a:bodyPr lIns="35640" rIns="35640" tIns="35640" bIns="35640" anchor="ctr">
            <a:spAutoFit/>
          </a:bodyPr>
          <a:p>
            <a:pPr>
              <a:lnSpc>
                <a:spcPct val="100000"/>
              </a:lnSpc>
              <a:tabLst>
                <a:tab algn="l" pos="0"/>
              </a:tabLst>
            </a:pPr>
            <a:r>
              <a:rPr b="1" lang="en-US" sz="2400" spc="-1" strike="noStrike">
                <a:solidFill>
                  <a:srgbClr val="ff0000"/>
                </a:solidFill>
                <a:latin typeface="Calibri"/>
                <a:ea typeface="DejaVu Sans"/>
              </a:rPr>
              <a:t>10 out of 26 patients </a:t>
            </a:r>
            <a:r>
              <a:rPr b="1" lang="fr-FR" sz="2400" spc="-1" strike="noStrike">
                <a:solidFill>
                  <a:srgbClr val="ff0000"/>
                </a:solidFill>
                <a:latin typeface="Calibri"/>
                <a:ea typeface="DejaVu Sans"/>
              </a:rPr>
              <a:t>(</a:t>
            </a:r>
            <a:r>
              <a:rPr b="1" lang="en-FR" sz="2400" spc="-1" strike="noStrike">
                <a:solidFill>
                  <a:srgbClr val="ff0000"/>
                </a:solidFill>
                <a:latin typeface="Calibri"/>
                <a:ea typeface="DejaVu Sans"/>
              </a:rPr>
              <a:t>38%) who died at home</a:t>
            </a:r>
            <a:r>
              <a:rPr b="1" lang="fr-FR" sz="2400" spc="-1" strike="noStrike">
                <a:solidFill>
                  <a:srgbClr val="ff0000"/>
                </a:solidFill>
                <a:latin typeface="Calibri"/>
                <a:ea typeface="DejaVu Sans"/>
              </a:rPr>
              <a:t> had VTE</a:t>
            </a:r>
            <a:endParaRPr b="0" lang="el-GR" sz="2400" spc="-1" strike="noStrike">
              <a:latin typeface="Arial"/>
            </a:endParaRPr>
          </a:p>
        </p:txBody>
      </p:sp>
      <p:sp>
        <p:nvSpPr>
          <p:cNvPr id="484" name="CustomShape 4"/>
          <p:cNvSpPr/>
          <p:nvPr/>
        </p:nvSpPr>
        <p:spPr>
          <a:xfrm flipH="1">
            <a:off x="903960" y="6508800"/>
            <a:ext cx="4571280" cy="254160"/>
          </a:xfrm>
          <a:prstGeom prst="rect">
            <a:avLst/>
          </a:prstGeom>
          <a:noFill/>
          <a:ln w="12600">
            <a:noFill/>
          </a:ln>
        </p:spPr>
        <p:style>
          <a:lnRef idx="0"/>
          <a:fillRef idx="0"/>
          <a:effectRef idx="0"/>
          <a:fontRef idx="minor"/>
        </p:style>
        <p:txBody>
          <a:bodyPr lIns="35640" rIns="35640" tIns="35640" bIns="35640" anchor="ctr">
            <a:spAutoFit/>
          </a:bodyPr>
          <a:p>
            <a:pPr>
              <a:lnSpc>
                <a:spcPct val="100000"/>
              </a:lnSpc>
              <a:tabLst>
                <a:tab algn="l" pos="0"/>
              </a:tabLst>
            </a:pPr>
            <a:r>
              <a:rPr b="0" lang="en-GB" sz="1200" spc="-1" strike="noStrike">
                <a:solidFill>
                  <a:srgbClr val="ffffff"/>
                </a:solidFill>
                <a:latin typeface="Calibri"/>
                <a:ea typeface="DejaVu Sans"/>
              </a:rPr>
              <a:t>Edler </a:t>
            </a:r>
            <a:r>
              <a:rPr b="0" i="1" lang="en-GB" sz="1200" spc="-1" strike="noStrike">
                <a:solidFill>
                  <a:srgbClr val="ffffff"/>
                </a:solidFill>
                <a:latin typeface="Calibri"/>
                <a:ea typeface="DejaVu Sans"/>
              </a:rPr>
              <a:t>et al. </a:t>
            </a:r>
            <a:r>
              <a:rPr b="0" lang="en-GB" sz="1200" spc="-1" strike="noStrike">
                <a:solidFill>
                  <a:srgbClr val="ffffff"/>
                </a:solidFill>
                <a:latin typeface="Calibri"/>
                <a:ea typeface="DejaVu Sans"/>
              </a:rPr>
              <a:t>Int J Leg 2020 Jun 4;1-10. doi: 10.1007/s00414-020-02317</a:t>
            </a:r>
            <a:endParaRPr b="0" lang="el-GR" sz="1200" spc="-1" strike="noStrike">
              <a:latin typeface="Arial"/>
            </a:endParaRPr>
          </a:p>
        </p:txBody>
      </p:sp>
      <p:graphicFrame>
        <p:nvGraphicFramePr>
          <p:cNvPr id="485" name="3D Pie Chart"/>
          <p:cNvGraphicFramePr/>
          <p:nvPr/>
        </p:nvGraphicFramePr>
        <p:xfrm>
          <a:off x="7381080" y="2756520"/>
          <a:ext cx="4164480" cy="3398040"/>
        </p:xfrm>
        <a:graphic>
          <a:graphicData uri="http://schemas.openxmlformats.org/drawingml/2006/chart">
            <c:chart xmlns:c="http://schemas.openxmlformats.org/drawingml/2006/chart" xmlns:r="http://schemas.openxmlformats.org/officeDocument/2006/relationships" r:id="rId1"/>
          </a:graphicData>
        </a:graphic>
      </p:graphicFrame>
      <p:sp>
        <p:nvSpPr>
          <p:cNvPr id="486" name="CustomShape 5"/>
          <p:cNvSpPr/>
          <p:nvPr/>
        </p:nvSpPr>
        <p:spPr>
          <a:xfrm>
            <a:off x="8637840" y="2345760"/>
            <a:ext cx="1530720" cy="353880"/>
          </a:xfrm>
          <a:prstGeom prst="rect">
            <a:avLst/>
          </a:prstGeom>
          <a:noFill/>
          <a:ln w="12600">
            <a:noFill/>
          </a:ln>
        </p:spPr>
        <p:style>
          <a:lnRef idx="0"/>
          <a:fillRef idx="0"/>
          <a:effectRef idx="0"/>
          <a:fontRef idx="minor"/>
        </p:style>
        <p:txBody>
          <a:bodyPr wrap="none" lIns="26640" rIns="26640" tIns="26640" bIns="26640" anchor="ctr">
            <a:spAutoFit/>
          </a:bodyPr>
          <a:p>
            <a:pPr>
              <a:lnSpc>
                <a:spcPct val="100000"/>
              </a:lnSpc>
              <a:tabLst>
                <a:tab algn="l" pos="0"/>
              </a:tabLst>
            </a:pPr>
            <a:r>
              <a:rPr b="1" lang="en-FR" sz="1970" spc="-1" strike="noStrike">
                <a:solidFill>
                  <a:srgbClr val="000000"/>
                </a:solidFill>
                <a:latin typeface="Calibri"/>
                <a:ea typeface="DejaVu Sans"/>
              </a:rPr>
              <a:t>Place of death</a:t>
            </a:r>
            <a:endParaRPr b="0" lang="el-GR" sz="197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CustomShape 1"/>
          <p:cNvSpPr/>
          <p:nvPr/>
        </p:nvSpPr>
        <p:spPr>
          <a:xfrm>
            <a:off x="231840" y="123120"/>
            <a:ext cx="10514880" cy="770760"/>
          </a:xfrm>
          <a:prstGeom prst="rect">
            <a:avLst/>
          </a:prstGeom>
          <a:noFill/>
          <a:ln>
            <a:noFill/>
          </a:ln>
        </p:spPr>
        <p:style>
          <a:lnRef idx="0"/>
          <a:fillRef idx="0"/>
          <a:effectRef idx="0"/>
          <a:fontRef idx="minor"/>
        </p:style>
        <p:txBody>
          <a:bodyPr lIns="90000" rIns="90000" tIns="45000" bIns="45000" anchor="b">
            <a:normAutofit fontScale="48000"/>
          </a:bodyPr>
          <a:p>
            <a:pPr>
              <a:lnSpc>
                <a:spcPct val="90000"/>
              </a:lnSpc>
            </a:pPr>
            <a:r>
              <a:rPr b="1" lang="en-FR" sz="3200" spc="-1" strike="noStrike">
                <a:solidFill>
                  <a:srgbClr val="4472c4"/>
                </a:solidFill>
                <a:latin typeface="Calibri"/>
              </a:rPr>
              <a:t>Thrombosis on </a:t>
            </a:r>
            <a:r>
              <a:rPr b="1" lang="en-GB" sz="3200" spc="-1" strike="noStrike">
                <a:solidFill>
                  <a:srgbClr val="4472c4"/>
                </a:solidFill>
                <a:latin typeface="Calibri"/>
              </a:rPr>
              <a:t>systematic postmortem studies in patients with positive SARS-CoV2 tissue PCR during the COVID-19 pandemic</a:t>
            </a:r>
            <a:endParaRPr b="0" lang="el-GR" sz="3200" spc="-1" strike="noStrike">
              <a:latin typeface="Arial"/>
            </a:endParaRPr>
          </a:p>
        </p:txBody>
      </p:sp>
      <p:pic>
        <p:nvPicPr>
          <p:cNvPr id="488" name="Picture 3" descr=""/>
          <p:cNvPicPr/>
          <p:nvPr/>
        </p:nvPicPr>
        <p:blipFill>
          <a:blip r:embed="rId1"/>
          <a:stretch/>
        </p:blipFill>
        <p:spPr>
          <a:xfrm>
            <a:off x="6813000" y="2295720"/>
            <a:ext cx="4539960" cy="3690360"/>
          </a:xfrm>
          <a:prstGeom prst="rect">
            <a:avLst/>
          </a:prstGeom>
          <a:ln>
            <a:noFill/>
          </a:ln>
        </p:spPr>
      </p:pic>
      <p:sp>
        <p:nvSpPr>
          <p:cNvPr id="489" name="CustomShape 2"/>
          <p:cNvSpPr/>
          <p:nvPr/>
        </p:nvSpPr>
        <p:spPr>
          <a:xfrm>
            <a:off x="25920" y="5163480"/>
            <a:ext cx="811800" cy="125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490" name="Picture 5" descr=""/>
          <p:cNvPicPr/>
          <p:nvPr/>
        </p:nvPicPr>
        <p:blipFill>
          <a:blip r:embed="rId2"/>
          <a:stretch/>
        </p:blipFill>
        <p:spPr>
          <a:xfrm>
            <a:off x="623520" y="2165760"/>
            <a:ext cx="4865400" cy="3796560"/>
          </a:xfrm>
          <a:prstGeom prst="rect">
            <a:avLst/>
          </a:prstGeom>
          <a:ln>
            <a:noFill/>
          </a:ln>
        </p:spPr>
      </p:pic>
      <p:sp>
        <p:nvSpPr>
          <p:cNvPr id="491" name="CustomShape 3"/>
          <p:cNvSpPr/>
          <p:nvPr/>
        </p:nvSpPr>
        <p:spPr>
          <a:xfrm>
            <a:off x="231840" y="1268640"/>
            <a:ext cx="6095160" cy="51624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Lst>
            </a:pPr>
            <a:r>
              <a:rPr b="0" lang="en-GB" sz="1400" spc="-1" strike="noStrike">
                <a:solidFill>
                  <a:srgbClr val="000000"/>
                </a:solidFill>
                <a:latin typeface="Calibri Light"/>
                <a:ea typeface="DejaVu Sans"/>
              </a:rPr>
              <a:t>Consecutive forensic (n=60) and clinical (n=42) autopsies with positive postmortem SARS-CoV2 PCR in lungs (age 73±14 years, 50% men) were included</a:t>
            </a:r>
            <a:endParaRPr b="0" lang="el-GR" sz="1400" spc="-1" strike="noStrike">
              <a:latin typeface="Arial"/>
            </a:endParaRPr>
          </a:p>
        </p:txBody>
      </p:sp>
      <p:sp>
        <p:nvSpPr>
          <p:cNvPr id="492" name="CustomShape 4"/>
          <p:cNvSpPr/>
          <p:nvPr/>
        </p:nvSpPr>
        <p:spPr>
          <a:xfrm>
            <a:off x="6095880" y="6469920"/>
            <a:ext cx="6095160" cy="33336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Lst>
            </a:pPr>
            <a:r>
              <a:rPr b="0" i="1" lang="en-FR" sz="1600" spc="-1" strike="noStrike">
                <a:solidFill>
                  <a:srgbClr val="ffffff"/>
                </a:solidFill>
                <a:latin typeface="Calibri"/>
                <a:ea typeface="DejaVu Sans"/>
              </a:rPr>
              <a:t>Romanova et al. </a:t>
            </a:r>
            <a:r>
              <a:rPr b="0" i="1" lang="en-GB" sz="1600" spc="-1" strike="noStrike">
                <a:solidFill>
                  <a:srgbClr val="ffffff"/>
                </a:solidFill>
                <a:latin typeface="Calibri"/>
                <a:ea typeface="DejaVu Sans"/>
              </a:rPr>
              <a:t>J Intern Med . 2021 Apr 19. doi:10.1111/joim.13300.</a:t>
            </a:r>
            <a:endParaRPr b="0" lang="el-GR" sz="1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3" name="Picture 3" descr=""/>
          <p:cNvPicPr/>
          <p:nvPr/>
        </p:nvPicPr>
        <p:blipFill>
          <a:blip r:embed="rId1"/>
          <a:stretch/>
        </p:blipFill>
        <p:spPr>
          <a:xfrm>
            <a:off x="0" y="-18000"/>
            <a:ext cx="4770720" cy="2824200"/>
          </a:xfrm>
          <a:prstGeom prst="rect">
            <a:avLst/>
          </a:prstGeom>
          <a:ln>
            <a:noFill/>
          </a:ln>
        </p:spPr>
      </p:pic>
      <p:pic>
        <p:nvPicPr>
          <p:cNvPr id="494" name="Picture 2" descr=""/>
          <p:cNvPicPr/>
          <p:nvPr/>
        </p:nvPicPr>
        <p:blipFill>
          <a:blip r:embed="rId2"/>
          <a:stretch/>
        </p:blipFill>
        <p:spPr>
          <a:xfrm>
            <a:off x="3808080" y="2583000"/>
            <a:ext cx="8406720" cy="3744720"/>
          </a:xfrm>
          <a:prstGeom prst="rect">
            <a:avLst/>
          </a:prstGeom>
          <a:ln>
            <a:noFill/>
          </a:ln>
        </p:spPr>
      </p:pic>
      <p:sp>
        <p:nvSpPr>
          <p:cNvPr id="495" name="Line 1"/>
          <p:cNvSpPr/>
          <p:nvPr/>
        </p:nvSpPr>
        <p:spPr>
          <a:xfrm>
            <a:off x="5139360" y="5196960"/>
            <a:ext cx="6424560" cy="0"/>
          </a:xfrm>
          <a:prstGeom prst="line">
            <a:avLst/>
          </a:prstGeom>
          <a:ln w="25560">
            <a:solidFill>
              <a:srgbClr val="ff0000"/>
            </a:solidFill>
            <a:miter/>
          </a:ln>
        </p:spPr>
        <p:style>
          <a:lnRef idx="0"/>
          <a:fillRef idx="0"/>
          <a:effectRef idx="0"/>
          <a:fontRef idx="minor"/>
        </p:style>
      </p:sp>
      <p:sp>
        <p:nvSpPr>
          <p:cNvPr id="496" name="Line 2"/>
          <p:cNvSpPr/>
          <p:nvPr/>
        </p:nvSpPr>
        <p:spPr>
          <a:xfrm>
            <a:off x="4095720" y="5407560"/>
            <a:ext cx="6424560" cy="0"/>
          </a:xfrm>
          <a:prstGeom prst="line">
            <a:avLst/>
          </a:prstGeom>
          <a:ln w="25560">
            <a:solidFill>
              <a:srgbClr val="ff0000"/>
            </a:solidFill>
            <a:miter/>
          </a:ln>
        </p:spPr>
        <p:style>
          <a:lnRef idx="0"/>
          <a:fillRef idx="0"/>
          <a:effectRef idx="0"/>
          <a:fontRef idx="minor"/>
        </p:style>
      </p:sp>
      <p:sp>
        <p:nvSpPr>
          <p:cNvPr id="497" name="CustomShape 3"/>
          <p:cNvSpPr/>
          <p:nvPr/>
        </p:nvSpPr>
        <p:spPr>
          <a:xfrm>
            <a:off x="25920" y="5023080"/>
            <a:ext cx="811800" cy="139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CustomShape 1"/>
          <p:cNvSpPr/>
          <p:nvPr/>
        </p:nvSpPr>
        <p:spPr>
          <a:xfrm>
            <a:off x="5515560" y="2493360"/>
            <a:ext cx="6675480" cy="631080"/>
          </a:xfrm>
          <a:prstGeom prst="rect">
            <a:avLst/>
          </a:prstGeom>
          <a:noFill/>
          <a:ln w="12600">
            <a:noFill/>
          </a:ln>
        </p:spPr>
        <p:style>
          <a:lnRef idx="0"/>
          <a:fillRef idx="0"/>
          <a:effectRef idx="0"/>
          <a:fontRef idx="minor"/>
        </p:style>
        <p:txBody>
          <a:bodyPr lIns="50760" rIns="50760" tIns="50760" bIns="50760" anchor="ctr">
            <a:noAutofit/>
          </a:bodyPr>
          <a:p>
            <a:pPr algn="ctr">
              <a:lnSpc>
                <a:spcPct val="100000"/>
              </a:lnSpc>
            </a:pPr>
            <a:r>
              <a:rPr b="1" lang="fr-FR" sz="3600" spc="-1" strike="noStrike">
                <a:solidFill>
                  <a:srgbClr val="005493"/>
                </a:solidFill>
                <a:latin typeface="Helvetica Neue"/>
                <a:ea typeface="Helvetica Neue"/>
              </a:rPr>
              <a:t>March 2020</a:t>
            </a:r>
            <a:br/>
            <a:r>
              <a:rPr b="1" lang="fr-FR" sz="3600" spc="-1" strike="noStrike">
                <a:solidFill>
                  <a:srgbClr val="005493"/>
                </a:solidFill>
                <a:latin typeface="Helvetica Neue"/>
                <a:ea typeface="Helvetica Neue"/>
              </a:rPr>
              <a:t>COMPASS-COVID-19 project</a:t>
            </a:r>
            <a:endParaRPr b="0" lang="el-GR" sz="3600" spc="-1" strike="noStrike">
              <a:latin typeface="Arial"/>
            </a:endParaRPr>
          </a:p>
        </p:txBody>
      </p:sp>
      <p:pic>
        <p:nvPicPr>
          <p:cNvPr id="499" name="Image" descr="Image"/>
          <p:cNvPicPr/>
          <p:nvPr/>
        </p:nvPicPr>
        <p:blipFill>
          <a:blip r:embed="rId1"/>
          <a:srcRect l="0" t="0" r="49088" b="0"/>
          <a:stretch/>
        </p:blipFill>
        <p:spPr>
          <a:xfrm>
            <a:off x="889200" y="1468800"/>
            <a:ext cx="4365000" cy="4821480"/>
          </a:xfrm>
          <a:prstGeom prst="rect">
            <a:avLst/>
          </a:prstGeom>
          <a:ln w="12600">
            <a:noFill/>
          </a:ln>
        </p:spPr>
      </p:pic>
      <p:sp>
        <p:nvSpPr>
          <p:cNvPr id="500" name="CustomShape 2"/>
          <p:cNvSpPr/>
          <p:nvPr/>
        </p:nvSpPr>
        <p:spPr>
          <a:xfrm>
            <a:off x="0" y="4609440"/>
            <a:ext cx="888480" cy="180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CustomShape 1"/>
          <p:cNvSpPr/>
          <p:nvPr/>
        </p:nvSpPr>
        <p:spPr>
          <a:xfrm>
            <a:off x="25920" y="5138640"/>
            <a:ext cx="811800" cy="125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502" name="Picture 5" descr=""/>
          <p:cNvPicPr/>
          <p:nvPr/>
        </p:nvPicPr>
        <p:blipFill>
          <a:blip r:embed="rId1"/>
          <a:srcRect l="0" t="0" r="14651" b="0"/>
          <a:stretch/>
        </p:blipFill>
        <p:spPr>
          <a:xfrm>
            <a:off x="8280" y="60480"/>
            <a:ext cx="9435960" cy="2265840"/>
          </a:xfrm>
          <a:prstGeom prst="rect">
            <a:avLst/>
          </a:prstGeom>
          <a:ln>
            <a:noFill/>
          </a:ln>
        </p:spPr>
      </p:pic>
      <p:pic>
        <p:nvPicPr>
          <p:cNvPr id="503" name="Picture 6" descr=""/>
          <p:cNvPicPr/>
          <p:nvPr/>
        </p:nvPicPr>
        <p:blipFill>
          <a:blip r:embed="rId2"/>
          <a:stretch/>
        </p:blipFill>
        <p:spPr>
          <a:xfrm>
            <a:off x="-8280" y="3054240"/>
            <a:ext cx="4762440" cy="2635560"/>
          </a:xfrm>
          <a:prstGeom prst="rect">
            <a:avLst/>
          </a:prstGeom>
          <a:ln>
            <a:noFill/>
          </a:ln>
        </p:spPr>
      </p:pic>
      <p:sp>
        <p:nvSpPr>
          <p:cNvPr id="504" name="CustomShape 2"/>
          <p:cNvSpPr/>
          <p:nvPr/>
        </p:nvSpPr>
        <p:spPr>
          <a:xfrm>
            <a:off x="0" y="2525040"/>
            <a:ext cx="4762440" cy="33336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Lst>
            </a:pPr>
            <a:r>
              <a:rPr b="0" lang="en-GB" sz="1600" spc="-1" strike="noStrike">
                <a:solidFill>
                  <a:srgbClr val="203864"/>
                </a:solidFill>
                <a:latin typeface="Calibri"/>
                <a:ea typeface="DejaVu Sans"/>
              </a:rPr>
              <a:t>Mortality according to time period on presentation</a:t>
            </a:r>
            <a:endParaRPr b="0" lang="el-GR" sz="1600" spc="-1" strike="noStrike">
              <a:latin typeface="Arial"/>
            </a:endParaRPr>
          </a:p>
        </p:txBody>
      </p:sp>
      <p:pic>
        <p:nvPicPr>
          <p:cNvPr id="505" name="Picture 8" descr=""/>
          <p:cNvPicPr/>
          <p:nvPr/>
        </p:nvPicPr>
        <p:blipFill>
          <a:blip r:embed="rId3"/>
          <a:stretch/>
        </p:blipFill>
        <p:spPr>
          <a:xfrm>
            <a:off x="4736520" y="2837160"/>
            <a:ext cx="4336200" cy="2959200"/>
          </a:xfrm>
          <a:prstGeom prst="rect">
            <a:avLst/>
          </a:prstGeom>
          <a:ln>
            <a:noFill/>
          </a:ln>
        </p:spPr>
      </p:pic>
      <p:sp>
        <p:nvSpPr>
          <p:cNvPr id="506" name="CustomShape 3"/>
          <p:cNvSpPr/>
          <p:nvPr/>
        </p:nvSpPr>
        <p:spPr>
          <a:xfrm>
            <a:off x="9153720" y="2889720"/>
            <a:ext cx="2982600" cy="237312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Lst>
            </a:pPr>
            <a:r>
              <a:rPr b="0" lang="en-GB" sz="1800" spc="-1" strike="noStrike">
                <a:solidFill>
                  <a:srgbClr val="ff0000"/>
                </a:solidFill>
                <a:latin typeface="Calibri"/>
                <a:ea typeface="DejaVu Sans"/>
              </a:rPr>
              <a:t>Decrease of 28 days mortality after early initiation of anticoagulant treatment</a:t>
            </a:r>
            <a:endParaRPr b="0" lang="el-GR" sz="1800" spc="-1" strike="noStrike">
              <a:latin typeface="Arial"/>
            </a:endParaRPr>
          </a:p>
          <a:p>
            <a:pPr marL="343080" indent="-342360">
              <a:lnSpc>
                <a:spcPct val="100000"/>
              </a:lnSpc>
              <a:buClr>
                <a:srgbClr val="203864"/>
              </a:buClr>
              <a:buFont typeface="Arial"/>
              <a:buChar char="•"/>
              <a:tabLst>
                <a:tab algn="l" pos="0"/>
              </a:tabLst>
            </a:pPr>
            <a:r>
              <a:rPr b="0" lang="en-GB" sz="1600" spc="-1" strike="noStrike">
                <a:solidFill>
                  <a:srgbClr val="203864"/>
                </a:solidFill>
                <a:latin typeface="Calibri"/>
                <a:ea typeface="DejaVu Sans"/>
              </a:rPr>
              <a:t>apixaban 2.5 bid: </a:t>
            </a:r>
            <a:r>
              <a:rPr b="0" lang="en-GB" sz="1600" spc="-1" strike="noStrike">
                <a:solidFill>
                  <a:srgbClr val="000000"/>
                </a:solidFill>
                <a:latin typeface="Calibri"/>
                <a:ea typeface="DejaVu Sans"/>
              </a:rPr>
              <a:t>OR 0.46, p = 0.001,</a:t>
            </a:r>
            <a:endParaRPr b="0" lang="el-GR" sz="1600" spc="-1" strike="noStrike">
              <a:latin typeface="Arial"/>
            </a:endParaRPr>
          </a:p>
          <a:p>
            <a:pPr marL="343080" indent="-342360">
              <a:lnSpc>
                <a:spcPct val="100000"/>
              </a:lnSpc>
              <a:buClr>
                <a:srgbClr val="203864"/>
              </a:buClr>
              <a:buFont typeface="Arial"/>
              <a:buChar char="•"/>
              <a:tabLst>
                <a:tab algn="l" pos="0"/>
              </a:tabLst>
            </a:pPr>
            <a:r>
              <a:rPr b="0" lang="en-GB" sz="1600" spc="-1" strike="noStrike">
                <a:solidFill>
                  <a:srgbClr val="203864"/>
                </a:solidFill>
                <a:latin typeface="Calibri"/>
                <a:ea typeface="DejaVu Sans"/>
              </a:rPr>
              <a:t>apixaban 5 mgx2 bid: OR 0.57, p = 0.006), </a:t>
            </a:r>
            <a:endParaRPr b="0" lang="el-GR" sz="1600" spc="-1" strike="noStrike">
              <a:latin typeface="Arial"/>
            </a:endParaRPr>
          </a:p>
          <a:p>
            <a:pPr marL="343080" indent="-342360">
              <a:lnSpc>
                <a:spcPct val="100000"/>
              </a:lnSpc>
              <a:buClr>
                <a:srgbClr val="843c0b"/>
              </a:buClr>
              <a:buFont typeface="Arial"/>
              <a:buChar char="•"/>
              <a:tabLst>
                <a:tab algn="l" pos="0"/>
              </a:tabLst>
            </a:pPr>
            <a:r>
              <a:rPr b="0" lang="en-GB" sz="1600" spc="-1" strike="noStrike">
                <a:solidFill>
                  <a:srgbClr val="843c0b"/>
                </a:solidFill>
                <a:latin typeface="Calibri"/>
                <a:ea typeface="DejaVu Sans"/>
              </a:rPr>
              <a:t>enoxaparin 4000 IU od: OR 0.49, p = 0.001</a:t>
            </a:r>
            <a:endParaRPr b="0" lang="el-GR" sz="1600" spc="-1" strike="noStrike">
              <a:latin typeface="Arial"/>
            </a:endParaRPr>
          </a:p>
        </p:txBody>
      </p:sp>
      <p:sp>
        <p:nvSpPr>
          <p:cNvPr id="507" name="CustomShape 4"/>
          <p:cNvSpPr/>
          <p:nvPr/>
        </p:nvSpPr>
        <p:spPr>
          <a:xfrm>
            <a:off x="7880040" y="-61560"/>
            <a:ext cx="1599480" cy="583560"/>
          </a:xfrm>
          <a:prstGeom prst="rect">
            <a:avLst/>
          </a:prstGeom>
          <a:solidFill>
            <a:schemeClr val="bg1"/>
          </a:solidFill>
          <a:ln w="12600">
            <a:noFill/>
          </a:ln>
        </p:spPr>
        <p:style>
          <a:lnRef idx="0"/>
          <a:fillRef idx="0"/>
          <a:effectRef idx="0"/>
          <a:fontRef idx="minor"/>
        </p:style>
      </p:sp>
      <p:sp>
        <p:nvSpPr>
          <p:cNvPr id="508" name="CustomShape 5"/>
          <p:cNvSpPr/>
          <p:nvPr/>
        </p:nvSpPr>
        <p:spPr>
          <a:xfrm>
            <a:off x="2373120" y="1963800"/>
            <a:ext cx="7071120" cy="583560"/>
          </a:xfrm>
          <a:prstGeom prst="rect">
            <a:avLst/>
          </a:prstGeom>
          <a:solidFill>
            <a:schemeClr val="bg1"/>
          </a:solidFill>
          <a:ln w="1260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CustomShape 1"/>
          <p:cNvSpPr/>
          <p:nvPr/>
        </p:nvSpPr>
        <p:spPr>
          <a:xfrm>
            <a:off x="126000" y="5138640"/>
            <a:ext cx="811800" cy="125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aphicFrame>
        <p:nvGraphicFramePr>
          <p:cNvPr id="510" name="Table 2"/>
          <p:cNvGraphicFramePr/>
          <p:nvPr/>
        </p:nvGraphicFramePr>
        <p:xfrm>
          <a:off x="2132280" y="965160"/>
          <a:ext cx="9651600" cy="5088600"/>
        </p:xfrm>
        <a:graphic>
          <a:graphicData uri="http://schemas.openxmlformats.org/drawingml/2006/table">
            <a:tbl>
              <a:tblPr/>
              <a:tblGrid>
                <a:gridCol w="6289200"/>
                <a:gridCol w="1459080"/>
                <a:gridCol w="1903680"/>
              </a:tblGrid>
              <a:tr h="320760">
                <a:tc gridSpan="3">
                  <a:txBody>
                    <a:bodyPr lIns="44640" rIns="44640">
                      <a:noAutofit/>
                    </a:bodyPr>
                    <a:p>
                      <a:pPr algn="ctr">
                        <a:lnSpc>
                          <a:spcPct val="100000"/>
                        </a:lnSpc>
                      </a:pPr>
                      <a:r>
                        <a:rPr b="1" lang="fr-FR" sz="1800" spc="-1" strike="noStrike">
                          <a:solidFill>
                            <a:srgbClr val="f2f2f2"/>
                          </a:solidFill>
                          <a:latin typeface="Helvetica Neue Medium"/>
                          <a:ea typeface="Helvetica Neue Medium"/>
                        </a:rPr>
                        <a:t>COMPASS-COVID-19 RAM</a:t>
                      </a:r>
                      <a:endParaRPr b="0" lang="el-GR" sz="18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4d80"/>
                    </a:solidFill>
                  </a:tcPr>
                </a:tc>
                <a:tc hMerge="1">
                  <a:tcPr marL="90000" marR="90000">
                    <a:solidFill>
                      <a:srgbClr val="729fcf"/>
                    </a:solidFill>
                  </a:tcPr>
                </a:tc>
                <a:tc hMerge="1">
                  <a:tcPr marL="90000" marR="90000">
                    <a:solidFill>
                      <a:srgbClr val="729fcf"/>
                    </a:solidFill>
                  </a:tcPr>
                </a:tc>
              </a:tr>
              <a:tr h="256320">
                <a:tc>
                  <a:txBody>
                    <a:bodyPr lIns="44640" rIns="44640">
                      <a:noAutofit/>
                    </a:bodyPr>
                    <a:p>
                      <a:pPr algn="just">
                        <a:lnSpc>
                          <a:spcPct val="100000"/>
                        </a:lnSpc>
                      </a:pPr>
                      <a:r>
                        <a:rPr b="1" lang="fr-FR" sz="1300" spc="-1" strike="noStrike">
                          <a:solidFill>
                            <a:srgbClr val="ffffff"/>
                          </a:solidFill>
                          <a:latin typeface="Helvetica Neue Medium"/>
                          <a:ea typeface="Helvetica Neue Medium"/>
                        </a:rPr>
                        <a:t>Predictors for risk of worsening disease</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4d80"/>
                    </a:solidFill>
                  </a:tcPr>
                </a:tc>
                <a:tc>
                  <a:txBody>
                    <a:bodyPr lIns="44640" rIns="44640">
                      <a:noAutofit/>
                    </a:bodyPr>
                    <a:p>
                      <a:pPr>
                        <a:lnSpc>
                          <a:spcPct val="100000"/>
                        </a:lnSpc>
                      </a:pPr>
                      <a:r>
                        <a:rPr b="1" lang="fr-FR" sz="1300" spc="-1" strike="noStrike">
                          <a:solidFill>
                            <a:srgbClr val="ffffff"/>
                          </a:solidFill>
                          <a:latin typeface="Helvetica Neue Medium"/>
                          <a:ea typeface="Helvetica Neue Medium"/>
                        </a:rPr>
                        <a:t>Score</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4d80"/>
                    </a:solidFill>
                  </a:tcPr>
                </a:tc>
                <a:tc>
                  <a:tcPr marL="35640" marR="35640">
                    <a:lnL w="12240">
                      <a:solidFill>
                        <a:srgbClr val="ffffff"/>
                      </a:solidFill>
                    </a:lnL>
                    <a:lnR w="12240">
                      <a:solidFill>
                        <a:srgbClr val="ffffff"/>
                      </a:solidFill>
                    </a:lnR>
                    <a:lnT w="12240">
                      <a:solidFill>
                        <a:srgbClr val="ffffff"/>
                      </a:solidFill>
                    </a:lnT>
                    <a:lnB w="12240">
                      <a:solidFill>
                        <a:srgbClr val="ffffff"/>
                      </a:solidFill>
                    </a:lnB>
                    <a:solidFill>
                      <a:srgbClr val="004d80"/>
                    </a:solidFill>
                  </a:tcPr>
                </a:tc>
              </a:tr>
              <a:tr h="273240">
                <a:tc gridSpan="2">
                  <a:txBody>
                    <a:bodyPr lIns="44640" rIns="44640">
                      <a:noAutofit/>
                    </a:bodyPr>
                    <a:p>
                      <a:pPr algn="just">
                        <a:lnSpc>
                          <a:spcPct val="100000"/>
                        </a:lnSpc>
                      </a:pPr>
                      <a:r>
                        <a:rPr b="0" lang="fr-FR" sz="1300" spc="-1" strike="noStrike">
                          <a:solidFill>
                            <a:srgbClr val="ffffff"/>
                          </a:solidFill>
                          <a:latin typeface="Helvetica Neue Medium"/>
                          <a:ea typeface="Helvetica Neue Medium"/>
                        </a:rPr>
                        <a:t>Obesity (BMI&gt;30)</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76ba"/>
                    </a:solidFill>
                  </a:tcPr>
                </a:tc>
                <a:tc hMerge="1">
                  <a:tcPr marL="90000" marR="90000">
                    <a:solidFill>
                      <a:srgbClr val="729fcf"/>
                    </a:solidFill>
                  </a:tcPr>
                </a:tc>
                <a:tc>
                  <a:txBody>
                    <a:bodyPr lIns="44640" rIns="44640">
                      <a:noAutofit/>
                    </a:bodyPr>
                    <a:p>
                      <a:pPr algn="ctr">
                        <a:lnSpc>
                          <a:spcPct val="100000"/>
                        </a:lnSpc>
                      </a:pPr>
                      <a:r>
                        <a:rPr b="1" lang="fr-FR" sz="1400" spc="-1" strike="noStrike">
                          <a:solidFill>
                            <a:srgbClr val="2f5597"/>
                          </a:solidFill>
                          <a:latin typeface="Helvetica Neue Medium"/>
                          <a:ea typeface="Helvetica Neue Medium"/>
                        </a:rPr>
                        <a:t>19</a:t>
                      </a:r>
                      <a:endParaRPr b="0" lang="el-GR" sz="14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noFill/>
                  </a:tcPr>
                </a:tc>
              </a:tr>
              <a:tr h="273240">
                <a:tc gridSpan="2">
                  <a:txBody>
                    <a:bodyPr lIns="44640" rIns="44640">
                      <a:noAutofit/>
                    </a:bodyPr>
                    <a:p>
                      <a:pPr algn="just">
                        <a:lnSpc>
                          <a:spcPct val="100000"/>
                        </a:lnSpc>
                      </a:pPr>
                      <a:r>
                        <a:rPr b="0" lang="fr-FR" sz="1300" spc="-1" strike="noStrike">
                          <a:solidFill>
                            <a:srgbClr val="ffffff"/>
                          </a:solidFill>
                          <a:latin typeface="Helvetica Neue Medium"/>
                          <a:ea typeface="Helvetica Neue Medium"/>
                        </a:rPr>
                        <a:t>Male gender</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76ba"/>
                    </a:solidFill>
                  </a:tcPr>
                </a:tc>
                <a:tc hMerge="1">
                  <a:tcPr marL="90000" marR="90000">
                    <a:solidFill>
                      <a:srgbClr val="729fcf"/>
                    </a:solidFill>
                  </a:tcPr>
                </a:tc>
                <a:tc>
                  <a:txBody>
                    <a:bodyPr lIns="44640" rIns="44640">
                      <a:noAutofit/>
                    </a:bodyPr>
                    <a:p>
                      <a:pPr algn="ctr">
                        <a:lnSpc>
                          <a:spcPct val="100000"/>
                        </a:lnSpc>
                      </a:pPr>
                      <a:r>
                        <a:rPr b="1" lang="fr-FR" sz="1400" spc="-1" strike="noStrike">
                          <a:solidFill>
                            <a:srgbClr val="2f5597"/>
                          </a:solidFill>
                          <a:latin typeface="Helvetica Neue Medium"/>
                          <a:ea typeface="Helvetica Neue Medium"/>
                        </a:rPr>
                        <a:t>10</a:t>
                      </a:r>
                      <a:endParaRPr b="0" lang="el-GR" sz="14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noFill/>
                  </a:tcPr>
                </a:tc>
              </a:tr>
              <a:tr h="273240">
                <a:tc gridSpan="2">
                  <a:txBody>
                    <a:bodyPr lIns="44640" rIns="44640">
                      <a:noAutofit/>
                    </a:bodyPr>
                    <a:p>
                      <a:pPr>
                        <a:lnSpc>
                          <a:spcPct val="100000"/>
                        </a:lnSpc>
                      </a:pPr>
                      <a:r>
                        <a:rPr b="0" lang="fr-FR" sz="1300" spc="-1" strike="noStrike">
                          <a:solidFill>
                            <a:srgbClr val="ffffff"/>
                          </a:solidFill>
                          <a:latin typeface="Helvetica Neue Medium"/>
                          <a:ea typeface="Helvetica Neue Medium"/>
                        </a:rPr>
                        <a:t>Compensated DIC-ISTH score ≥5</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76ba"/>
                    </a:solidFill>
                  </a:tcPr>
                </a:tc>
                <a:tc hMerge="1">
                  <a:tcPr marL="90000" marR="90000">
                    <a:solidFill>
                      <a:srgbClr val="729fcf"/>
                    </a:solidFill>
                  </a:tcPr>
                </a:tc>
                <a:tc rowSpan="8">
                  <a:txBody>
                    <a:bodyPr lIns="44640" rIns="44640">
                      <a:noAutofit/>
                    </a:bodyPr>
                    <a:p>
                      <a:pPr algn="ctr">
                        <a:lnSpc>
                          <a:spcPct val="100000"/>
                        </a:lnSpc>
                      </a:pPr>
                      <a:r>
                        <a:rPr b="1" lang="fr-FR" sz="1400" spc="-1" strike="noStrike">
                          <a:solidFill>
                            <a:srgbClr val="2f5597"/>
                          </a:solidFill>
                          <a:latin typeface="Helvetica Neue Medium"/>
                          <a:ea typeface="Helvetica Neue Medium"/>
                        </a:rPr>
                        <a:t>9</a:t>
                      </a:r>
                      <a:endParaRPr b="0" lang="el-GR" sz="14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noFill/>
                  </a:tcPr>
                </a:tc>
              </a:tr>
              <a:tr h="273240">
                <a:tc>
                  <a:txBody>
                    <a:bodyPr lIns="44640" rIns="44640">
                      <a:noAutofit/>
                    </a:bodyPr>
                    <a:p>
                      <a:pPr algn="just">
                        <a:lnSpc>
                          <a:spcPct val="100000"/>
                        </a:lnSpc>
                      </a:pPr>
                      <a:r>
                        <a:rPr b="0" lang="fr-FR" sz="1300" spc="-1" strike="noStrike">
                          <a:solidFill>
                            <a:srgbClr val="ffffff"/>
                          </a:solidFill>
                          <a:latin typeface="Helvetica Neue Medium"/>
                          <a:ea typeface="Helvetica Neue Medium"/>
                        </a:rPr>
                        <a:t>Confirmed COVID-19</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5b9b">
                        <a:alpha val="63000"/>
                      </a:srgbClr>
                    </a:solidFill>
                  </a:tcPr>
                </a:tc>
                <a:tc>
                  <a:txBody>
                    <a:bodyPr lIns="44640" rIns="44640">
                      <a:noAutofit/>
                    </a:bodyPr>
                    <a:p>
                      <a:pPr>
                        <a:lnSpc>
                          <a:spcPct val="100000"/>
                        </a:lnSpc>
                      </a:pPr>
                      <a:r>
                        <a:rPr b="0" lang="fr-FR" sz="1300" spc="-1" strike="noStrike">
                          <a:solidFill>
                            <a:srgbClr val="ffffff"/>
                          </a:solidFill>
                          <a:latin typeface="Helvetica Neue Medium"/>
                          <a:ea typeface="Helvetica Neue Medium"/>
                        </a:rPr>
                        <a:t>2</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5b9b">
                        <a:alpha val="63000"/>
                      </a:srgbClr>
                    </a:solidFill>
                  </a:tcPr>
                </a:tc>
                <a:tc vMerge="1">
                  <a:tcPr marL="90000" marR="90000">
                    <a:solidFill>
                      <a:srgbClr val="729fcf"/>
                    </a:solidFill>
                  </a:tcPr>
                </a:tc>
              </a:tr>
              <a:tr h="273240">
                <a:tc>
                  <a:txBody>
                    <a:bodyPr lIns="44640" rIns="44640">
                      <a:noAutofit/>
                    </a:bodyPr>
                    <a:p>
                      <a:pPr algn="just">
                        <a:lnSpc>
                          <a:spcPct val="100000"/>
                        </a:lnSpc>
                      </a:pPr>
                      <a:r>
                        <a:rPr b="0" lang="fr-FR" sz="1300" spc="-1" strike="noStrike">
                          <a:solidFill>
                            <a:srgbClr val="ffffff"/>
                          </a:solidFill>
                          <a:latin typeface="Helvetica Neue Medium"/>
                          <a:ea typeface="Helvetica Neue Medium"/>
                        </a:rPr>
                        <a:t>Thrombocytopenia (Platelet count &lt; 100.000/μL) </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5b9b">
                        <a:alpha val="63000"/>
                      </a:srgbClr>
                    </a:solidFill>
                  </a:tcPr>
                </a:tc>
                <a:tc>
                  <a:txBody>
                    <a:bodyPr lIns="44640" rIns="44640">
                      <a:noAutofit/>
                    </a:bodyPr>
                    <a:p>
                      <a:pPr>
                        <a:lnSpc>
                          <a:spcPct val="100000"/>
                        </a:lnSpc>
                      </a:pPr>
                      <a:r>
                        <a:rPr b="0" lang="fr-FR" sz="1300" spc="-1" strike="noStrike">
                          <a:solidFill>
                            <a:srgbClr val="ffffff"/>
                          </a:solidFill>
                          <a:latin typeface="Helvetica Neue Medium"/>
                          <a:ea typeface="Helvetica Neue Medium"/>
                        </a:rPr>
                        <a:t>1</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5b9b">
                        <a:alpha val="63000"/>
                      </a:srgbClr>
                    </a:solidFill>
                  </a:tcPr>
                </a:tc>
                <a:tc vMerge="1">
                  <a:tcPr marL="90000" marR="90000">
                    <a:solidFill>
                      <a:srgbClr val="729fcf"/>
                    </a:solidFill>
                  </a:tcPr>
                </a:tc>
              </a:tr>
              <a:tr h="273240">
                <a:tc>
                  <a:txBody>
                    <a:bodyPr lIns="44640" rIns="44640">
                      <a:noAutofit/>
                    </a:bodyPr>
                    <a:p>
                      <a:pPr algn="just">
                        <a:lnSpc>
                          <a:spcPct val="100000"/>
                        </a:lnSpc>
                      </a:pPr>
                      <a:r>
                        <a:rPr b="0" lang="fr-FR" sz="1300" spc="-1" strike="noStrike">
                          <a:solidFill>
                            <a:srgbClr val="ffffff"/>
                          </a:solidFill>
                          <a:latin typeface="Helvetica Neue Medium"/>
                          <a:ea typeface="Helvetica Neue Medium"/>
                        </a:rPr>
                        <a:t>Prothrombin time prolongation (&gt; control+ 3 sec)</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5b9b">
                        <a:alpha val="63000"/>
                      </a:srgbClr>
                    </a:solidFill>
                  </a:tcPr>
                </a:tc>
                <a:tc>
                  <a:txBody>
                    <a:bodyPr lIns="44640" rIns="44640">
                      <a:noAutofit/>
                    </a:bodyPr>
                    <a:p>
                      <a:pPr>
                        <a:lnSpc>
                          <a:spcPct val="100000"/>
                        </a:lnSpc>
                      </a:pPr>
                      <a:r>
                        <a:rPr b="0" lang="fr-FR" sz="1300" spc="-1" strike="noStrike">
                          <a:solidFill>
                            <a:srgbClr val="ffffff"/>
                          </a:solidFill>
                          <a:latin typeface="Helvetica Neue Medium"/>
                          <a:ea typeface="Helvetica Neue Medium"/>
                        </a:rPr>
                        <a:t>1</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5b9b">
                        <a:alpha val="63000"/>
                      </a:srgbClr>
                    </a:solidFill>
                  </a:tcPr>
                </a:tc>
                <a:tc vMerge="1">
                  <a:tcPr marL="90000" marR="90000">
                    <a:solidFill>
                      <a:srgbClr val="729fcf"/>
                    </a:solidFill>
                  </a:tcPr>
                </a:tc>
              </a:tr>
              <a:tr h="817560">
                <a:tc>
                  <a:txBody>
                    <a:bodyPr lIns="44640" rIns="44640">
                      <a:noAutofit/>
                    </a:bodyPr>
                    <a:p>
                      <a:pPr>
                        <a:lnSpc>
                          <a:spcPct val="100000"/>
                        </a:lnSpc>
                      </a:pPr>
                      <a:r>
                        <a:rPr b="0" lang="fr-FR" sz="1300" spc="-1" strike="noStrike">
                          <a:solidFill>
                            <a:srgbClr val="ffffff"/>
                          </a:solidFill>
                          <a:latin typeface="Helvetica Neue Medium"/>
                          <a:ea typeface="Helvetica Neue Medium"/>
                        </a:rPr>
                        <a:t>D-Dimers increase </a:t>
                      </a:r>
                      <a:endParaRPr b="0" lang="el-GR" sz="1300" spc="-1" strike="noStrike">
                        <a:latin typeface="Arial"/>
                      </a:endParaRPr>
                    </a:p>
                    <a:p>
                      <a:pPr algn="just">
                        <a:lnSpc>
                          <a:spcPct val="100000"/>
                        </a:lnSpc>
                      </a:pPr>
                      <a:r>
                        <a:rPr b="0" lang="fr-FR" sz="1300" spc="-1" strike="noStrike">
                          <a:solidFill>
                            <a:srgbClr val="ffffff"/>
                          </a:solidFill>
                          <a:latin typeface="Helvetica Neue Medium"/>
                          <a:ea typeface="Helvetica Neue Medium"/>
                        </a:rPr>
                        <a:t>(&gt;500 for age &lt;60 years ; &gt;600 ng/ml for age 60-59 years ; &gt;600 ng/ml for age 60 - 69 years ; &gt;700 ng/ml for age 70 - 79 years ; &gt;800 ng/ml for age 80 - 89 years ; &gt;900 ng/ml for age 90 - 99)</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5b9b">
                        <a:alpha val="63000"/>
                      </a:srgbClr>
                    </a:solidFill>
                  </a:tcPr>
                </a:tc>
                <a:tc>
                  <a:txBody>
                    <a:bodyPr lIns="44640" rIns="44640">
                      <a:noAutofit/>
                    </a:bodyPr>
                    <a:p>
                      <a:pPr>
                        <a:lnSpc>
                          <a:spcPct val="100000"/>
                        </a:lnSpc>
                      </a:pPr>
                      <a:r>
                        <a:rPr b="0" lang="fr-FR" sz="1300" spc="-1" strike="noStrike">
                          <a:solidFill>
                            <a:srgbClr val="ffffff"/>
                          </a:solidFill>
                          <a:latin typeface="Helvetica Neue Medium"/>
                          <a:ea typeface="Helvetica Neue Medium"/>
                        </a:rPr>
                        <a:t>1</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5b9b">
                        <a:alpha val="63000"/>
                      </a:srgbClr>
                    </a:solidFill>
                  </a:tcPr>
                </a:tc>
                <a:tc vMerge="1">
                  <a:tcPr marL="90000" marR="90000">
                    <a:solidFill>
                      <a:srgbClr val="729fcf"/>
                    </a:solidFill>
                  </a:tcPr>
                </a:tc>
              </a:tr>
              <a:tr h="454680">
                <a:tc>
                  <a:txBody>
                    <a:bodyPr lIns="44640" rIns="44640">
                      <a:noAutofit/>
                    </a:bodyPr>
                    <a:p>
                      <a:pPr>
                        <a:lnSpc>
                          <a:spcPct val="100000"/>
                        </a:lnSpc>
                      </a:pPr>
                      <a:r>
                        <a:rPr b="0" lang="fr-FR" sz="1300" spc="-1" strike="noStrike">
                          <a:solidFill>
                            <a:srgbClr val="ffffff"/>
                          </a:solidFill>
                          <a:latin typeface="Helvetica Neue Medium"/>
                          <a:ea typeface="Helvetica Neue Medium"/>
                        </a:rPr>
                        <a:t>Antithrombin decrease </a:t>
                      </a:r>
                      <a:endParaRPr b="0" lang="el-GR" sz="1300" spc="-1" strike="noStrike">
                        <a:latin typeface="Arial"/>
                      </a:endParaRPr>
                    </a:p>
                    <a:p>
                      <a:pPr algn="just">
                        <a:lnSpc>
                          <a:spcPct val="100000"/>
                        </a:lnSpc>
                      </a:pPr>
                      <a:r>
                        <a:rPr b="0" lang="fr-FR" sz="1300" spc="-1" strike="noStrike">
                          <a:solidFill>
                            <a:srgbClr val="ffffff"/>
                          </a:solidFill>
                          <a:latin typeface="Helvetica Neue Medium"/>
                          <a:ea typeface="Helvetica Neue Medium"/>
                        </a:rPr>
                        <a:t>(&lt;lower normal limit established by the laboratory)</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5b9b">
                        <a:alpha val="63000"/>
                      </a:srgbClr>
                    </a:solidFill>
                  </a:tcPr>
                </a:tc>
                <a:tc>
                  <a:txBody>
                    <a:bodyPr lIns="44640" rIns="44640">
                      <a:noAutofit/>
                    </a:bodyPr>
                    <a:p>
                      <a:pPr>
                        <a:lnSpc>
                          <a:spcPct val="100000"/>
                        </a:lnSpc>
                      </a:pPr>
                      <a:r>
                        <a:rPr b="0" lang="fr-FR" sz="1300" spc="-1" strike="noStrike">
                          <a:solidFill>
                            <a:srgbClr val="ffffff"/>
                          </a:solidFill>
                          <a:latin typeface="Helvetica Neue Medium"/>
                          <a:ea typeface="Helvetica Neue Medium"/>
                        </a:rPr>
                        <a:t>1</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5b9b">
                        <a:alpha val="63000"/>
                      </a:srgbClr>
                    </a:solidFill>
                  </a:tcPr>
                </a:tc>
                <a:tc vMerge="1">
                  <a:tcPr marL="90000" marR="90000">
                    <a:solidFill>
                      <a:srgbClr val="729fcf"/>
                    </a:solidFill>
                  </a:tcPr>
                </a:tc>
              </a:tr>
              <a:tr h="454680">
                <a:tc>
                  <a:txBody>
                    <a:bodyPr lIns="44640" rIns="44640">
                      <a:noAutofit/>
                    </a:bodyPr>
                    <a:p>
                      <a:pPr>
                        <a:lnSpc>
                          <a:spcPct val="100000"/>
                        </a:lnSpc>
                      </a:pPr>
                      <a:r>
                        <a:rPr b="0" lang="fr-FR" sz="1300" spc="-1" strike="noStrike">
                          <a:solidFill>
                            <a:srgbClr val="ffffff"/>
                          </a:solidFill>
                          <a:latin typeface="Helvetica Neue Medium"/>
                          <a:ea typeface="Helvetica Neue Medium"/>
                        </a:rPr>
                        <a:t>Protein C decrease </a:t>
                      </a:r>
                      <a:endParaRPr b="0" lang="el-GR" sz="1300" spc="-1" strike="noStrike">
                        <a:latin typeface="Arial"/>
                      </a:endParaRPr>
                    </a:p>
                    <a:p>
                      <a:pPr algn="just">
                        <a:lnSpc>
                          <a:spcPct val="100000"/>
                        </a:lnSpc>
                      </a:pPr>
                      <a:r>
                        <a:rPr b="0" lang="fr-FR" sz="1300" spc="-1" strike="noStrike">
                          <a:solidFill>
                            <a:srgbClr val="ffffff"/>
                          </a:solidFill>
                          <a:latin typeface="Helvetica Neue Medium"/>
                          <a:ea typeface="Helvetica Neue Medium"/>
                        </a:rPr>
                        <a:t>(&lt;lower normal limit established by the laboratory)</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5b9b">
                        <a:alpha val="63000"/>
                      </a:srgbClr>
                    </a:solidFill>
                  </a:tcPr>
                </a:tc>
                <a:tc>
                  <a:txBody>
                    <a:bodyPr lIns="44640" rIns="44640">
                      <a:noAutofit/>
                    </a:bodyPr>
                    <a:p>
                      <a:pPr>
                        <a:lnSpc>
                          <a:spcPct val="100000"/>
                        </a:lnSpc>
                      </a:pPr>
                      <a:r>
                        <a:rPr b="0" lang="fr-FR" sz="1300" spc="-1" strike="noStrike">
                          <a:solidFill>
                            <a:srgbClr val="ffffff"/>
                          </a:solidFill>
                          <a:latin typeface="Helvetica Neue Medium"/>
                          <a:ea typeface="Helvetica Neue Medium"/>
                        </a:rPr>
                        <a:t>1</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5b9b">
                        <a:alpha val="63000"/>
                      </a:srgbClr>
                    </a:solidFill>
                  </a:tcPr>
                </a:tc>
                <a:tc vMerge="1">
                  <a:tcPr marL="90000" marR="90000">
                    <a:solidFill>
                      <a:srgbClr val="729fcf"/>
                    </a:solidFill>
                  </a:tcPr>
                </a:tc>
              </a:tr>
              <a:tr h="603720">
                <a:tc>
                  <a:txBody>
                    <a:bodyPr lIns="44640" rIns="44640">
                      <a:noAutofit/>
                    </a:bodyPr>
                    <a:p>
                      <a:pPr algn="just">
                        <a:lnSpc>
                          <a:spcPct val="100000"/>
                        </a:lnSpc>
                      </a:pPr>
                      <a:r>
                        <a:rPr b="0" lang="fr-FR" sz="1300" spc="-1" strike="noStrike">
                          <a:solidFill>
                            <a:srgbClr val="ffffff"/>
                          </a:solidFill>
                          <a:latin typeface="Helvetica Neue Medium"/>
                          <a:ea typeface="Helvetica Neue Medium"/>
                        </a:rPr>
                        <a:t>Total</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5b9b">
                        <a:alpha val="63000"/>
                      </a:srgbClr>
                    </a:solidFill>
                  </a:tcPr>
                </a:tc>
                <a:tc>
                  <a:txBody>
                    <a:bodyPr lIns="44640" rIns="44640">
                      <a:noAutofit/>
                    </a:bodyPr>
                    <a:p>
                      <a:pPr>
                        <a:lnSpc>
                          <a:spcPct val="100000"/>
                        </a:lnSpc>
                      </a:pPr>
                      <a:endParaRPr b="0" lang="el-GR" sz="1800" spc="-1" strike="noStrike">
                        <a:latin typeface="Arial"/>
                      </a:endParaRPr>
                    </a:p>
                    <a:p>
                      <a:pPr>
                        <a:lnSpc>
                          <a:spcPct val="100000"/>
                        </a:lnSpc>
                      </a:pPr>
                      <a:endParaRPr b="0" lang="el-GR" sz="18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5b9b">
                        <a:alpha val="63000"/>
                      </a:srgbClr>
                    </a:solidFill>
                  </a:tcPr>
                </a:tc>
                <a:tc vMerge="1">
                  <a:tcPr marL="90000" marR="90000">
                    <a:solidFill>
                      <a:srgbClr val="729fcf"/>
                    </a:solidFill>
                  </a:tcPr>
                </a:tc>
              </a:tr>
              <a:tr h="273240">
                <a:tc>
                  <a:txBody>
                    <a:bodyPr lIns="44640" rIns="44640">
                      <a:noAutofit/>
                    </a:bodyPr>
                    <a:p>
                      <a:pPr algn="just">
                        <a:lnSpc>
                          <a:spcPct val="100000"/>
                        </a:lnSpc>
                      </a:pPr>
                      <a:r>
                        <a:rPr b="0" lang="fr-FR" sz="1300" spc="-1" strike="noStrike">
                          <a:solidFill>
                            <a:srgbClr val="ffffff"/>
                          </a:solidFill>
                          <a:latin typeface="Helvetica Neue Medium"/>
                          <a:ea typeface="Helvetica Neue Medium"/>
                        </a:rPr>
                        <a:t>Lymphocytes &lt;10</a:t>
                      </a:r>
                      <a:r>
                        <a:rPr b="0" lang="fr-FR" sz="1300" spc="-1" strike="noStrike" baseline="31000">
                          <a:solidFill>
                            <a:srgbClr val="ffffff"/>
                          </a:solidFill>
                          <a:latin typeface="Helvetica Neue Medium"/>
                          <a:ea typeface="Helvetica Neue Medium"/>
                        </a:rPr>
                        <a:t>9</a:t>
                      </a:r>
                      <a:r>
                        <a:rPr b="0" lang="fr-FR" sz="1300" spc="-1" strike="noStrike">
                          <a:solidFill>
                            <a:srgbClr val="ffffff"/>
                          </a:solidFill>
                          <a:latin typeface="Helvetica Neue Medium"/>
                          <a:ea typeface="Helvetica Neue Medium"/>
                        </a:rPr>
                        <a:t>/L</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76ba"/>
                    </a:solidFill>
                  </a:tcPr>
                </a:tc>
                <a:tc>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76ba"/>
                    </a:solidFill>
                  </a:tcPr>
                </a:tc>
                <a:tc>
                  <a:txBody>
                    <a:bodyPr lIns="35640" rIns="35640">
                      <a:noAutofit/>
                    </a:bodyPr>
                    <a:p>
                      <a:pPr algn="ctr">
                        <a:lnSpc>
                          <a:spcPct val="100000"/>
                        </a:lnSpc>
                      </a:pPr>
                      <a:r>
                        <a:rPr b="1" lang="fr-FR" sz="1400" spc="-1" strike="noStrike">
                          <a:solidFill>
                            <a:srgbClr val="2f5597"/>
                          </a:solidFill>
                          <a:latin typeface="Helvetica Neue Medium"/>
                          <a:ea typeface="Helvetica Neue Medium"/>
                        </a:rPr>
                        <a:t>8</a:t>
                      </a:r>
                      <a:endParaRPr b="0" lang="el-GR" sz="1400" spc="-1" strike="noStrike">
                        <a:latin typeface="Arial"/>
                      </a:endParaRPr>
                    </a:p>
                  </a:txBody>
                  <a:tcPr marL="35640" marR="35640">
                    <a:lnL w="12240">
                      <a:solidFill>
                        <a:srgbClr val="ffffff"/>
                      </a:solidFill>
                    </a:lnL>
                    <a:lnR w="12240">
                      <a:solidFill>
                        <a:srgbClr val="ffffff"/>
                      </a:solidFill>
                    </a:lnR>
                    <a:lnT w="12240">
                      <a:solidFill>
                        <a:srgbClr val="ffffff"/>
                      </a:solidFill>
                    </a:lnT>
                    <a:lnB w="12240">
                      <a:solidFill>
                        <a:srgbClr val="ffffff"/>
                      </a:solidFill>
                    </a:lnB>
                    <a:solidFill>
                      <a:srgbClr val="d6d5d5"/>
                    </a:solidFill>
                  </a:tcPr>
                </a:tc>
              </a:tr>
              <a:tr h="273240">
                <a:tc>
                  <a:txBody>
                    <a:bodyPr lIns="44640" rIns="44640">
                      <a:noAutofit/>
                    </a:bodyPr>
                    <a:p>
                      <a:pPr algn="just">
                        <a:lnSpc>
                          <a:spcPct val="100000"/>
                        </a:lnSpc>
                      </a:pPr>
                      <a:r>
                        <a:rPr b="0" lang="fr-FR" sz="1300" spc="-1" strike="noStrike">
                          <a:solidFill>
                            <a:srgbClr val="ffffff"/>
                          </a:solidFill>
                          <a:latin typeface="Helvetica Neue Medium"/>
                          <a:ea typeface="Helvetica Neue Medium"/>
                        </a:rPr>
                        <a:t>Hemoglobin &lt;11 g/dL</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76ba"/>
                    </a:solidFill>
                  </a:tcPr>
                </a:tc>
                <a:tc>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76ba"/>
                    </a:solidFill>
                  </a:tcPr>
                </a:tc>
                <a:tc>
                  <a:txBody>
                    <a:bodyPr lIns="35640" rIns="35640">
                      <a:noAutofit/>
                    </a:bodyPr>
                    <a:p>
                      <a:pPr algn="ctr">
                        <a:lnSpc>
                          <a:spcPct val="100000"/>
                        </a:lnSpc>
                      </a:pPr>
                      <a:r>
                        <a:rPr b="1" lang="fr-FR" sz="1400" spc="-1" strike="noStrike">
                          <a:solidFill>
                            <a:srgbClr val="2f5597"/>
                          </a:solidFill>
                          <a:latin typeface="Helvetica Neue Medium"/>
                          <a:ea typeface="Helvetica Neue Medium"/>
                        </a:rPr>
                        <a:t>8</a:t>
                      </a:r>
                      <a:endParaRPr b="0" lang="el-GR" sz="1400" spc="-1" strike="noStrike">
                        <a:latin typeface="Arial"/>
                      </a:endParaRPr>
                    </a:p>
                  </a:txBody>
                  <a:tcPr marL="35640" marR="35640">
                    <a:lnL w="12240">
                      <a:solidFill>
                        <a:srgbClr val="ffffff"/>
                      </a:solidFill>
                    </a:lnL>
                    <a:lnR w="12240">
                      <a:solidFill>
                        <a:srgbClr val="ffffff"/>
                      </a:solidFill>
                    </a:lnR>
                    <a:lnT w="12240">
                      <a:solidFill>
                        <a:srgbClr val="ffffff"/>
                      </a:solidFill>
                    </a:lnT>
                    <a:lnB w="12240">
                      <a:solidFill>
                        <a:srgbClr val="ffffff"/>
                      </a:solidFill>
                    </a:lnB>
                    <a:noFill/>
                  </a:tcPr>
                </a:tc>
              </a:tr>
              <a:tr h="448200">
                <a:tc>
                  <a:txBody>
                    <a:bodyPr lIns="44640" rIns="44640">
                      <a:noAutofit/>
                    </a:bodyPr>
                    <a:p>
                      <a:pPr algn="just">
                        <a:lnSpc>
                          <a:spcPct val="100000"/>
                        </a:lnSpc>
                        <a:tabLst>
                          <a:tab algn="l" pos="1041480"/>
                        </a:tabLst>
                      </a:pPr>
                      <a:r>
                        <a:rPr b="1" lang="fr-FR" sz="1300" spc="-1" strike="noStrike">
                          <a:solidFill>
                            <a:srgbClr val="ffffff"/>
                          </a:solidFill>
                          <a:latin typeface="Helvetica Neue Medium"/>
                          <a:ea typeface="Helvetica Neue Medium"/>
                        </a:rPr>
                        <a:t>Total</a:t>
                      </a:r>
                      <a:endParaRPr b="0" lang="el-GR" sz="1300" spc="-1" strike="noStrike">
                        <a:latin typeface="Arial"/>
                      </a:endParaRPr>
                    </a:p>
                  </a:txBody>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76ba"/>
                    </a:solidFill>
                  </a:tcPr>
                </a:tc>
                <a:tc>
                  <a:tcPr marL="44640" marR="44640">
                    <a:lnL w="12240">
                      <a:solidFill>
                        <a:srgbClr val="ffffff"/>
                      </a:solidFill>
                    </a:lnL>
                    <a:lnR w="12240">
                      <a:solidFill>
                        <a:srgbClr val="ffffff"/>
                      </a:solidFill>
                    </a:lnR>
                    <a:lnT w="12240">
                      <a:solidFill>
                        <a:srgbClr val="ffffff"/>
                      </a:solidFill>
                    </a:lnT>
                    <a:lnB w="12240">
                      <a:solidFill>
                        <a:srgbClr val="ffffff"/>
                      </a:solidFill>
                    </a:lnB>
                    <a:solidFill>
                      <a:srgbClr val="0076ba"/>
                    </a:solidFill>
                  </a:tcPr>
                </a:tc>
                <a:tc>
                  <a:txBody>
                    <a:bodyPr lIns="35640" rIns="35640">
                      <a:noAutofit/>
                    </a:bodyPr>
                    <a:p>
                      <a:pPr>
                        <a:lnSpc>
                          <a:spcPct val="100000"/>
                        </a:lnSpc>
                      </a:pPr>
                      <a:r>
                        <a:rPr b="1" lang="fr-FR" sz="1400" spc="-1" strike="noStrike">
                          <a:solidFill>
                            <a:srgbClr val="2f5597"/>
                          </a:solidFill>
                          <a:latin typeface="Helvetica Neue Medium"/>
                          <a:ea typeface="Helvetica Neue Medium"/>
                        </a:rPr>
                        <a:t>≥ </a:t>
                      </a:r>
                      <a:r>
                        <a:rPr b="1" lang="fr-FR" sz="1400" spc="-1" strike="noStrike">
                          <a:solidFill>
                            <a:srgbClr val="2f5597"/>
                          </a:solidFill>
                          <a:latin typeface="Helvetica Neue Medium"/>
                          <a:ea typeface="Helvetica Neue Medium"/>
                        </a:rPr>
                        <a:t>18 : high risk</a:t>
                      </a:r>
                      <a:endParaRPr b="0" lang="el-GR" sz="1400" spc="-1" strike="noStrike">
                        <a:latin typeface="Arial"/>
                      </a:endParaRPr>
                    </a:p>
                    <a:p>
                      <a:pPr algn="ctr">
                        <a:lnSpc>
                          <a:spcPct val="100000"/>
                        </a:lnSpc>
                      </a:pPr>
                      <a:r>
                        <a:rPr b="1" lang="fr-FR" sz="1400" spc="-1" strike="noStrike">
                          <a:solidFill>
                            <a:srgbClr val="2f5597"/>
                          </a:solidFill>
                          <a:latin typeface="Helvetica Neue Medium"/>
                          <a:ea typeface="Helvetica Neue Medium"/>
                        </a:rPr>
                        <a:t>&lt; 18 : low risk</a:t>
                      </a:r>
                      <a:endParaRPr b="0" lang="el-GR" sz="1400" spc="-1" strike="noStrike">
                        <a:latin typeface="Arial"/>
                      </a:endParaRPr>
                    </a:p>
                  </a:txBody>
                  <a:tcPr marL="35640" marR="35640">
                    <a:lnL w="12240">
                      <a:solidFill>
                        <a:srgbClr val="ffffff"/>
                      </a:solidFill>
                    </a:lnL>
                    <a:lnR w="12240">
                      <a:solidFill>
                        <a:srgbClr val="ffffff"/>
                      </a:solidFill>
                    </a:lnR>
                    <a:lnT w="12240">
                      <a:solidFill>
                        <a:srgbClr val="ffffff"/>
                      </a:solidFill>
                    </a:lnT>
                    <a:lnB w="12240">
                      <a:solidFill>
                        <a:srgbClr val="ffffff"/>
                      </a:solidFill>
                    </a:lnB>
                    <a:noFill/>
                  </a:tcPr>
                </a:tc>
              </a:tr>
            </a:tbl>
          </a:graphicData>
        </a:graphic>
      </p:graphicFrame>
      <p:sp>
        <p:nvSpPr>
          <p:cNvPr id="511" name="CustomShape 3"/>
          <p:cNvSpPr/>
          <p:nvPr/>
        </p:nvSpPr>
        <p:spPr>
          <a:xfrm>
            <a:off x="1450800" y="-25200"/>
            <a:ext cx="8782200" cy="777240"/>
          </a:xfrm>
          <a:prstGeom prst="rect">
            <a:avLst/>
          </a:prstGeom>
          <a:noFill/>
          <a:ln w="12600">
            <a:noFill/>
          </a:ln>
        </p:spPr>
        <p:style>
          <a:lnRef idx="0"/>
          <a:fillRef idx="0"/>
          <a:effectRef idx="0"/>
          <a:fontRef idx="minor"/>
        </p:style>
        <p:txBody>
          <a:bodyPr lIns="90000" rIns="90000" tIns="45000" bIns="45000" anchor="b">
            <a:normAutofit/>
          </a:bodyPr>
          <a:p>
            <a:pPr algn="ctr">
              <a:lnSpc>
                <a:spcPct val="100000"/>
              </a:lnSpc>
              <a:tabLst>
                <a:tab algn="l" pos="0"/>
              </a:tabLst>
            </a:pPr>
            <a:r>
              <a:rPr b="1" lang="en-GB" sz="2400" spc="-1" strike="noStrike">
                <a:solidFill>
                  <a:srgbClr val="005493"/>
                </a:solidFill>
                <a:latin typeface="Helvetica Neue"/>
                <a:ea typeface="Helvetica Neue"/>
              </a:rPr>
              <a:t>COMPASS-COVID-19 risk assessment model for COVID-19 worsening</a:t>
            </a:r>
            <a:endParaRPr b="0" lang="el-GR" sz="2400" spc="-1" strike="noStrike">
              <a:latin typeface="Arial"/>
            </a:endParaRPr>
          </a:p>
        </p:txBody>
      </p:sp>
      <p:sp>
        <p:nvSpPr>
          <p:cNvPr id="512" name="CustomShape 4"/>
          <p:cNvSpPr/>
          <p:nvPr/>
        </p:nvSpPr>
        <p:spPr>
          <a:xfrm>
            <a:off x="823320" y="6162840"/>
            <a:ext cx="6848640" cy="317520"/>
          </a:xfrm>
          <a:prstGeom prst="rect">
            <a:avLst/>
          </a:prstGeom>
          <a:noFill/>
          <a:ln w="12600">
            <a:noFill/>
          </a:ln>
        </p:spPr>
        <p:style>
          <a:lnRef idx="0"/>
          <a:fillRef idx="0"/>
          <a:effectRef idx="0"/>
          <a:fontRef idx="minor"/>
        </p:style>
        <p:txBody>
          <a:bodyPr lIns="50760" rIns="50760" tIns="50760" bIns="50760" anchor="b">
            <a:noAutofit/>
          </a:bodyPr>
          <a:p>
            <a:pPr marL="279360" indent="-278640" algn="ctr">
              <a:lnSpc>
                <a:spcPct val="100000"/>
              </a:lnSpc>
              <a:spcBef>
                <a:spcPts val="499"/>
              </a:spcBef>
              <a:buSzPct val="100101"/>
              <a:buBlip>
                <a:blip r:embed="rId1"/>
              </a:buBlip>
            </a:pPr>
            <a:r>
              <a:rPr b="0" lang="en-GB" sz="2000" spc="-1" strike="noStrike">
                <a:solidFill>
                  <a:srgbClr val="203864"/>
                </a:solidFill>
                <a:latin typeface="Helvetica Neue"/>
                <a:ea typeface="Helvetica Neue"/>
              </a:rPr>
              <a:t>94% sensitivity,  58% specificity</a:t>
            </a:r>
            <a:endParaRPr b="0" lang="el-GR" sz="2000" spc="-1" strike="noStrike">
              <a:latin typeface="Arial"/>
            </a:endParaRPr>
          </a:p>
        </p:txBody>
      </p:sp>
      <p:sp>
        <p:nvSpPr>
          <p:cNvPr id="513" name="CustomShape 5"/>
          <p:cNvSpPr/>
          <p:nvPr/>
        </p:nvSpPr>
        <p:spPr>
          <a:xfrm>
            <a:off x="8262360" y="6055920"/>
            <a:ext cx="3251160" cy="315000"/>
          </a:xfrm>
          <a:prstGeom prst="rect">
            <a:avLst/>
          </a:prstGeom>
          <a:noFill/>
          <a:ln w="12600">
            <a:noFill/>
          </a:ln>
        </p:spPr>
        <p:style>
          <a:lnRef idx="0"/>
          <a:fillRef idx="0"/>
          <a:effectRef idx="0"/>
          <a:fontRef idx="minor"/>
        </p:style>
        <p:txBody>
          <a:bodyPr wrap="none" lIns="35640" rIns="35640" tIns="35640" bIns="35640" anchor="ctr">
            <a:spAutoFit/>
          </a:bodyPr>
          <a:p>
            <a:pPr>
              <a:lnSpc>
                <a:spcPct val="100000"/>
              </a:lnSpc>
              <a:tabLst>
                <a:tab algn="l" pos="0"/>
              </a:tabLst>
            </a:pPr>
            <a:r>
              <a:rPr b="0" lang="fr-FR" sz="1600" spc="-1" strike="noStrike">
                <a:solidFill>
                  <a:srgbClr val="203864"/>
                </a:solidFill>
                <a:latin typeface="Calibri"/>
                <a:ea typeface="Helvetica Neue"/>
              </a:rPr>
              <a:t>Online calculator: </a:t>
            </a:r>
            <a:r>
              <a:rPr b="0" lang="en-FR" sz="1600" spc="-1" strike="noStrike">
                <a:solidFill>
                  <a:srgbClr val="203864"/>
                </a:solidFill>
                <a:latin typeface="Calibri"/>
                <a:ea typeface="Helvetica Neue"/>
              </a:rPr>
              <a:t>www.medupdate.eu</a:t>
            </a:r>
            <a:endParaRPr b="0" lang="el-GR" sz="1600" spc="-1" strike="noStrike">
              <a:latin typeface="Arial"/>
            </a:endParaRPr>
          </a:p>
        </p:txBody>
      </p:sp>
      <p:pic>
        <p:nvPicPr>
          <p:cNvPr id="514" name="Image" descr="Image"/>
          <p:cNvPicPr/>
          <p:nvPr/>
        </p:nvPicPr>
        <p:blipFill>
          <a:blip r:embed="rId2"/>
          <a:srcRect l="0" t="0" r="49075" b="0"/>
          <a:stretch/>
        </p:blipFill>
        <p:spPr>
          <a:xfrm>
            <a:off x="100080" y="2331000"/>
            <a:ext cx="2031120" cy="2243880"/>
          </a:xfrm>
          <a:prstGeom prst="rect">
            <a:avLst/>
          </a:prstGeom>
          <a:ln w="12600">
            <a:noFill/>
          </a:ln>
        </p:spPr>
      </p:pic>
      <p:sp>
        <p:nvSpPr>
          <p:cNvPr id="515" name="CustomShape 6"/>
          <p:cNvSpPr/>
          <p:nvPr/>
        </p:nvSpPr>
        <p:spPr>
          <a:xfrm>
            <a:off x="84600" y="1887840"/>
            <a:ext cx="159552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1" lang="en-GB" sz="1800" spc="-1" strike="noStrike">
                <a:solidFill>
                  <a:srgbClr val="1f4e79"/>
                </a:solidFill>
                <a:latin typeface="Noteworthy Light"/>
                <a:ea typeface="Noteworthy Light"/>
              </a:rPr>
              <a:t>March 2020</a:t>
            </a:r>
            <a:endParaRPr b="0" lang="el-GR" sz="1800" spc="-1" strike="noStrike">
              <a:latin typeface="Arial"/>
            </a:endParaRPr>
          </a:p>
        </p:txBody>
      </p:sp>
      <p:sp>
        <p:nvSpPr>
          <p:cNvPr id="516" name="CustomShape 7"/>
          <p:cNvSpPr/>
          <p:nvPr/>
        </p:nvSpPr>
        <p:spPr>
          <a:xfrm>
            <a:off x="6685200" y="6516720"/>
            <a:ext cx="5378760" cy="254160"/>
          </a:xfrm>
          <a:prstGeom prst="rect">
            <a:avLst/>
          </a:prstGeom>
          <a:noFill/>
          <a:ln w="12600">
            <a:noFill/>
          </a:ln>
        </p:spPr>
        <p:style>
          <a:lnRef idx="0"/>
          <a:fillRef idx="0"/>
          <a:effectRef idx="0"/>
          <a:fontRef idx="minor"/>
        </p:style>
        <p:txBody>
          <a:bodyPr lIns="35640" rIns="35640" tIns="35640" bIns="35640" anchor="ctr">
            <a:spAutoFit/>
          </a:bodyPr>
          <a:p>
            <a:pPr>
              <a:lnSpc>
                <a:spcPct val="100000"/>
              </a:lnSpc>
              <a:tabLst>
                <a:tab algn="l" pos="0"/>
              </a:tabLst>
            </a:pPr>
            <a:r>
              <a:rPr b="0" lang="en-FR" sz="1200" spc="-1" strike="noStrike">
                <a:solidFill>
                  <a:srgbClr val="ffffff"/>
                </a:solidFill>
                <a:latin typeface="Calibri"/>
                <a:ea typeface="Helvetica Neue"/>
              </a:rPr>
              <a:t>Gerotziafas </a:t>
            </a:r>
            <a:r>
              <a:rPr b="0" i="1" lang="en-FR" sz="1200" spc="-1" strike="noStrike">
                <a:solidFill>
                  <a:srgbClr val="ffffff"/>
                </a:solidFill>
                <a:latin typeface="Calibri"/>
                <a:ea typeface="Helvetica Neue"/>
              </a:rPr>
              <a:t>et al</a:t>
            </a:r>
            <a:r>
              <a:rPr b="0" i="1" lang="fr-FR" sz="1200" spc="-1" strike="noStrike">
                <a:solidFill>
                  <a:srgbClr val="ffffff"/>
                </a:solidFill>
                <a:latin typeface="Calibri"/>
                <a:ea typeface="Helvetica Neue"/>
              </a:rPr>
              <a:t>.</a:t>
            </a:r>
            <a:r>
              <a:rPr b="0" i="1" lang="en-FR" sz="1200" spc="-1" strike="noStrike">
                <a:solidFill>
                  <a:srgbClr val="ffffff"/>
                </a:solidFill>
                <a:latin typeface="Calibri"/>
                <a:ea typeface="Helvetica Neue"/>
              </a:rPr>
              <a:t> </a:t>
            </a:r>
            <a:r>
              <a:rPr b="0" lang="en-FR" sz="1200" spc="-1" strike="noStrike">
                <a:solidFill>
                  <a:srgbClr val="ffffff"/>
                </a:solidFill>
                <a:latin typeface="Calibri"/>
                <a:ea typeface="Helvetica Neue"/>
              </a:rPr>
              <a:t>Thromb Haemost Sept</a:t>
            </a:r>
            <a:r>
              <a:rPr b="0" lang="fr-FR" sz="1200" spc="-1" strike="noStrike">
                <a:solidFill>
                  <a:srgbClr val="ffffff"/>
                </a:solidFill>
                <a:latin typeface="Calibri"/>
                <a:ea typeface="Helvetica Neue"/>
              </a:rPr>
              <a:t>. </a:t>
            </a:r>
            <a:r>
              <a:rPr b="0" lang="en-FR" sz="1200" spc="-1" strike="noStrike">
                <a:solidFill>
                  <a:srgbClr val="ffffff"/>
                </a:solidFill>
                <a:latin typeface="Calibri"/>
                <a:ea typeface="Helvetica Neue"/>
              </a:rPr>
              <a:t>2020 DOI: 10.1055/s-0040-1715798</a:t>
            </a:r>
            <a:endParaRPr b="0" lang="el-GR" sz="1200" spc="-1" strike="noStrike">
              <a:latin typeface="Arial"/>
            </a:endParaRPr>
          </a:p>
        </p:txBody>
      </p:sp>
      <p:sp>
        <p:nvSpPr>
          <p:cNvPr id="517" name="CustomShape 8"/>
          <p:cNvSpPr/>
          <p:nvPr/>
        </p:nvSpPr>
        <p:spPr>
          <a:xfrm>
            <a:off x="0" y="4897800"/>
            <a:ext cx="811800" cy="1523160"/>
          </a:xfrm>
          <a:prstGeom prst="rect">
            <a:avLst/>
          </a:prstGeom>
          <a:solidFill>
            <a:srgbClr val="ffffff"/>
          </a:solidFill>
          <a:ln w="25560">
            <a:noFill/>
          </a:ln>
        </p:spPr>
        <p:style>
          <a:lnRef idx="0"/>
          <a:fillRef idx="0"/>
          <a:effectRef idx="0"/>
          <a:fontRef idx="minor"/>
        </p:style>
      </p:sp>
      <p:sp>
        <p:nvSpPr>
          <p:cNvPr id="518" name="CustomShape 9"/>
          <p:cNvSpPr/>
          <p:nvPr/>
        </p:nvSpPr>
        <p:spPr>
          <a:xfrm rot="21228600">
            <a:off x="7323120" y="1651680"/>
            <a:ext cx="1763280" cy="307080"/>
          </a:xfrm>
          <a:prstGeom prst="rect">
            <a:avLst/>
          </a:prstGeom>
          <a:solidFill>
            <a:schemeClr val="accent1">
              <a:lumMod val="60000"/>
              <a:lumOff val="40000"/>
            </a:schemeClr>
          </a:solidFill>
          <a:ln w="12600">
            <a:noFill/>
          </a:ln>
        </p:spPr>
        <p:style>
          <a:lnRef idx="0"/>
          <a:fillRef idx="0"/>
          <a:effectRef idx="0"/>
          <a:fontRef idx="minor"/>
        </p:style>
        <p:txBody>
          <a:bodyPr lIns="35640" rIns="35640" tIns="35640" bIns="35640" anchor="ctr">
            <a:spAutoFit/>
          </a:bodyPr>
          <a:p>
            <a:pPr algn="ctr">
              <a:lnSpc>
                <a:spcPct val="100000"/>
              </a:lnSpc>
              <a:tabLst>
                <a:tab algn="l" pos="0"/>
              </a:tabLst>
            </a:pPr>
            <a:r>
              <a:rPr b="0" lang="fr-FR" sz="1550" spc="-1" strike="noStrike">
                <a:solidFill>
                  <a:srgbClr val="ffffff"/>
                </a:solidFill>
                <a:latin typeface="Helvetica Neue Medium"/>
                <a:ea typeface="Helvetica Neue Medium"/>
              </a:rPr>
              <a:t>Clinical predictors</a:t>
            </a:r>
            <a:endParaRPr b="0" lang="el-GR" sz="1550" spc="-1" strike="noStrike">
              <a:latin typeface="Arial"/>
            </a:endParaRPr>
          </a:p>
        </p:txBody>
      </p:sp>
      <p:sp>
        <p:nvSpPr>
          <p:cNvPr id="519" name="CustomShape 10"/>
          <p:cNvSpPr/>
          <p:nvPr/>
        </p:nvSpPr>
        <p:spPr>
          <a:xfrm rot="21228600">
            <a:off x="7677360" y="2978280"/>
            <a:ext cx="4029120" cy="307080"/>
          </a:xfrm>
          <a:prstGeom prst="rect">
            <a:avLst/>
          </a:prstGeom>
          <a:solidFill>
            <a:schemeClr val="accent1">
              <a:lumMod val="75000"/>
            </a:schemeClr>
          </a:solidFill>
          <a:ln w="12600">
            <a:noFill/>
          </a:ln>
        </p:spPr>
        <p:style>
          <a:lnRef idx="0"/>
          <a:fillRef idx="0"/>
          <a:effectRef idx="0"/>
          <a:fontRef idx="minor"/>
        </p:style>
        <p:txBody>
          <a:bodyPr lIns="35640" rIns="35640" tIns="35640" bIns="35640" anchor="ctr">
            <a:spAutoFit/>
          </a:bodyPr>
          <a:p>
            <a:pPr algn="ctr">
              <a:lnSpc>
                <a:spcPct val="100000"/>
              </a:lnSpc>
              <a:tabLst>
                <a:tab algn="l" pos="0"/>
              </a:tabLst>
            </a:pPr>
            <a:r>
              <a:rPr b="0" lang="en-FR" sz="1550" spc="-1" strike="noStrike">
                <a:solidFill>
                  <a:srgbClr val="ffffff"/>
                </a:solidFill>
                <a:latin typeface="Helvetica Neue Medium"/>
                <a:ea typeface="Helvetica Neue Medium"/>
              </a:rPr>
              <a:t>Hypercoagulability</a:t>
            </a:r>
            <a:endParaRPr b="0" lang="el-GR" sz="1550" spc="-1" strike="noStrike">
              <a:latin typeface="Arial"/>
            </a:endParaRPr>
          </a:p>
        </p:txBody>
      </p:sp>
      <p:sp>
        <p:nvSpPr>
          <p:cNvPr id="520" name="CustomShape 11"/>
          <p:cNvSpPr/>
          <p:nvPr/>
        </p:nvSpPr>
        <p:spPr>
          <a:xfrm rot="21228600">
            <a:off x="5915880" y="4745880"/>
            <a:ext cx="4029120" cy="307080"/>
          </a:xfrm>
          <a:prstGeom prst="rect">
            <a:avLst/>
          </a:prstGeom>
          <a:solidFill>
            <a:schemeClr val="accent3">
              <a:lumMod val="60000"/>
              <a:lumOff val="40000"/>
            </a:schemeClr>
          </a:solidFill>
          <a:ln w="12600">
            <a:noFill/>
          </a:ln>
        </p:spPr>
        <p:style>
          <a:lnRef idx="0"/>
          <a:fillRef idx="0"/>
          <a:effectRef idx="0"/>
          <a:fontRef idx="minor"/>
        </p:style>
        <p:txBody>
          <a:bodyPr lIns="35640" rIns="35640" tIns="35640" bIns="35640" anchor="ctr">
            <a:spAutoFit/>
          </a:bodyPr>
          <a:p>
            <a:pPr algn="ctr">
              <a:lnSpc>
                <a:spcPct val="100000"/>
              </a:lnSpc>
              <a:tabLst>
                <a:tab algn="l" pos="0"/>
              </a:tabLst>
            </a:pPr>
            <a:r>
              <a:rPr b="0" lang="en-FR" sz="1550" spc="-1" strike="noStrike">
                <a:solidFill>
                  <a:srgbClr val="ffffff"/>
                </a:solidFill>
                <a:latin typeface="Helvetica Neue Medium"/>
                <a:ea typeface="Helvetica Neue Medium"/>
              </a:rPr>
              <a:t>Viral charge, inflammation, hypoxia</a:t>
            </a:r>
            <a:endParaRPr b="0" lang="el-GR" sz="1550" spc="-1" strike="noStrike">
              <a:latin typeface="Arial"/>
            </a:endParaRPr>
          </a:p>
        </p:txBody>
      </p:sp>
    </p:spTree>
  </p:cSld>
  <mc:AlternateContent>
    <mc:Choice Requires="p14">
      <p:transition spd="slow" advTm="64000" p14:dur="2000"/>
    </mc:Choice>
    <mc:Fallback>
      <p:transition spd="slow" advTm="64000"/>
    </mc:Fallback>
  </mc:AlternateContent>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ntr" presetID="1">
                                  <p:stCondLst>
                                    <p:cond delay="0"/>
                                  </p:stCondLst>
                                  <p:iterate type="el">
                                    <p:tmAbs val="0"/>
                                  </p:iterate>
                                  <p:childTnLst>
                                    <p:set>
                                      <p:cBhvr>
                                        <p:cTn id="12" fill="hold"/>
                                        <p:tgtEl>
                                          <p:spTgt spid="5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
                                  <p:stCondLst>
                                    <p:cond delay="0"/>
                                  </p:stCondLst>
                                  <p:iterate type="el">
                                    <p:tmAbs val="0"/>
                                  </p:iterate>
                                  <p:childTnLst>
                                    <p:set>
                                      <p:cBhvr>
                                        <p:cTn id="16" fill="hold"/>
                                        <p:tgtEl>
                                          <p:spTgt spid="5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1">
                                  <p:stCondLst>
                                    <p:cond delay="0"/>
                                  </p:stCondLst>
                                  <p:iterate type="el">
                                    <p:tmAbs val="0"/>
                                  </p:iterate>
                                  <p:childTnLst>
                                    <p:set>
                                      <p:cBhvr>
                                        <p:cTn id="20" fill="hold"/>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CustomShape 1"/>
          <p:cNvSpPr/>
          <p:nvPr/>
        </p:nvSpPr>
        <p:spPr>
          <a:xfrm>
            <a:off x="2209320" y="5313960"/>
            <a:ext cx="7655040" cy="1356120"/>
          </a:xfrm>
          <a:prstGeom prst="rect">
            <a:avLst/>
          </a:prstGeom>
          <a:noFill/>
          <a:ln>
            <a:noFill/>
          </a:ln>
        </p:spPr>
        <p:style>
          <a:lnRef idx="0"/>
          <a:fillRef idx="0"/>
          <a:effectRef idx="0"/>
          <a:fontRef idx="minor"/>
        </p:style>
        <p:txBody>
          <a:bodyPr lIns="0" rIns="0" tIns="98280" bIns="0">
            <a:spAutoFit/>
          </a:bodyPr>
          <a:p>
            <a:pPr marL="9000">
              <a:lnSpc>
                <a:spcPct val="100000"/>
              </a:lnSpc>
              <a:spcBef>
                <a:spcPts val="774"/>
              </a:spcBef>
              <a:tabLst>
                <a:tab algn="l" pos="0"/>
              </a:tabLst>
            </a:pPr>
            <a:r>
              <a:rPr b="0" lang="en-FR" sz="1270" spc="41" strike="noStrike">
                <a:solidFill>
                  <a:srgbClr val="000000"/>
                </a:solidFill>
                <a:latin typeface="Arial"/>
                <a:ea typeface="DejaVu Sans"/>
              </a:rPr>
              <a:t>Principle </a:t>
            </a:r>
            <a:r>
              <a:rPr b="0" lang="en-FR" sz="1270" spc="38" strike="noStrike">
                <a:solidFill>
                  <a:srgbClr val="000000"/>
                </a:solidFill>
                <a:latin typeface="Arial"/>
                <a:ea typeface="DejaVu Sans"/>
              </a:rPr>
              <a:t>of </a:t>
            </a:r>
            <a:r>
              <a:rPr b="0" lang="en-FR" sz="1270" spc="94" strike="noStrike">
                <a:solidFill>
                  <a:srgbClr val="000000"/>
                </a:solidFill>
                <a:latin typeface="Arial"/>
                <a:ea typeface="DejaVu Sans"/>
              </a:rPr>
              <a:t>the </a:t>
            </a:r>
            <a:r>
              <a:rPr b="0" lang="en-FR" sz="1270" spc="35" strike="noStrike">
                <a:solidFill>
                  <a:srgbClr val="000000"/>
                </a:solidFill>
                <a:latin typeface="Arial"/>
                <a:ea typeface="DejaVu Sans"/>
              </a:rPr>
              <a:t>Compass </a:t>
            </a:r>
            <a:r>
              <a:rPr b="0" lang="en-FR" sz="1270" spc="-1" strike="noStrike">
                <a:solidFill>
                  <a:srgbClr val="000000"/>
                </a:solidFill>
                <a:latin typeface="Arial"/>
                <a:ea typeface="DejaVu Sans"/>
              </a:rPr>
              <a:t>Covid-19</a:t>
            </a:r>
            <a:r>
              <a:rPr b="0" lang="en-FR" sz="1270" spc="-248" strike="noStrike">
                <a:solidFill>
                  <a:srgbClr val="000000"/>
                </a:solidFill>
                <a:latin typeface="Arial"/>
                <a:ea typeface="DejaVu Sans"/>
              </a:rPr>
              <a:t> </a:t>
            </a:r>
            <a:r>
              <a:rPr b="0" lang="en-FR" sz="1270" spc="15" strike="noStrike">
                <a:solidFill>
                  <a:srgbClr val="000000"/>
                </a:solidFill>
                <a:latin typeface="Arial"/>
                <a:ea typeface="DejaVu Sans"/>
              </a:rPr>
              <a:t>score</a:t>
            </a:r>
            <a:endParaRPr b="0" lang="el-GR" sz="1270" spc="-1" strike="noStrike">
              <a:latin typeface="Arial"/>
            </a:endParaRPr>
          </a:p>
          <a:p>
            <a:pPr marL="9000">
              <a:lnSpc>
                <a:spcPct val="100000"/>
              </a:lnSpc>
              <a:spcBef>
                <a:spcPts val="703"/>
              </a:spcBef>
              <a:tabLst>
                <a:tab algn="l" pos="0"/>
              </a:tabLst>
            </a:pPr>
            <a:r>
              <a:rPr b="0" lang="en-FR" sz="1270" spc="-182" strike="noStrike">
                <a:solidFill>
                  <a:srgbClr val="000000"/>
                </a:solidFill>
                <a:latin typeface="Arial"/>
                <a:ea typeface="DejaVu Sans"/>
              </a:rPr>
              <a:t>1. </a:t>
            </a:r>
            <a:r>
              <a:rPr b="0" lang="en-FR" sz="1270" spc="63" strike="noStrike">
                <a:solidFill>
                  <a:srgbClr val="000000"/>
                </a:solidFill>
                <a:latin typeface="Arial"/>
                <a:ea typeface="DejaVu Sans"/>
              </a:rPr>
              <a:t>Hypercoagulability, </a:t>
            </a:r>
            <a:r>
              <a:rPr b="0" lang="en-FR" sz="1270" spc="80" strike="noStrike">
                <a:solidFill>
                  <a:srgbClr val="000000"/>
                </a:solidFill>
                <a:latin typeface="Arial"/>
                <a:ea typeface="DejaVu Sans"/>
              </a:rPr>
              <a:t>endothelial </a:t>
            </a:r>
            <a:r>
              <a:rPr b="0" lang="en-FR" sz="1270" spc="43" strike="noStrike">
                <a:solidFill>
                  <a:srgbClr val="000000"/>
                </a:solidFill>
                <a:latin typeface="Arial"/>
                <a:ea typeface="DejaVu Sans"/>
              </a:rPr>
              <a:t>cell </a:t>
            </a:r>
            <a:r>
              <a:rPr b="0" lang="en-FR" sz="1270" spc="72" strike="noStrike">
                <a:solidFill>
                  <a:srgbClr val="000000"/>
                </a:solidFill>
                <a:latin typeface="Arial"/>
                <a:ea typeface="DejaVu Sans"/>
              </a:rPr>
              <a:t>activation </a:t>
            </a:r>
            <a:r>
              <a:rPr b="0" lang="en-FR" sz="1270" spc="103" strike="noStrike">
                <a:solidFill>
                  <a:srgbClr val="000000"/>
                </a:solidFill>
                <a:latin typeface="Arial"/>
                <a:ea typeface="DejaVu Sans"/>
              </a:rPr>
              <a:t>and </a:t>
            </a:r>
            <a:r>
              <a:rPr b="0" lang="en-FR" sz="1270" spc="72" strike="noStrike">
                <a:solidFill>
                  <a:srgbClr val="000000"/>
                </a:solidFill>
                <a:latin typeface="Arial"/>
                <a:ea typeface="DejaVu Sans"/>
              </a:rPr>
              <a:t>thrombosis, </a:t>
            </a:r>
            <a:r>
              <a:rPr b="0" lang="en-FR" sz="1270" spc="100" strike="noStrike">
                <a:solidFill>
                  <a:srgbClr val="000000"/>
                </a:solidFill>
                <a:latin typeface="Arial"/>
                <a:ea typeface="DejaVu Sans"/>
              </a:rPr>
              <a:t>together </a:t>
            </a:r>
            <a:r>
              <a:rPr b="0" lang="en-FR" sz="1270" spc="126" strike="noStrike">
                <a:solidFill>
                  <a:srgbClr val="000000"/>
                </a:solidFill>
                <a:latin typeface="Arial"/>
                <a:ea typeface="DejaVu Sans"/>
              </a:rPr>
              <a:t>with </a:t>
            </a:r>
            <a:r>
              <a:rPr b="0" lang="en-FR" sz="1270" spc="111" strike="noStrike">
                <a:solidFill>
                  <a:srgbClr val="000000"/>
                </a:solidFill>
                <a:latin typeface="Arial"/>
                <a:ea typeface="DejaVu Sans"/>
              </a:rPr>
              <a:t>the  </a:t>
            </a:r>
            <a:r>
              <a:rPr b="0" lang="en-FR" sz="1270" spc="86" strike="noStrike">
                <a:solidFill>
                  <a:srgbClr val="000000"/>
                </a:solidFill>
                <a:latin typeface="Arial"/>
                <a:ea typeface="DejaVu Sans"/>
              </a:rPr>
              <a:t>cytokinestorm</a:t>
            </a:r>
            <a:r>
              <a:rPr b="0" lang="en-FR" sz="1270" spc="-21" strike="noStrike">
                <a:solidFill>
                  <a:srgbClr val="000000"/>
                </a:solidFill>
                <a:latin typeface="Arial"/>
                <a:ea typeface="DejaVu Sans"/>
              </a:rPr>
              <a:t> </a:t>
            </a:r>
            <a:r>
              <a:rPr b="0" lang="en-FR" sz="1270" spc="103" strike="noStrike">
                <a:solidFill>
                  <a:srgbClr val="000000"/>
                </a:solidFill>
                <a:latin typeface="Arial"/>
                <a:ea typeface="DejaVu Sans"/>
              </a:rPr>
              <a:t>and</a:t>
            </a:r>
            <a:r>
              <a:rPr b="0" lang="en-FR" sz="1270" spc="-21" strike="noStrike">
                <a:solidFill>
                  <a:srgbClr val="000000"/>
                </a:solidFill>
                <a:latin typeface="Arial"/>
                <a:ea typeface="DejaVu Sans"/>
              </a:rPr>
              <a:t> </a:t>
            </a:r>
            <a:r>
              <a:rPr b="0" lang="en-FR" sz="1270" spc="111" strike="noStrike">
                <a:solidFill>
                  <a:srgbClr val="000000"/>
                </a:solidFill>
                <a:latin typeface="Arial"/>
                <a:ea typeface="DejaVu Sans"/>
              </a:rPr>
              <a:t>the</a:t>
            </a:r>
            <a:r>
              <a:rPr b="0" lang="en-FR" sz="1270" spc="-21" strike="noStrike">
                <a:solidFill>
                  <a:srgbClr val="000000"/>
                </a:solidFill>
                <a:latin typeface="Arial"/>
                <a:ea typeface="DejaVu Sans"/>
              </a:rPr>
              <a:t> </a:t>
            </a:r>
            <a:r>
              <a:rPr b="0" lang="en-FR" sz="1270" spc="72" strike="noStrike">
                <a:solidFill>
                  <a:srgbClr val="000000"/>
                </a:solidFill>
                <a:latin typeface="Arial"/>
                <a:ea typeface="DejaVu Sans"/>
              </a:rPr>
              <a:t>exaggerated</a:t>
            </a:r>
            <a:r>
              <a:rPr b="0" lang="en-FR" sz="1270" spc="-21" strike="noStrike">
                <a:solidFill>
                  <a:srgbClr val="000000"/>
                </a:solidFill>
                <a:latin typeface="Arial"/>
                <a:ea typeface="DejaVu Sans"/>
              </a:rPr>
              <a:t> </a:t>
            </a:r>
            <a:r>
              <a:rPr b="0" lang="en-FR" sz="1270" spc="111" strike="noStrike">
                <a:solidFill>
                  <a:srgbClr val="000000"/>
                </a:solidFill>
                <a:latin typeface="Arial"/>
                <a:ea typeface="DejaVu Sans"/>
              </a:rPr>
              <a:t>inﬂammatory</a:t>
            </a:r>
            <a:r>
              <a:rPr b="0" lang="en-FR" sz="1270" spc="-21" strike="noStrike">
                <a:solidFill>
                  <a:srgbClr val="000000"/>
                </a:solidFill>
                <a:latin typeface="Arial"/>
                <a:ea typeface="DejaVu Sans"/>
              </a:rPr>
              <a:t> </a:t>
            </a:r>
            <a:r>
              <a:rPr b="0" lang="en-FR" sz="1270" spc="72" strike="noStrike">
                <a:solidFill>
                  <a:srgbClr val="000000"/>
                </a:solidFill>
                <a:latin typeface="Arial"/>
                <a:ea typeface="DejaVu Sans"/>
              </a:rPr>
              <a:t>reaction</a:t>
            </a:r>
            <a:r>
              <a:rPr b="0" lang="en-FR" sz="1270" spc="-18" strike="noStrike">
                <a:solidFill>
                  <a:srgbClr val="000000"/>
                </a:solidFill>
                <a:latin typeface="Arial"/>
                <a:ea typeface="DejaVu Sans"/>
              </a:rPr>
              <a:t> </a:t>
            </a:r>
            <a:r>
              <a:rPr b="0" lang="en-FR" sz="1270" spc="41" strike="noStrike">
                <a:solidFill>
                  <a:srgbClr val="000000"/>
                </a:solidFill>
                <a:latin typeface="Arial"/>
                <a:ea typeface="DejaVu Sans"/>
              </a:rPr>
              <a:t>are</a:t>
            </a:r>
            <a:r>
              <a:rPr b="0" lang="en-FR" sz="1270" spc="-21" strike="noStrike">
                <a:solidFill>
                  <a:srgbClr val="000000"/>
                </a:solidFill>
                <a:latin typeface="Arial"/>
                <a:ea typeface="DejaVu Sans"/>
              </a:rPr>
              <a:t> </a:t>
            </a:r>
            <a:r>
              <a:rPr b="0" lang="en-FR" sz="1270" spc="111" strike="noStrike">
                <a:solidFill>
                  <a:srgbClr val="000000"/>
                </a:solidFill>
                <a:latin typeface="Arial"/>
                <a:ea typeface="DejaVu Sans"/>
              </a:rPr>
              <a:t>the</a:t>
            </a:r>
            <a:r>
              <a:rPr b="0" lang="en-FR" sz="1270" spc="-21" strike="noStrike">
                <a:solidFill>
                  <a:srgbClr val="000000"/>
                </a:solidFill>
                <a:latin typeface="Arial"/>
                <a:ea typeface="DejaVu Sans"/>
              </a:rPr>
              <a:t> </a:t>
            </a:r>
            <a:r>
              <a:rPr b="0" lang="en-FR" sz="1270" spc="100" strike="noStrike">
                <a:solidFill>
                  <a:srgbClr val="000000"/>
                </a:solidFill>
                <a:latin typeface="Arial"/>
                <a:ea typeface="DejaVu Sans"/>
              </a:rPr>
              <a:t>major</a:t>
            </a:r>
            <a:r>
              <a:rPr b="0" lang="en-FR" sz="1270" spc="-21" strike="noStrike">
                <a:solidFill>
                  <a:srgbClr val="000000"/>
                </a:solidFill>
                <a:latin typeface="Arial"/>
                <a:ea typeface="DejaVu Sans"/>
              </a:rPr>
              <a:t> </a:t>
            </a:r>
            <a:r>
              <a:rPr b="0" lang="en-FR" sz="1270" spc="80" strike="noStrike">
                <a:solidFill>
                  <a:srgbClr val="000000"/>
                </a:solidFill>
                <a:latin typeface="Arial"/>
                <a:ea typeface="DejaVu Sans"/>
              </a:rPr>
              <a:t>pathological</a:t>
            </a:r>
            <a:r>
              <a:rPr b="0" lang="en-FR" sz="1270" spc="-21" strike="noStrike">
                <a:solidFill>
                  <a:srgbClr val="000000"/>
                </a:solidFill>
                <a:latin typeface="Arial"/>
                <a:ea typeface="DejaVu Sans"/>
              </a:rPr>
              <a:t> </a:t>
            </a:r>
            <a:r>
              <a:rPr b="0" lang="en-FR" sz="1270" spc="35" strike="noStrike">
                <a:solidFill>
                  <a:srgbClr val="000000"/>
                </a:solidFill>
                <a:latin typeface="Arial"/>
                <a:ea typeface="DejaVu Sans"/>
              </a:rPr>
              <a:t>processes  </a:t>
            </a:r>
            <a:r>
              <a:rPr b="0" lang="en-FR" sz="1270" spc="83" strike="noStrike">
                <a:solidFill>
                  <a:srgbClr val="000000"/>
                </a:solidFill>
                <a:latin typeface="Arial"/>
                <a:ea typeface="DejaVu Sans"/>
              </a:rPr>
              <a:t>leading</a:t>
            </a:r>
            <a:r>
              <a:rPr b="0" lang="en-FR" sz="1270" spc="-29" strike="noStrike">
                <a:solidFill>
                  <a:srgbClr val="000000"/>
                </a:solidFill>
                <a:latin typeface="Arial"/>
                <a:ea typeface="DejaVu Sans"/>
              </a:rPr>
              <a:t> </a:t>
            </a:r>
            <a:r>
              <a:rPr b="0" lang="en-FR" sz="1270" spc="97" strike="noStrike">
                <a:solidFill>
                  <a:srgbClr val="000000"/>
                </a:solidFill>
                <a:latin typeface="Arial"/>
                <a:ea typeface="DejaVu Sans"/>
              </a:rPr>
              <a:t>to</a:t>
            </a:r>
            <a:r>
              <a:rPr b="0" lang="en-FR" sz="1270" spc="-29" strike="noStrike">
                <a:solidFill>
                  <a:srgbClr val="000000"/>
                </a:solidFill>
                <a:latin typeface="Arial"/>
                <a:ea typeface="DejaVu Sans"/>
              </a:rPr>
              <a:t> </a:t>
            </a:r>
            <a:r>
              <a:rPr b="0" lang="en-FR" sz="1270" spc="58" strike="noStrike">
                <a:solidFill>
                  <a:srgbClr val="000000"/>
                </a:solidFill>
                <a:latin typeface="Arial"/>
                <a:ea typeface="DejaVu Sans"/>
              </a:rPr>
              <a:t>coronavirus</a:t>
            </a:r>
            <a:r>
              <a:rPr b="0" lang="en-FR" sz="1270" spc="-29" strike="noStrike">
                <a:solidFill>
                  <a:srgbClr val="000000"/>
                </a:solidFill>
                <a:latin typeface="Arial"/>
                <a:ea typeface="DejaVu Sans"/>
              </a:rPr>
              <a:t> </a:t>
            </a:r>
            <a:r>
              <a:rPr b="0" lang="en-FR" sz="1270" spc="24" strike="noStrike">
                <a:solidFill>
                  <a:srgbClr val="000000"/>
                </a:solidFill>
                <a:latin typeface="Arial"/>
                <a:ea typeface="DejaVu Sans"/>
              </a:rPr>
              <a:t>deseases</a:t>
            </a:r>
            <a:r>
              <a:rPr b="0" lang="en-FR" sz="1270" spc="-29" strike="noStrike">
                <a:solidFill>
                  <a:srgbClr val="000000"/>
                </a:solidFill>
                <a:latin typeface="Arial"/>
                <a:ea typeface="DejaVu Sans"/>
              </a:rPr>
              <a:t> </a:t>
            </a:r>
            <a:r>
              <a:rPr b="0" lang="en-FR" sz="1270" spc="-4" strike="noStrike">
                <a:solidFill>
                  <a:srgbClr val="000000"/>
                </a:solidFill>
                <a:latin typeface="Arial"/>
                <a:ea typeface="DejaVu Sans"/>
              </a:rPr>
              <a:t>(COVID-19)</a:t>
            </a:r>
            <a:r>
              <a:rPr b="0" lang="en-FR" sz="1270" spc="-29" strike="noStrike">
                <a:solidFill>
                  <a:srgbClr val="000000"/>
                </a:solidFill>
                <a:latin typeface="Arial"/>
                <a:ea typeface="DejaVu Sans"/>
              </a:rPr>
              <a:t> </a:t>
            </a:r>
            <a:r>
              <a:rPr b="0" lang="en-FR" sz="1270" spc="66" strike="noStrike">
                <a:solidFill>
                  <a:srgbClr val="000000"/>
                </a:solidFill>
                <a:latin typeface="Arial"/>
                <a:ea typeface="DejaVu Sans"/>
              </a:rPr>
              <a:t>worsening.</a:t>
            </a:r>
            <a:endParaRPr b="0" lang="el-GR" sz="1270" spc="-1" strike="noStrike">
              <a:latin typeface="Arial"/>
            </a:endParaRPr>
          </a:p>
          <a:p>
            <a:pPr marL="112320">
              <a:lnSpc>
                <a:spcPct val="100000"/>
              </a:lnSpc>
              <a:spcBef>
                <a:spcPts val="1341"/>
              </a:spcBef>
              <a:tabLst>
                <a:tab algn="l" pos="0"/>
              </a:tabLst>
            </a:pPr>
            <a:r>
              <a:rPr b="0" lang="en-FR" sz="1480" spc="12" strike="noStrike">
                <a:solidFill>
                  <a:srgbClr val="ffffff"/>
                </a:solidFill>
                <a:latin typeface="Arial"/>
                <a:ea typeface="DejaVu Sans"/>
              </a:rPr>
              <a:t>Start</a:t>
            </a:r>
            <a:endParaRPr b="0" lang="el-GR" sz="1480" spc="-1" strike="noStrike">
              <a:latin typeface="Arial"/>
            </a:endParaRPr>
          </a:p>
        </p:txBody>
      </p:sp>
      <p:sp>
        <p:nvSpPr>
          <p:cNvPr id="522" name="CustomShape 2"/>
          <p:cNvSpPr/>
          <p:nvPr/>
        </p:nvSpPr>
        <p:spPr>
          <a:xfrm>
            <a:off x="2288520" y="4737960"/>
            <a:ext cx="7614720" cy="373320"/>
          </a:xfrm>
          <a:prstGeom prst="rect">
            <a:avLst/>
          </a:prstGeom>
          <a:noFill/>
          <a:ln>
            <a:noFill/>
          </a:ln>
        </p:spPr>
        <p:style>
          <a:lnRef idx="0"/>
          <a:fillRef idx="0"/>
          <a:effectRef idx="0"/>
          <a:fontRef idx="minor"/>
        </p:style>
        <p:txBody>
          <a:bodyPr lIns="0" rIns="0" tIns="9000" bIns="0">
            <a:spAutoFit/>
          </a:bodyPr>
          <a:p>
            <a:pPr marL="9000">
              <a:lnSpc>
                <a:spcPct val="100000"/>
              </a:lnSpc>
              <a:spcBef>
                <a:spcPts val="71"/>
              </a:spcBef>
              <a:tabLst>
                <a:tab algn="l" pos="0"/>
              </a:tabLst>
            </a:pPr>
            <a:r>
              <a:rPr b="0" lang="en-FR" sz="2390" spc="94" strike="noStrike">
                <a:solidFill>
                  <a:srgbClr val="ffffff"/>
                </a:solidFill>
                <a:latin typeface="Arial"/>
                <a:ea typeface="DejaVu Sans"/>
              </a:rPr>
              <a:t>For</a:t>
            </a:r>
            <a:r>
              <a:rPr b="0" lang="en-FR" sz="2390" spc="-49" strike="noStrike">
                <a:solidFill>
                  <a:srgbClr val="ffffff"/>
                </a:solidFill>
                <a:latin typeface="Arial"/>
                <a:ea typeface="DejaVu Sans"/>
              </a:rPr>
              <a:t> </a:t>
            </a:r>
            <a:r>
              <a:rPr b="0" lang="en-FR" sz="2390" spc="214" strike="noStrike">
                <a:solidFill>
                  <a:srgbClr val="ffffff"/>
                </a:solidFill>
                <a:latin typeface="Arial"/>
                <a:ea typeface="DejaVu Sans"/>
              </a:rPr>
              <a:t>the</a:t>
            </a:r>
            <a:r>
              <a:rPr b="0" lang="en-FR" sz="2390" spc="-49" strike="noStrike">
                <a:solidFill>
                  <a:srgbClr val="ffffff"/>
                </a:solidFill>
                <a:latin typeface="Arial"/>
                <a:ea typeface="DejaVu Sans"/>
              </a:rPr>
              <a:t> </a:t>
            </a:r>
            <a:r>
              <a:rPr b="0" lang="en-FR" sz="2390" spc="131" strike="noStrike">
                <a:solidFill>
                  <a:srgbClr val="ffffff"/>
                </a:solidFill>
                <a:latin typeface="Arial"/>
                <a:ea typeface="DejaVu Sans"/>
              </a:rPr>
              <a:t>evaluation</a:t>
            </a:r>
            <a:r>
              <a:rPr b="0" lang="en-FR" sz="2390" spc="-49" strike="noStrike">
                <a:solidFill>
                  <a:srgbClr val="ffffff"/>
                </a:solidFill>
                <a:latin typeface="Arial"/>
                <a:ea typeface="DejaVu Sans"/>
              </a:rPr>
              <a:t> </a:t>
            </a:r>
            <a:r>
              <a:rPr b="0" lang="en-FR" sz="2390" spc="128" strike="noStrike">
                <a:solidFill>
                  <a:srgbClr val="ffffff"/>
                </a:solidFill>
                <a:latin typeface="Arial"/>
                <a:ea typeface="DejaVu Sans"/>
              </a:rPr>
              <a:t>of</a:t>
            </a:r>
            <a:r>
              <a:rPr b="0" lang="en-FR" sz="2390" spc="-49" strike="noStrike">
                <a:solidFill>
                  <a:srgbClr val="ffffff"/>
                </a:solidFill>
                <a:latin typeface="Arial"/>
                <a:ea typeface="DejaVu Sans"/>
              </a:rPr>
              <a:t> </a:t>
            </a:r>
            <a:r>
              <a:rPr b="0" lang="en-FR" sz="2390" spc="214" strike="noStrike">
                <a:solidFill>
                  <a:srgbClr val="ffffff"/>
                </a:solidFill>
                <a:latin typeface="Arial"/>
                <a:ea typeface="DejaVu Sans"/>
              </a:rPr>
              <a:t>the</a:t>
            </a:r>
            <a:r>
              <a:rPr b="0" lang="en-FR" sz="2390" spc="-46" strike="noStrike">
                <a:solidFill>
                  <a:srgbClr val="ffffff"/>
                </a:solidFill>
                <a:latin typeface="Arial"/>
                <a:ea typeface="DejaVu Sans"/>
              </a:rPr>
              <a:t> </a:t>
            </a:r>
            <a:r>
              <a:rPr b="0" lang="en-FR" sz="2390" spc="86" strike="noStrike">
                <a:solidFill>
                  <a:srgbClr val="ffffff"/>
                </a:solidFill>
                <a:latin typeface="Arial"/>
                <a:ea typeface="DejaVu Sans"/>
              </a:rPr>
              <a:t>risk</a:t>
            </a:r>
            <a:r>
              <a:rPr b="0" lang="en-FR" sz="2390" spc="-49" strike="noStrike">
                <a:solidFill>
                  <a:srgbClr val="ffffff"/>
                </a:solidFill>
                <a:latin typeface="Arial"/>
                <a:ea typeface="DejaVu Sans"/>
              </a:rPr>
              <a:t> </a:t>
            </a:r>
            <a:r>
              <a:rPr b="0" lang="en-FR" sz="2390" spc="126" strike="noStrike">
                <a:solidFill>
                  <a:srgbClr val="ffffff"/>
                </a:solidFill>
                <a:latin typeface="Arial"/>
                <a:ea typeface="DejaVu Sans"/>
              </a:rPr>
              <a:t>for</a:t>
            </a:r>
            <a:r>
              <a:rPr b="0" lang="en-FR" sz="2390" spc="-49" strike="noStrike">
                <a:solidFill>
                  <a:srgbClr val="ffffff"/>
                </a:solidFill>
                <a:latin typeface="Arial"/>
                <a:ea typeface="DejaVu Sans"/>
              </a:rPr>
              <a:t> </a:t>
            </a:r>
            <a:r>
              <a:rPr b="0" lang="en-FR" sz="2390" spc="66" strike="noStrike">
                <a:solidFill>
                  <a:srgbClr val="ffffff"/>
                </a:solidFill>
                <a:latin typeface="Arial"/>
                <a:ea typeface="DejaVu Sans"/>
              </a:rPr>
              <a:t>disease</a:t>
            </a:r>
            <a:r>
              <a:rPr b="0" lang="en-FR" sz="2390" spc="-49" strike="noStrike">
                <a:solidFill>
                  <a:srgbClr val="ffffff"/>
                </a:solidFill>
                <a:latin typeface="Arial"/>
                <a:ea typeface="DejaVu Sans"/>
              </a:rPr>
              <a:t> </a:t>
            </a:r>
            <a:r>
              <a:rPr b="0" lang="en-FR" sz="2390" spc="168" strike="noStrike">
                <a:solidFill>
                  <a:srgbClr val="ffffff"/>
                </a:solidFill>
                <a:latin typeface="Arial"/>
                <a:ea typeface="DejaVu Sans"/>
              </a:rPr>
              <a:t>worsening</a:t>
            </a:r>
            <a:endParaRPr b="0" lang="el-GR" sz="2390" spc="-1" strike="noStrike">
              <a:latin typeface="Arial"/>
            </a:endParaRPr>
          </a:p>
        </p:txBody>
      </p:sp>
      <p:sp>
        <p:nvSpPr>
          <p:cNvPr id="523" name="CustomShape 3"/>
          <p:cNvSpPr/>
          <p:nvPr/>
        </p:nvSpPr>
        <p:spPr>
          <a:xfrm>
            <a:off x="4104720" y="284400"/>
            <a:ext cx="398160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lang="en-FR" sz="3600" spc="-1" strike="noStrike">
                <a:solidFill>
                  <a:srgbClr val="7030a0"/>
                </a:solidFill>
                <a:latin typeface="Calibri"/>
                <a:ea typeface="DejaVu Sans"/>
              </a:rPr>
              <a:t>www.medupdate.eu</a:t>
            </a:r>
            <a:endParaRPr b="0" lang="el-GR"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CustomShape 1"/>
          <p:cNvSpPr/>
          <p:nvPr/>
        </p:nvSpPr>
        <p:spPr>
          <a:xfrm>
            <a:off x="838080" y="176040"/>
            <a:ext cx="10514880" cy="770760"/>
          </a:xfrm>
          <a:prstGeom prst="rect">
            <a:avLst/>
          </a:prstGeom>
          <a:noFill/>
          <a:ln>
            <a:noFill/>
          </a:ln>
        </p:spPr>
        <p:style>
          <a:lnRef idx="0"/>
          <a:fillRef idx="0"/>
          <a:effectRef idx="0"/>
          <a:fontRef idx="minor"/>
        </p:style>
        <p:txBody>
          <a:bodyPr lIns="90000" rIns="90000" tIns="45000" bIns="45000" anchor="b">
            <a:noAutofit/>
          </a:bodyPr>
          <a:p>
            <a:pPr>
              <a:lnSpc>
                <a:spcPct val="90000"/>
              </a:lnSpc>
            </a:pPr>
            <a:r>
              <a:rPr b="1" lang="fr-FR" sz="3200" spc="-1" strike="noStrike">
                <a:solidFill>
                  <a:srgbClr val="4472c4"/>
                </a:solidFill>
                <a:latin typeface="Calibri"/>
              </a:rPr>
              <a:t>Disclosures</a:t>
            </a:r>
            <a:endParaRPr b="0" lang="el-GR" sz="3200" spc="-1" strike="noStrike">
              <a:latin typeface="Arial"/>
            </a:endParaRPr>
          </a:p>
        </p:txBody>
      </p:sp>
      <p:graphicFrame>
        <p:nvGraphicFramePr>
          <p:cNvPr id="414" name="Table 2"/>
          <p:cNvGraphicFramePr/>
          <p:nvPr/>
        </p:nvGraphicFramePr>
        <p:xfrm>
          <a:off x="932400" y="1175760"/>
          <a:ext cx="8832600" cy="3831840"/>
        </p:xfrm>
        <a:graphic>
          <a:graphicData uri="http://schemas.openxmlformats.org/drawingml/2006/table">
            <a:tbl>
              <a:tblPr/>
              <a:tblGrid>
                <a:gridCol w="3119760"/>
                <a:gridCol w="5713200"/>
              </a:tblGrid>
              <a:tr h="586440">
                <a:tc>
                  <a:txBody>
                    <a:bodyPr lIns="35640" rIns="35640">
                      <a:noAutofit/>
                    </a:bodyPr>
                    <a:p>
                      <a:pPr>
                        <a:lnSpc>
                          <a:spcPct val="100000"/>
                        </a:lnSpc>
                        <a:tabLst>
                          <a:tab algn="l" pos="1168560"/>
                        </a:tabLst>
                      </a:pPr>
                      <a:r>
                        <a:rPr b="1" lang="fr-FR" sz="2000" spc="-1" strike="noStrike">
                          <a:solidFill>
                            <a:srgbClr val="002060"/>
                          </a:solidFill>
                          <a:latin typeface="Calibri"/>
                        </a:rPr>
                        <a:t>Research Support/P.I.</a:t>
                      </a:r>
                      <a:endParaRPr b="0" lang="el-GR" sz="2000" spc="-1" strike="noStrike">
                        <a:latin typeface="Arial"/>
                      </a:endParaRPr>
                    </a:p>
                  </a:txBody>
                  <a:tcPr marL="35640" marR="35640">
                    <a:lnL w="12240">
                      <a:solidFill>
                        <a:srgbClr val="6c8aa4"/>
                      </a:solidFill>
                    </a:lnL>
                    <a:lnR w="25200">
                      <a:solidFill>
                        <a:srgbClr val="6c8aa4"/>
                      </a:solidFill>
                    </a:lnR>
                    <a:lnT w="12240">
                      <a:solidFill>
                        <a:srgbClr val="6c8aa4"/>
                      </a:solidFill>
                    </a:lnT>
                    <a:lnB w="25200">
                      <a:solidFill>
                        <a:srgbClr val="6c8aa4"/>
                      </a:solidFill>
                    </a:lnB>
                    <a:noFill/>
                  </a:tcPr>
                </a:tc>
                <a:tc>
                  <a:txBody>
                    <a:bodyPr lIns="35640" rIns="35640">
                      <a:noAutofit/>
                    </a:bodyPr>
                    <a:p>
                      <a:pPr>
                        <a:lnSpc>
                          <a:spcPct val="100000"/>
                        </a:lnSpc>
                        <a:tabLst>
                          <a:tab algn="l" pos="179280"/>
                        </a:tabLst>
                      </a:pPr>
                      <a:r>
                        <a:rPr b="0" lang="es-ES" sz="2000" spc="-1" strike="noStrike">
                          <a:solidFill>
                            <a:srgbClr val="002060"/>
                          </a:solidFill>
                          <a:latin typeface="Calibri"/>
                        </a:rPr>
                        <a:t>  </a:t>
                      </a:r>
                      <a:r>
                        <a:rPr b="0" lang="fr-FR" sz="2000" spc="-1" strike="noStrike">
                          <a:solidFill>
                            <a:srgbClr val="002060"/>
                          </a:solidFill>
                          <a:latin typeface="Calibri"/>
                        </a:rPr>
                        <a:t>Stago, Leo, Sanofi, Bristol-Myers Squibb, Pfizer</a:t>
                      </a:r>
                      <a:endParaRPr b="0" lang="el-GR" sz="2000" spc="-1" strike="noStrike">
                        <a:latin typeface="Arial"/>
                      </a:endParaRPr>
                    </a:p>
                  </a:txBody>
                  <a:tcPr marL="35640" marR="35640">
                    <a:lnL w="25200">
                      <a:solidFill>
                        <a:srgbClr val="6c8aa4"/>
                      </a:solidFill>
                    </a:lnL>
                    <a:lnR w="12240">
                      <a:solidFill>
                        <a:srgbClr val="6c8aa4"/>
                      </a:solidFill>
                    </a:lnR>
                    <a:lnT w="12240">
                      <a:solidFill>
                        <a:srgbClr val="6c8aa4"/>
                      </a:solidFill>
                    </a:lnT>
                    <a:lnB w="25200">
                      <a:solidFill>
                        <a:srgbClr val="6c8aa4"/>
                      </a:solidFill>
                    </a:lnB>
                    <a:noFill/>
                  </a:tcPr>
                </a:tc>
              </a:tr>
              <a:tr h="650880">
                <a:tc>
                  <a:txBody>
                    <a:bodyPr lIns="35640" rIns="35640">
                      <a:noAutofit/>
                    </a:bodyPr>
                    <a:p>
                      <a:pPr>
                        <a:lnSpc>
                          <a:spcPct val="100000"/>
                        </a:lnSpc>
                        <a:tabLst>
                          <a:tab algn="l" pos="1168560"/>
                        </a:tabLst>
                      </a:pPr>
                      <a:r>
                        <a:rPr b="1" lang="fr-FR" sz="2000" spc="-1" strike="noStrike">
                          <a:solidFill>
                            <a:srgbClr val="002060"/>
                          </a:solidFill>
                          <a:latin typeface="Calibri"/>
                        </a:rPr>
                        <a:t>Employee</a:t>
                      </a:r>
                      <a:endParaRPr b="0" lang="el-GR" sz="2000" spc="-1" strike="noStrike">
                        <a:latin typeface="Arial"/>
                      </a:endParaRPr>
                    </a:p>
                  </a:txBody>
                  <a:tcPr marL="35640" marR="35640">
                    <a:lnL w="12240">
                      <a:solidFill>
                        <a:srgbClr val="6c8aa4"/>
                      </a:solidFill>
                    </a:lnL>
                    <a:lnR w="25200">
                      <a:solidFill>
                        <a:srgbClr val="6c8aa4"/>
                      </a:solidFill>
                    </a:lnR>
                    <a:lnT w="25200">
                      <a:solidFill>
                        <a:srgbClr val="6c8aa4"/>
                      </a:solidFill>
                    </a:lnT>
                    <a:lnB w="25200">
                      <a:solidFill>
                        <a:srgbClr val="6c8aa4"/>
                      </a:solidFill>
                    </a:lnB>
                    <a:noFill/>
                  </a:tcPr>
                </a:tc>
                <a:tc>
                  <a:txBody>
                    <a:bodyPr lIns="35640" rIns="35640">
                      <a:noAutofit/>
                    </a:bodyPr>
                    <a:p>
                      <a:pPr>
                        <a:lnSpc>
                          <a:spcPct val="100000"/>
                        </a:lnSpc>
                        <a:tabLst>
                          <a:tab algn="l" pos="1168560"/>
                        </a:tabLst>
                      </a:pPr>
                      <a:r>
                        <a:rPr b="0" lang="es-ES" sz="2000" spc="-1" strike="noStrike">
                          <a:solidFill>
                            <a:srgbClr val="002060"/>
                          </a:solidFill>
                          <a:latin typeface="Calibri"/>
                        </a:rPr>
                        <a:t>  </a:t>
                      </a:r>
                      <a:r>
                        <a:rPr b="0" lang="fr-FR" sz="2000" spc="-1" strike="noStrike">
                          <a:solidFill>
                            <a:srgbClr val="002060"/>
                          </a:solidFill>
                          <a:latin typeface="Calibri"/>
                        </a:rPr>
                        <a:t>No relevant conflicts of interest to declare</a:t>
                      </a:r>
                      <a:endParaRPr b="0" lang="el-GR" sz="2000" spc="-1" strike="noStrike">
                        <a:latin typeface="Arial"/>
                      </a:endParaRPr>
                    </a:p>
                  </a:txBody>
                  <a:tcPr marL="35640" marR="35640">
                    <a:lnL w="25200">
                      <a:solidFill>
                        <a:srgbClr val="6c8aa4"/>
                      </a:solidFill>
                    </a:lnL>
                    <a:lnR w="12240">
                      <a:solidFill>
                        <a:srgbClr val="6c8aa4"/>
                      </a:solidFill>
                    </a:lnR>
                    <a:lnT w="25200">
                      <a:solidFill>
                        <a:srgbClr val="6c8aa4"/>
                      </a:solidFill>
                    </a:lnT>
                    <a:lnB w="25200">
                      <a:solidFill>
                        <a:srgbClr val="6c8aa4"/>
                      </a:solidFill>
                    </a:lnB>
                    <a:noFill/>
                  </a:tcPr>
                </a:tc>
              </a:tr>
              <a:tr h="650880">
                <a:tc>
                  <a:txBody>
                    <a:bodyPr lIns="35640" rIns="35640">
                      <a:noAutofit/>
                    </a:bodyPr>
                    <a:p>
                      <a:pPr>
                        <a:lnSpc>
                          <a:spcPct val="100000"/>
                        </a:lnSpc>
                        <a:tabLst>
                          <a:tab algn="l" pos="1168560"/>
                        </a:tabLst>
                      </a:pPr>
                      <a:r>
                        <a:rPr b="1" lang="fr-FR" sz="2000" spc="-1" strike="noStrike">
                          <a:solidFill>
                            <a:srgbClr val="002060"/>
                          </a:solidFill>
                          <a:latin typeface="Calibri"/>
                        </a:rPr>
                        <a:t>Consultant</a:t>
                      </a:r>
                      <a:endParaRPr b="0" lang="el-GR" sz="2000" spc="-1" strike="noStrike">
                        <a:latin typeface="Arial"/>
                      </a:endParaRPr>
                    </a:p>
                  </a:txBody>
                  <a:tcPr marL="35640" marR="35640">
                    <a:lnL w="12240">
                      <a:solidFill>
                        <a:srgbClr val="6c8aa4"/>
                      </a:solidFill>
                    </a:lnL>
                    <a:lnR w="25200">
                      <a:solidFill>
                        <a:srgbClr val="6c8aa4"/>
                      </a:solidFill>
                    </a:lnR>
                    <a:lnT w="25200">
                      <a:solidFill>
                        <a:srgbClr val="6c8aa4"/>
                      </a:solidFill>
                    </a:lnT>
                    <a:lnB w="25200">
                      <a:solidFill>
                        <a:srgbClr val="6c8aa4"/>
                      </a:solidFill>
                    </a:lnB>
                    <a:noFill/>
                  </a:tcPr>
                </a:tc>
                <a:tc>
                  <a:txBody>
                    <a:bodyPr lIns="35640" rIns="35640">
                      <a:noAutofit/>
                    </a:bodyPr>
                    <a:p>
                      <a:pPr>
                        <a:lnSpc>
                          <a:spcPct val="100000"/>
                        </a:lnSpc>
                        <a:tabLst>
                          <a:tab algn="l" pos="1168560"/>
                        </a:tabLst>
                      </a:pPr>
                      <a:r>
                        <a:rPr b="0" lang="es-ES" sz="2000" spc="-1" strike="noStrike">
                          <a:solidFill>
                            <a:srgbClr val="002060"/>
                          </a:solidFill>
                          <a:latin typeface="Calibri"/>
                        </a:rPr>
                        <a:t>  </a:t>
                      </a:r>
                      <a:r>
                        <a:rPr b="0" lang="fr-FR" sz="2000" spc="-1" strike="noStrike">
                          <a:solidFill>
                            <a:srgbClr val="002060"/>
                          </a:solidFill>
                          <a:latin typeface="Calibri"/>
                        </a:rPr>
                        <a:t>No relevant conflicts of interest to declare</a:t>
                      </a:r>
                      <a:endParaRPr b="0" lang="el-GR" sz="2000" spc="-1" strike="noStrike">
                        <a:latin typeface="Arial"/>
                      </a:endParaRPr>
                    </a:p>
                  </a:txBody>
                  <a:tcPr marL="35640" marR="35640">
                    <a:lnL w="25200">
                      <a:solidFill>
                        <a:srgbClr val="6c8aa4"/>
                      </a:solidFill>
                    </a:lnL>
                    <a:lnR w="12240">
                      <a:solidFill>
                        <a:srgbClr val="6c8aa4"/>
                      </a:solidFill>
                    </a:lnR>
                    <a:lnT w="25200">
                      <a:solidFill>
                        <a:srgbClr val="6c8aa4"/>
                      </a:solidFill>
                    </a:lnT>
                    <a:lnB w="25200">
                      <a:solidFill>
                        <a:srgbClr val="6c8aa4"/>
                      </a:solidFill>
                    </a:lnB>
                    <a:noFill/>
                  </a:tcPr>
                </a:tc>
              </a:tr>
              <a:tr h="650880">
                <a:tc>
                  <a:txBody>
                    <a:bodyPr lIns="35640" rIns="35640">
                      <a:noAutofit/>
                    </a:bodyPr>
                    <a:p>
                      <a:pPr>
                        <a:lnSpc>
                          <a:spcPct val="100000"/>
                        </a:lnSpc>
                        <a:tabLst>
                          <a:tab algn="l" pos="1168560"/>
                        </a:tabLst>
                      </a:pPr>
                      <a:r>
                        <a:rPr b="1" lang="fr-FR" sz="2000" spc="-1" strike="noStrike">
                          <a:solidFill>
                            <a:srgbClr val="002060"/>
                          </a:solidFill>
                          <a:latin typeface="Calibri"/>
                        </a:rPr>
                        <a:t>Major Stockholder</a:t>
                      </a:r>
                      <a:endParaRPr b="0" lang="el-GR" sz="2000" spc="-1" strike="noStrike">
                        <a:latin typeface="Arial"/>
                      </a:endParaRPr>
                    </a:p>
                  </a:txBody>
                  <a:tcPr marL="35640" marR="35640">
                    <a:lnL w="12240">
                      <a:solidFill>
                        <a:srgbClr val="6c8aa4"/>
                      </a:solidFill>
                    </a:lnL>
                    <a:lnR w="25200">
                      <a:solidFill>
                        <a:srgbClr val="6c8aa4"/>
                      </a:solidFill>
                    </a:lnR>
                    <a:lnT w="25200">
                      <a:solidFill>
                        <a:srgbClr val="6c8aa4"/>
                      </a:solidFill>
                    </a:lnT>
                    <a:lnB w="25200">
                      <a:solidFill>
                        <a:srgbClr val="6c8aa4"/>
                      </a:solidFill>
                    </a:lnB>
                    <a:noFill/>
                  </a:tcPr>
                </a:tc>
                <a:tc>
                  <a:txBody>
                    <a:bodyPr lIns="35640" rIns="35640">
                      <a:noAutofit/>
                    </a:bodyPr>
                    <a:p>
                      <a:pPr>
                        <a:lnSpc>
                          <a:spcPct val="100000"/>
                        </a:lnSpc>
                        <a:tabLst>
                          <a:tab algn="l" pos="1168560"/>
                        </a:tabLst>
                      </a:pPr>
                      <a:r>
                        <a:rPr b="0" lang="es-ES" sz="2000" spc="-1" strike="noStrike">
                          <a:solidFill>
                            <a:srgbClr val="002060"/>
                          </a:solidFill>
                          <a:latin typeface="Calibri"/>
                        </a:rPr>
                        <a:t>  </a:t>
                      </a:r>
                      <a:r>
                        <a:rPr b="0" lang="fr-FR" sz="2000" spc="-1" strike="noStrike">
                          <a:solidFill>
                            <a:srgbClr val="002060"/>
                          </a:solidFill>
                          <a:latin typeface="Calibri"/>
                        </a:rPr>
                        <a:t>No relevant conflicts of interest to declare</a:t>
                      </a:r>
                      <a:endParaRPr b="0" lang="el-GR" sz="2000" spc="-1" strike="noStrike">
                        <a:latin typeface="Arial"/>
                      </a:endParaRPr>
                    </a:p>
                  </a:txBody>
                  <a:tcPr marL="35640" marR="35640">
                    <a:lnL w="25200">
                      <a:solidFill>
                        <a:srgbClr val="6c8aa4"/>
                      </a:solidFill>
                    </a:lnL>
                    <a:lnR w="12240">
                      <a:solidFill>
                        <a:srgbClr val="6c8aa4"/>
                      </a:solidFill>
                    </a:lnR>
                    <a:lnT w="25200">
                      <a:solidFill>
                        <a:srgbClr val="6c8aa4"/>
                      </a:solidFill>
                    </a:lnT>
                    <a:lnB w="25200">
                      <a:solidFill>
                        <a:srgbClr val="6c8aa4"/>
                      </a:solidFill>
                    </a:lnB>
                    <a:noFill/>
                  </a:tcPr>
                </a:tc>
              </a:tr>
              <a:tr h="650880">
                <a:tc>
                  <a:txBody>
                    <a:bodyPr lIns="35640" rIns="35640">
                      <a:noAutofit/>
                    </a:bodyPr>
                    <a:p>
                      <a:pPr>
                        <a:lnSpc>
                          <a:spcPct val="100000"/>
                        </a:lnSpc>
                        <a:tabLst>
                          <a:tab algn="l" pos="1168560"/>
                        </a:tabLst>
                      </a:pPr>
                      <a:r>
                        <a:rPr b="1" lang="fr-FR" sz="2000" spc="-1" strike="noStrike">
                          <a:solidFill>
                            <a:srgbClr val="002060"/>
                          </a:solidFill>
                          <a:latin typeface="Calibri"/>
                        </a:rPr>
                        <a:t>Speakers Bureau</a:t>
                      </a:r>
                      <a:endParaRPr b="0" lang="el-GR" sz="2000" spc="-1" strike="noStrike">
                        <a:latin typeface="Arial"/>
                      </a:endParaRPr>
                    </a:p>
                  </a:txBody>
                  <a:tcPr marL="35640" marR="35640">
                    <a:lnL w="12240">
                      <a:solidFill>
                        <a:srgbClr val="6c8aa4"/>
                      </a:solidFill>
                    </a:lnL>
                    <a:lnR w="25200">
                      <a:solidFill>
                        <a:srgbClr val="6c8aa4"/>
                      </a:solidFill>
                    </a:lnR>
                    <a:lnT w="25200">
                      <a:solidFill>
                        <a:srgbClr val="6c8aa4"/>
                      </a:solidFill>
                    </a:lnT>
                    <a:lnB w="25200">
                      <a:solidFill>
                        <a:srgbClr val="6c8aa4"/>
                      </a:solidFill>
                    </a:lnB>
                    <a:noFill/>
                  </a:tcPr>
                </a:tc>
                <a:tc>
                  <a:txBody>
                    <a:bodyPr lIns="35640" rIns="35640">
                      <a:noAutofit/>
                    </a:bodyPr>
                    <a:p>
                      <a:pPr>
                        <a:lnSpc>
                          <a:spcPct val="100000"/>
                        </a:lnSpc>
                        <a:tabLst>
                          <a:tab algn="l" pos="1168560"/>
                        </a:tabLst>
                      </a:pPr>
                      <a:r>
                        <a:rPr b="0" lang="es-ES" sz="2000" spc="-1" strike="noStrike">
                          <a:solidFill>
                            <a:srgbClr val="002060"/>
                          </a:solidFill>
                          <a:latin typeface="Calibri"/>
                        </a:rPr>
                        <a:t>  </a:t>
                      </a:r>
                      <a:r>
                        <a:rPr b="0" lang="fr-FR" sz="2000" spc="-1" strike="noStrike">
                          <a:solidFill>
                            <a:srgbClr val="002060"/>
                          </a:solidFill>
                          <a:latin typeface="Calibri"/>
                        </a:rPr>
                        <a:t>No relevant conflicts of interest to declare</a:t>
                      </a:r>
                      <a:endParaRPr b="0" lang="el-GR" sz="2000" spc="-1" strike="noStrike">
                        <a:latin typeface="Arial"/>
                      </a:endParaRPr>
                    </a:p>
                  </a:txBody>
                  <a:tcPr marL="35640" marR="35640">
                    <a:lnL w="25200">
                      <a:solidFill>
                        <a:srgbClr val="6c8aa4"/>
                      </a:solidFill>
                    </a:lnL>
                    <a:lnR w="12240">
                      <a:solidFill>
                        <a:srgbClr val="6c8aa4"/>
                      </a:solidFill>
                    </a:lnR>
                    <a:lnT w="25200">
                      <a:solidFill>
                        <a:srgbClr val="6c8aa4"/>
                      </a:solidFill>
                    </a:lnT>
                    <a:lnB w="25200">
                      <a:solidFill>
                        <a:srgbClr val="6c8aa4"/>
                      </a:solidFill>
                    </a:lnB>
                    <a:noFill/>
                  </a:tcPr>
                </a:tc>
              </a:tr>
              <a:tr h="642240">
                <a:tc>
                  <a:txBody>
                    <a:bodyPr lIns="35640" rIns="35640">
                      <a:noAutofit/>
                    </a:bodyPr>
                    <a:p>
                      <a:pPr>
                        <a:lnSpc>
                          <a:spcPct val="100000"/>
                        </a:lnSpc>
                        <a:tabLst>
                          <a:tab algn="l" pos="1168560"/>
                        </a:tabLst>
                      </a:pPr>
                      <a:r>
                        <a:rPr b="1" lang="fr-FR" sz="2000" spc="-1" strike="noStrike">
                          <a:solidFill>
                            <a:srgbClr val="002060"/>
                          </a:solidFill>
                          <a:latin typeface="Calibri"/>
                        </a:rPr>
                        <a:t>Scientific Advisory Board</a:t>
                      </a:r>
                      <a:endParaRPr b="0" lang="el-GR" sz="2000" spc="-1" strike="noStrike">
                        <a:latin typeface="Arial"/>
                      </a:endParaRPr>
                    </a:p>
                  </a:txBody>
                  <a:tcPr marL="35640" marR="35640">
                    <a:lnL w="12240">
                      <a:solidFill>
                        <a:srgbClr val="6c8aa4"/>
                      </a:solidFill>
                    </a:lnL>
                    <a:lnR w="25200">
                      <a:solidFill>
                        <a:srgbClr val="6c8aa4"/>
                      </a:solidFill>
                    </a:lnR>
                    <a:lnT w="25200">
                      <a:solidFill>
                        <a:srgbClr val="6c8aa4"/>
                      </a:solidFill>
                    </a:lnT>
                    <a:lnB w="12240">
                      <a:solidFill>
                        <a:srgbClr val="6c8aa4"/>
                      </a:solidFill>
                    </a:lnB>
                    <a:noFill/>
                  </a:tcPr>
                </a:tc>
                <a:tc>
                  <a:txBody>
                    <a:bodyPr lIns="35640" rIns="35640">
                      <a:noAutofit/>
                    </a:bodyPr>
                    <a:p>
                      <a:pPr>
                        <a:lnSpc>
                          <a:spcPct val="100000"/>
                        </a:lnSpc>
                        <a:tabLst>
                          <a:tab algn="l" pos="1168560"/>
                        </a:tabLst>
                      </a:pPr>
                      <a:r>
                        <a:rPr b="0" lang="es-ES" sz="2000" spc="-1" strike="noStrike">
                          <a:solidFill>
                            <a:srgbClr val="002060"/>
                          </a:solidFill>
                          <a:latin typeface="Calibri"/>
                        </a:rPr>
                        <a:t>  </a:t>
                      </a:r>
                      <a:r>
                        <a:rPr b="0" lang="fr-FR" sz="2000" spc="-1" strike="noStrike">
                          <a:solidFill>
                            <a:srgbClr val="002060"/>
                          </a:solidFill>
                          <a:latin typeface="Calibri"/>
                        </a:rPr>
                        <a:t>No relevant conflicts of interest to declare</a:t>
                      </a:r>
                      <a:endParaRPr b="0" lang="el-GR" sz="2000" spc="-1" strike="noStrike">
                        <a:latin typeface="Arial"/>
                      </a:endParaRPr>
                    </a:p>
                  </a:txBody>
                  <a:tcPr marL="35640" marR="35640">
                    <a:lnL w="25200">
                      <a:solidFill>
                        <a:srgbClr val="6c8aa4"/>
                      </a:solidFill>
                    </a:lnL>
                    <a:lnR w="12240">
                      <a:solidFill>
                        <a:srgbClr val="6c8aa4"/>
                      </a:solidFill>
                    </a:lnR>
                    <a:lnT w="25200">
                      <a:solidFill>
                        <a:srgbClr val="6c8aa4"/>
                      </a:solidFill>
                    </a:lnT>
                    <a:lnB w="12240">
                      <a:solidFill>
                        <a:srgbClr val="6c8aa4"/>
                      </a:solidFill>
                    </a:lnB>
                    <a:noFill/>
                  </a:tcPr>
                </a:tc>
              </a:tr>
            </a:tbl>
          </a:graphicData>
        </a:graphic>
      </p:graphicFrame>
      <p:sp>
        <p:nvSpPr>
          <p:cNvPr id="415" name="CustomShape 3"/>
          <p:cNvSpPr/>
          <p:nvPr/>
        </p:nvSpPr>
        <p:spPr>
          <a:xfrm rot="16200000">
            <a:off x="-2495520" y="3387240"/>
            <a:ext cx="5270760" cy="257400"/>
          </a:xfrm>
          <a:prstGeom prst="rect">
            <a:avLst/>
          </a:prstGeom>
          <a:noFill/>
          <a:ln w="12600">
            <a:noFill/>
          </a:ln>
        </p:spPr>
        <p:style>
          <a:lnRef idx="0"/>
          <a:fillRef idx="0"/>
          <a:effectRef idx="0"/>
          <a:fontRef idx="minor"/>
        </p:style>
        <p:txBody>
          <a:bodyPr lIns="90000" rIns="90000" tIns="45000" bIns="45000">
            <a:spAutoFit/>
          </a:bodyPr>
          <a:p>
            <a:pPr algn="ctr">
              <a:lnSpc>
                <a:spcPct val="100000"/>
              </a:lnSpc>
              <a:tabLst>
                <a:tab algn="l" pos="0"/>
              </a:tabLst>
            </a:pPr>
            <a:r>
              <a:rPr b="0" lang="fr-FR" sz="1100" spc="-1" strike="noStrike">
                <a:solidFill>
                  <a:srgbClr val="000000"/>
                </a:solidFill>
                <a:latin typeface="Calibri"/>
                <a:ea typeface="DejaVu Sans"/>
              </a:rPr>
              <a:t>MAT-BG-2100138_v.1.0_05/2021</a:t>
            </a:r>
            <a:endParaRPr b="0" lang="el-GR" sz="11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CustomShape 1"/>
          <p:cNvSpPr/>
          <p:nvPr/>
        </p:nvSpPr>
        <p:spPr>
          <a:xfrm>
            <a:off x="25920" y="5138640"/>
            <a:ext cx="811800" cy="125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25" name="CustomShape 2"/>
          <p:cNvSpPr/>
          <p:nvPr/>
        </p:nvSpPr>
        <p:spPr>
          <a:xfrm>
            <a:off x="5040" y="4166640"/>
            <a:ext cx="1117080" cy="160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26" name="CustomShape 3"/>
          <p:cNvSpPr/>
          <p:nvPr/>
        </p:nvSpPr>
        <p:spPr>
          <a:xfrm>
            <a:off x="8260200" y="2631960"/>
            <a:ext cx="3255120" cy="2359800"/>
          </a:xfrm>
          <a:prstGeom prst="triangle">
            <a:avLst>
              <a:gd name="adj" fmla="val 52392"/>
            </a:avLst>
          </a:prstGeom>
          <a:gradFill rotWithShape="0">
            <a:gsLst>
              <a:gs pos="0">
                <a:srgbClr val="ffc000"/>
              </a:gs>
              <a:gs pos="100000">
                <a:srgbClr val="d9d9d9"/>
              </a:gs>
            </a:gsLst>
            <a:lin ang="0"/>
          </a:gradFill>
          <a:ln>
            <a:noFill/>
          </a:ln>
        </p:spPr>
        <p:style>
          <a:lnRef idx="2">
            <a:schemeClr val="accent1">
              <a:shade val="50000"/>
            </a:schemeClr>
          </a:lnRef>
          <a:fillRef idx="1">
            <a:schemeClr val="accent1"/>
          </a:fillRef>
          <a:effectRef idx="0">
            <a:schemeClr val="accent1"/>
          </a:effectRef>
          <a:fontRef idx="minor"/>
        </p:style>
      </p:sp>
      <p:sp>
        <p:nvSpPr>
          <p:cNvPr id="527" name="CustomShape 4"/>
          <p:cNvSpPr/>
          <p:nvPr/>
        </p:nvSpPr>
        <p:spPr>
          <a:xfrm>
            <a:off x="3396240" y="2514240"/>
            <a:ext cx="1840320" cy="2359800"/>
          </a:xfrm>
          <a:prstGeom prst="triangle">
            <a:avLst>
              <a:gd name="adj" fmla="val 5239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p:style>
      </p:sp>
      <p:sp>
        <p:nvSpPr>
          <p:cNvPr id="528" name="CustomShape 5"/>
          <p:cNvSpPr/>
          <p:nvPr/>
        </p:nvSpPr>
        <p:spPr>
          <a:xfrm>
            <a:off x="5110560" y="1449360"/>
            <a:ext cx="3399480" cy="3563640"/>
          </a:xfrm>
          <a:prstGeom prst="roundRect">
            <a:avLst>
              <a:gd name="adj" fmla="val 1666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p:style>
      </p:sp>
      <p:sp>
        <p:nvSpPr>
          <p:cNvPr id="529" name="CustomShape 6"/>
          <p:cNvSpPr/>
          <p:nvPr/>
        </p:nvSpPr>
        <p:spPr>
          <a:xfrm>
            <a:off x="85320" y="103680"/>
            <a:ext cx="10361880" cy="434520"/>
          </a:xfrm>
          <a:prstGeom prst="rect">
            <a:avLst/>
          </a:prstGeom>
          <a:noFill/>
          <a:ln>
            <a:noFill/>
          </a:ln>
        </p:spPr>
        <p:style>
          <a:lnRef idx="0"/>
          <a:fillRef idx="0"/>
          <a:effectRef idx="0"/>
          <a:fontRef idx="minor"/>
        </p:style>
        <p:txBody>
          <a:bodyPr lIns="90000" rIns="90000" tIns="45000" bIns="45000" anchor="b">
            <a:noAutofit/>
          </a:bodyPr>
          <a:p>
            <a:pPr>
              <a:lnSpc>
                <a:spcPct val="90000"/>
              </a:lnSpc>
            </a:pPr>
            <a:r>
              <a:rPr b="1" lang="en-FR" sz="2800" spc="-1" strike="noStrike">
                <a:solidFill>
                  <a:srgbClr val="4472c4"/>
                </a:solidFill>
                <a:latin typeface="Calibri"/>
              </a:rPr>
              <a:t>Timeline for the management of VTE risk in patients with COVID-19</a:t>
            </a:r>
            <a:endParaRPr b="0" lang="el-GR" sz="2800" spc="-1" strike="noStrike">
              <a:latin typeface="Arial"/>
            </a:endParaRPr>
          </a:p>
        </p:txBody>
      </p:sp>
      <p:sp>
        <p:nvSpPr>
          <p:cNvPr id="530" name="CustomShape 7"/>
          <p:cNvSpPr/>
          <p:nvPr/>
        </p:nvSpPr>
        <p:spPr>
          <a:xfrm>
            <a:off x="4362840" y="3308400"/>
            <a:ext cx="4071240" cy="309600"/>
          </a:xfrm>
          <a:prstGeom prst="rect">
            <a:avLst/>
          </a:prstGeom>
          <a:solidFill>
            <a:schemeClr val="accent1">
              <a:lumMod val="60000"/>
              <a:lumOff val="40000"/>
              <a:alpha val="43000"/>
            </a:schemeClr>
          </a:solidFill>
          <a:ln w="12600">
            <a:noFill/>
          </a:ln>
        </p:spPr>
        <p:style>
          <a:lnRef idx="0"/>
          <a:fillRef idx="0"/>
          <a:effectRef idx="0"/>
          <a:fontRef idx="minor"/>
        </p:style>
      </p:sp>
      <p:sp>
        <p:nvSpPr>
          <p:cNvPr id="531" name="CustomShape 8"/>
          <p:cNvSpPr/>
          <p:nvPr/>
        </p:nvSpPr>
        <p:spPr>
          <a:xfrm>
            <a:off x="85320" y="5464440"/>
            <a:ext cx="11991240" cy="112320"/>
          </a:xfrm>
          <a:custGeom>
            <a:avLst/>
            <a:gdLst/>
            <a:ahLst/>
            <a:rect l="l" t="t" r="r" b="b"/>
            <a:pathLst>
              <a:path w="21600" h="21600">
                <a:moveTo>
                  <a:pt x="0" y="0"/>
                </a:moveTo>
                <a:lnTo>
                  <a:pt x="21600" y="21600"/>
                </a:lnTo>
              </a:path>
            </a:pathLst>
          </a:custGeom>
          <a:noFill/>
          <a:ln w="25560">
            <a:noFill/>
          </a:ln>
        </p:spPr>
        <p:style>
          <a:lnRef idx="0"/>
          <a:fillRef idx="0"/>
          <a:effectRef idx="0"/>
          <a:fontRef idx="minor"/>
        </p:style>
      </p:sp>
      <p:sp>
        <p:nvSpPr>
          <p:cNvPr id="532" name="CustomShape 9"/>
          <p:cNvSpPr/>
          <p:nvPr/>
        </p:nvSpPr>
        <p:spPr>
          <a:xfrm>
            <a:off x="76680" y="4806720"/>
            <a:ext cx="1763280" cy="414720"/>
          </a:xfrm>
          <a:prstGeom prst="rect">
            <a:avLst/>
          </a:prstGeom>
          <a:noFill/>
          <a:ln w="12600">
            <a:noFill/>
          </a:ln>
        </p:spPr>
        <p:style>
          <a:lnRef idx="0"/>
          <a:fillRef idx="0"/>
          <a:effectRef idx="0"/>
          <a:fontRef idx="minor"/>
        </p:style>
        <p:txBody>
          <a:bodyPr lIns="35640" rIns="35640" tIns="35640" bIns="35640" anchor="ctr">
            <a:spAutoFit/>
          </a:bodyPr>
          <a:p>
            <a:pPr>
              <a:lnSpc>
                <a:spcPct val="100000"/>
              </a:lnSpc>
              <a:tabLst>
                <a:tab algn="l" pos="0"/>
              </a:tabLst>
            </a:pPr>
            <a:r>
              <a:rPr b="0" i="1" lang="en-GB" sz="1130" spc="-1" strike="noStrike">
                <a:solidFill>
                  <a:srgbClr val="000000"/>
                </a:solidFill>
                <a:latin typeface="Calibri"/>
                <a:ea typeface="DejaVu Sans"/>
              </a:rPr>
              <a:t>E</a:t>
            </a:r>
            <a:r>
              <a:rPr b="0" i="1" lang="en-FR" sz="1130" spc="-1" strike="noStrike">
                <a:solidFill>
                  <a:srgbClr val="000000"/>
                </a:solidFill>
                <a:latin typeface="Calibri"/>
                <a:ea typeface="DejaVu Sans"/>
              </a:rPr>
              <a:t>xposure to </a:t>
            </a:r>
            <a:endParaRPr b="0" lang="el-GR" sz="1130" spc="-1" strike="noStrike">
              <a:latin typeface="Arial"/>
            </a:endParaRPr>
          </a:p>
          <a:p>
            <a:pPr>
              <a:lnSpc>
                <a:spcPct val="100000"/>
              </a:lnSpc>
              <a:tabLst>
                <a:tab algn="l" pos="0"/>
              </a:tabLst>
            </a:pPr>
            <a:r>
              <a:rPr b="0" i="1" lang="en-FR" sz="1130" spc="-1" strike="noStrike">
                <a:solidFill>
                  <a:srgbClr val="000000"/>
                </a:solidFill>
                <a:latin typeface="Calibri"/>
                <a:ea typeface="DejaVu Sans"/>
              </a:rPr>
              <a:t>SARS-CoV-2</a:t>
            </a:r>
            <a:endParaRPr b="0" lang="el-GR" sz="1130" spc="-1" strike="noStrike">
              <a:latin typeface="Arial"/>
            </a:endParaRPr>
          </a:p>
        </p:txBody>
      </p:sp>
      <p:sp>
        <p:nvSpPr>
          <p:cNvPr id="533" name="CustomShape 10"/>
          <p:cNvSpPr/>
          <p:nvPr/>
        </p:nvSpPr>
        <p:spPr>
          <a:xfrm>
            <a:off x="85320" y="5126040"/>
            <a:ext cx="360" cy="299880"/>
          </a:xfrm>
          <a:custGeom>
            <a:avLst/>
            <a:gdLst/>
            <a:ahLst/>
            <a:rect l="l" t="t" r="r" b="b"/>
            <a:pathLst>
              <a:path w="21600" h="21600">
                <a:moveTo>
                  <a:pt x="0" y="0"/>
                </a:moveTo>
                <a:lnTo>
                  <a:pt x="21600" y="21600"/>
                </a:lnTo>
              </a:path>
            </a:pathLst>
          </a:custGeom>
          <a:noFill/>
          <a:ln w="25560">
            <a:noFill/>
          </a:ln>
        </p:spPr>
        <p:style>
          <a:lnRef idx="0"/>
          <a:fillRef idx="0"/>
          <a:effectRef idx="0"/>
          <a:fontRef idx="minor"/>
        </p:style>
      </p:sp>
      <p:sp>
        <p:nvSpPr>
          <p:cNvPr id="534" name="CustomShape 11"/>
          <p:cNvSpPr/>
          <p:nvPr/>
        </p:nvSpPr>
        <p:spPr>
          <a:xfrm>
            <a:off x="7532640" y="2980440"/>
            <a:ext cx="838440" cy="264240"/>
          </a:xfrm>
          <a:prstGeom prst="rect">
            <a:avLst/>
          </a:prstGeom>
          <a:noFill/>
          <a:ln w="12600">
            <a:noFill/>
          </a:ln>
        </p:spPr>
        <p:style>
          <a:lnRef idx="0"/>
          <a:fillRef idx="0"/>
          <a:effectRef idx="0"/>
          <a:fontRef idx="minor"/>
        </p:style>
        <p:txBody>
          <a:bodyPr lIns="35640" rIns="35640" tIns="35640" bIns="35640" anchor="ctr">
            <a:spAutoFit/>
          </a:bodyPr>
          <a:p>
            <a:pPr>
              <a:lnSpc>
                <a:spcPct val="100000"/>
              </a:lnSpc>
              <a:tabLst>
                <a:tab algn="l" pos="0"/>
              </a:tabLst>
            </a:pPr>
            <a:r>
              <a:rPr b="0" lang="en-FR" sz="1270" spc="-1" strike="noStrike">
                <a:solidFill>
                  <a:srgbClr val="203864"/>
                </a:solidFill>
                <a:latin typeface="Calibri"/>
                <a:ea typeface="DejaVu Sans"/>
              </a:rPr>
              <a:t>VTE risk</a:t>
            </a:r>
            <a:endParaRPr b="0" lang="el-GR" sz="1270" spc="-1" strike="noStrike">
              <a:latin typeface="Arial"/>
            </a:endParaRPr>
          </a:p>
        </p:txBody>
      </p:sp>
      <p:sp>
        <p:nvSpPr>
          <p:cNvPr id="535" name="CustomShape 12"/>
          <p:cNvSpPr/>
          <p:nvPr/>
        </p:nvSpPr>
        <p:spPr>
          <a:xfrm>
            <a:off x="85320" y="5509800"/>
            <a:ext cx="3074400" cy="264240"/>
          </a:xfrm>
          <a:prstGeom prst="rect">
            <a:avLst/>
          </a:prstGeom>
          <a:solidFill>
            <a:schemeClr val="accent3">
              <a:lumMod val="40000"/>
              <a:lumOff val="60000"/>
            </a:schemeClr>
          </a:solidFill>
          <a:ln w="12600">
            <a:solidFill>
              <a:srgbClr val="0070c0"/>
            </a:solidFill>
            <a:miter/>
          </a:ln>
        </p:spPr>
        <p:style>
          <a:lnRef idx="0"/>
          <a:fillRef idx="0"/>
          <a:effectRef idx="0"/>
          <a:fontRef idx="minor"/>
        </p:style>
        <p:txBody>
          <a:bodyPr lIns="35640" rIns="35640" tIns="35640" bIns="35640" anchor="ctr">
            <a:spAutoFit/>
          </a:bodyPr>
          <a:p>
            <a:pPr>
              <a:lnSpc>
                <a:spcPct val="100000"/>
              </a:lnSpc>
              <a:tabLst>
                <a:tab algn="l" pos="0"/>
              </a:tabLst>
            </a:pPr>
            <a:r>
              <a:rPr b="0" lang="en-GB" sz="1270" spc="-1" strike="noStrike">
                <a:solidFill>
                  <a:srgbClr val="000000"/>
                </a:solidFill>
                <a:latin typeface="Calibri"/>
                <a:ea typeface="DejaVu Sans"/>
              </a:rPr>
              <a:t>I</a:t>
            </a:r>
            <a:r>
              <a:rPr b="0" lang="en-FR" sz="1270" spc="-1" strike="noStrike">
                <a:solidFill>
                  <a:srgbClr val="000000"/>
                </a:solidFill>
                <a:latin typeface="Calibri"/>
                <a:ea typeface="DejaVu Sans"/>
              </a:rPr>
              <a:t>ncubation period 2 – 14 d</a:t>
            </a:r>
            <a:endParaRPr b="0" lang="el-GR" sz="1270" spc="-1" strike="noStrike">
              <a:latin typeface="Arial"/>
            </a:endParaRPr>
          </a:p>
        </p:txBody>
      </p:sp>
      <p:sp>
        <p:nvSpPr>
          <p:cNvPr id="536" name="CustomShape 13"/>
          <p:cNvSpPr/>
          <p:nvPr/>
        </p:nvSpPr>
        <p:spPr>
          <a:xfrm>
            <a:off x="3160800" y="4082400"/>
            <a:ext cx="1172160" cy="393480"/>
          </a:xfrm>
          <a:prstGeom prst="parallelogram">
            <a:avLst>
              <a:gd name="adj" fmla="val 25000"/>
            </a:avLst>
          </a:prstGeom>
          <a:solidFill>
            <a:schemeClr val="accent1"/>
          </a:solidFill>
          <a:ln w="12600">
            <a:noFill/>
          </a:ln>
        </p:spPr>
        <p:style>
          <a:lnRef idx="0"/>
          <a:fillRef idx="0"/>
          <a:effectRef idx="0"/>
          <a:fontRef idx="minor"/>
        </p:style>
      </p:sp>
      <p:sp>
        <p:nvSpPr>
          <p:cNvPr id="537" name="CustomShape 14"/>
          <p:cNvSpPr/>
          <p:nvPr/>
        </p:nvSpPr>
        <p:spPr>
          <a:xfrm>
            <a:off x="3157560" y="5515920"/>
            <a:ext cx="1081440" cy="264240"/>
          </a:xfrm>
          <a:prstGeom prst="rect">
            <a:avLst/>
          </a:prstGeom>
          <a:solidFill>
            <a:srgbClr val="ff8b15"/>
          </a:solidFill>
          <a:ln w="12600">
            <a:noFill/>
          </a:ln>
        </p:spPr>
        <p:style>
          <a:lnRef idx="0"/>
          <a:fillRef idx="0"/>
          <a:effectRef idx="0"/>
          <a:fontRef idx="minor"/>
        </p:style>
        <p:txBody>
          <a:bodyPr lIns="35640" rIns="35640" tIns="35640" bIns="35640" anchor="ctr">
            <a:spAutoFit/>
          </a:bodyPr>
          <a:p>
            <a:pPr>
              <a:lnSpc>
                <a:spcPct val="100000"/>
              </a:lnSpc>
              <a:tabLst>
                <a:tab algn="l" pos="0"/>
              </a:tabLst>
            </a:pPr>
            <a:r>
              <a:rPr b="0" lang="en-FR" sz="1270" spc="-1" strike="noStrike">
                <a:solidFill>
                  <a:srgbClr val="000000"/>
                </a:solidFill>
                <a:latin typeface="Calibri"/>
                <a:ea typeface="DejaVu Sans"/>
              </a:rPr>
              <a:t>1st week</a:t>
            </a:r>
            <a:endParaRPr b="0" lang="el-GR" sz="1270" spc="-1" strike="noStrike">
              <a:latin typeface="Arial"/>
            </a:endParaRPr>
          </a:p>
        </p:txBody>
      </p:sp>
      <p:sp>
        <p:nvSpPr>
          <p:cNvPr id="538" name="CustomShape 15"/>
          <p:cNvSpPr/>
          <p:nvPr/>
        </p:nvSpPr>
        <p:spPr>
          <a:xfrm>
            <a:off x="3215880" y="1804680"/>
            <a:ext cx="5029200" cy="3640680"/>
          </a:xfrm>
          <a:custGeom>
            <a:avLst/>
            <a:gdLst/>
            <a:ahLst/>
            <a:rect l="l" t="t" r="r" b="b"/>
            <a:pathLst>
              <a:path w="7153835" h="5178911">
                <a:moveTo>
                  <a:pt x="0" y="5178911"/>
                </a:moveTo>
                <a:cubicBezTo>
                  <a:pt x="180788" y="5172934"/>
                  <a:pt x="361576" y="5166958"/>
                  <a:pt x="537882" y="5107193"/>
                </a:cubicBezTo>
                <a:cubicBezTo>
                  <a:pt x="714188" y="5047428"/>
                  <a:pt x="863600" y="4921922"/>
                  <a:pt x="1057835" y="4820322"/>
                </a:cubicBezTo>
                <a:cubicBezTo>
                  <a:pt x="1252070" y="4718722"/>
                  <a:pt x="1529976" y="4775499"/>
                  <a:pt x="1703294" y="4497593"/>
                </a:cubicBezTo>
                <a:cubicBezTo>
                  <a:pt x="1876612" y="4219687"/>
                  <a:pt x="1981200" y="3562275"/>
                  <a:pt x="2097741" y="3152887"/>
                </a:cubicBezTo>
                <a:cubicBezTo>
                  <a:pt x="2214282" y="2743499"/>
                  <a:pt x="2193365" y="2286299"/>
                  <a:pt x="2402541" y="2041264"/>
                </a:cubicBezTo>
                <a:cubicBezTo>
                  <a:pt x="2611717" y="1796229"/>
                  <a:pt x="3050988" y="1673710"/>
                  <a:pt x="3352800" y="1682675"/>
                </a:cubicBezTo>
                <a:cubicBezTo>
                  <a:pt x="3654612" y="1691640"/>
                  <a:pt x="3845859" y="2334111"/>
                  <a:pt x="4213412" y="2095052"/>
                </a:cubicBezTo>
                <a:cubicBezTo>
                  <a:pt x="4580965" y="1855993"/>
                  <a:pt x="5068047" y="585993"/>
                  <a:pt x="5558117" y="248322"/>
                </a:cubicBezTo>
                <a:cubicBezTo>
                  <a:pt x="6048187" y="-89349"/>
                  <a:pt x="6601011" y="-10161"/>
                  <a:pt x="7153835" y="69028"/>
                </a:cubicBezTo>
              </a:path>
            </a:pathLst>
          </a:custGeom>
          <a:noFill/>
          <a:ln w="34920">
            <a:solidFill>
              <a:srgbClr val="ff0000"/>
            </a:solidFill>
            <a:miter/>
          </a:ln>
        </p:spPr>
        <p:style>
          <a:lnRef idx="0"/>
          <a:fillRef idx="0"/>
          <a:effectRef idx="0"/>
          <a:fontRef idx="minor"/>
        </p:style>
      </p:sp>
      <p:sp>
        <p:nvSpPr>
          <p:cNvPr id="539" name="CustomShape 16"/>
          <p:cNvSpPr/>
          <p:nvPr/>
        </p:nvSpPr>
        <p:spPr>
          <a:xfrm>
            <a:off x="3160800" y="4921200"/>
            <a:ext cx="1763280" cy="457200"/>
          </a:xfrm>
          <a:prstGeom prst="rect">
            <a:avLst/>
          </a:prstGeom>
          <a:noFill/>
          <a:ln w="38160">
            <a:solidFill>
              <a:srgbClr val="00b050"/>
            </a:solidFill>
            <a:miter/>
          </a:ln>
        </p:spPr>
        <p:style>
          <a:lnRef idx="0"/>
          <a:fillRef idx="0"/>
          <a:effectRef idx="0"/>
          <a:fontRef idx="minor"/>
        </p:style>
        <p:txBody>
          <a:bodyPr lIns="35640" rIns="35640" tIns="35640" bIns="35640" anchor="ctr">
            <a:spAutoFit/>
          </a:bodyPr>
          <a:p>
            <a:pPr>
              <a:lnSpc>
                <a:spcPct val="100000"/>
              </a:lnSpc>
              <a:tabLst>
                <a:tab algn="l" pos="0"/>
              </a:tabLst>
            </a:pPr>
            <a:r>
              <a:rPr b="0" lang="en-GB" sz="1270" spc="-1" strike="noStrike">
                <a:solidFill>
                  <a:srgbClr val="00b050"/>
                </a:solidFill>
                <a:latin typeface="Calibri"/>
                <a:ea typeface="DejaVu Sans"/>
              </a:rPr>
              <a:t>A</a:t>
            </a:r>
            <a:r>
              <a:rPr b="0" lang="en-FR" sz="1270" spc="-1" strike="noStrike">
                <a:solidFill>
                  <a:srgbClr val="00b050"/>
                </a:solidFill>
                <a:latin typeface="Calibri"/>
                <a:ea typeface="DejaVu Sans"/>
              </a:rPr>
              <a:t>mbulatory </a:t>
            </a:r>
            <a:endParaRPr b="0" lang="el-GR" sz="1270" spc="-1" strike="noStrike">
              <a:latin typeface="Arial"/>
            </a:endParaRPr>
          </a:p>
          <a:p>
            <a:pPr>
              <a:lnSpc>
                <a:spcPct val="100000"/>
              </a:lnSpc>
              <a:tabLst>
                <a:tab algn="l" pos="0"/>
              </a:tabLst>
            </a:pPr>
            <a:r>
              <a:rPr b="0" lang="en-FR" sz="1270" spc="-1" strike="noStrike">
                <a:solidFill>
                  <a:srgbClr val="00b050"/>
                </a:solidFill>
                <a:latin typeface="Calibri"/>
                <a:ea typeface="DejaVu Sans"/>
              </a:rPr>
              <a:t>period</a:t>
            </a:r>
            <a:endParaRPr b="0" lang="el-GR" sz="1270" spc="-1" strike="noStrike">
              <a:latin typeface="Arial"/>
            </a:endParaRPr>
          </a:p>
        </p:txBody>
      </p:sp>
      <p:sp>
        <p:nvSpPr>
          <p:cNvPr id="540" name="CustomShape 17"/>
          <p:cNvSpPr/>
          <p:nvPr/>
        </p:nvSpPr>
        <p:spPr>
          <a:xfrm>
            <a:off x="4968720" y="3359160"/>
            <a:ext cx="3148200" cy="264240"/>
          </a:xfrm>
          <a:prstGeom prst="rect">
            <a:avLst/>
          </a:prstGeom>
          <a:noFill/>
          <a:ln w="12600">
            <a:noFill/>
          </a:ln>
        </p:spPr>
        <p:style>
          <a:lnRef idx="0"/>
          <a:fillRef idx="0"/>
          <a:effectRef idx="0"/>
          <a:fontRef idx="minor"/>
        </p:style>
        <p:txBody>
          <a:bodyPr lIns="35640" rIns="35640" tIns="35640" bIns="35640" anchor="ctr">
            <a:spAutoFit/>
          </a:bodyPr>
          <a:p>
            <a:pPr>
              <a:lnSpc>
                <a:spcPct val="100000"/>
              </a:lnSpc>
              <a:tabLst>
                <a:tab algn="l" pos="0"/>
              </a:tabLst>
            </a:pPr>
            <a:r>
              <a:rPr b="0" lang="en-GB" sz="1270" spc="-1" strike="noStrike">
                <a:solidFill>
                  <a:srgbClr val="203864"/>
                </a:solidFill>
                <a:latin typeface="Calibri"/>
                <a:ea typeface="DejaVu Sans"/>
              </a:rPr>
              <a:t>Disease worsening</a:t>
            </a:r>
            <a:endParaRPr b="0" lang="el-GR" sz="1270" spc="-1" strike="noStrike">
              <a:latin typeface="Arial"/>
            </a:endParaRPr>
          </a:p>
        </p:txBody>
      </p:sp>
      <p:sp>
        <p:nvSpPr>
          <p:cNvPr id="541" name="CustomShape 18"/>
          <p:cNvSpPr/>
          <p:nvPr/>
        </p:nvSpPr>
        <p:spPr>
          <a:xfrm>
            <a:off x="4937040" y="5027400"/>
            <a:ext cx="1592640" cy="264240"/>
          </a:xfrm>
          <a:prstGeom prst="rect">
            <a:avLst/>
          </a:prstGeom>
          <a:noFill/>
          <a:ln w="38160">
            <a:solidFill>
              <a:srgbClr val="002060"/>
            </a:solidFill>
            <a:miter/>
          </a:ln>
        </p:spPr>
        <p:style>
          <a:lnRef idx="0"/>
          <a:fillRef idx="0"/>
          <a:effectRef idx="0"/>
          <a:fontRef idx="minor"/>
        </p:style>
        <p:txBody>
          <a:bodyPr lIns="35640" rIns="35640" tIns="35640" bIns="35640" anchor="ctr">
            <a:spAutoFit/>
          </a:bodyPr>
          <a:p>
            <a:pPr>
              <a:lnSpc>
                <a:spcPct val="100000"/>
              </a:lnSpc>
              <a:tabLst>
                <a:tab algn="l" pos="0"/>
              </a:tabLst>
            </a:pPr>
            <a:r>
              <a:rPr b="0" lang="en-FR" sz="1270" spc="-1" strike="noStrike">
                <a:solidFill>
                  <a:srgbClr val="203864"/>
                </a:solidFill>
                <a:latin typeface="Calibri"/>
                <a:ea typeface="DejaVu Sans"/>
              </a:rPr>
              <a:t>Conventional ward</a:t>
            </a:r>
            <a:endParaRPr b="0" lang="el-GR" sz="1270" spc="-1" strike="noStrike">
              <a:latin typeface="Arial"/>
            </a:endParaRPr>
          </a:p>
        </p:txBody>
      </p:sp>
      <p:sp>
        <p:nvSpPr>
          <p:cNvPr id="542" name="CustomShape 19"/>
          <p:cNvSpPr/>
          <p:nvPr/>
        </p:nvSpPr>
        <p:spPr>
          <a:xfrm>
            <a:off x="7010280" y="2031120"/>
            <a:ext cx="1753560" cy="843840"/>
          </a:xfrm>
          <a:prstGeom prst="rect">
            <a:avLst/>
          </a:prstGeom>
          <a:noFill/>
          <a:ln w="12600">
            <a:noFill/>
          </a:ln>
        </p:spPr>
        <p:style>
          <a:lnRef idx="0"/>
          <a:fillRef idx="0"/>
          <a:effectRef idx="0"/>
          <a:fontRef idx="minor"/>
        </p:style>
        <p:txBody>
          <a:bodyPr wrap="none" lIns="35640" rIns="35640" tIns="35640" bIns="35640" anchor="ctr">
            <a:spAutoFit/>
          </a:bodyPr>
          <a:p>
            <a:pPr>
              <a:lnSpc>
                <a:spcPct val="100000"/>
              </a:lnSpc>
              <a:tabLst>
                <a:tab algn="l" pos="0"/>
              </a:tabLst>
            </a:pPr>
            <a:r>
              <a:rPr b="0" lang="en-GB" sz="1270" spc="-1" strike="noStrike">
                <a:solidFill>
                  <a:srgbClr val="ff0000"/>
                </a:solidFill>
                <a:latin typeface="Calibri"/>
                <a:ea typeface="DejaVu Sans"/>
              </a:rPr>
              <a:t>C</a:t>
            </a:r>
            <a:r>
              <a:rPr b="0" lang="en-FR" sz="1270" spc="-1" strike="noStrike">
                <a:solidFill>
                  <a:srgbClr val="ff0000"/>
                </a:solidFill>
                <a:latin typeface="Calibri"/>
                <a:ea typeface="DejaVu Sans"/>
              </a:rPr>
              <a:t>ytokine storm</a:t>
            </a:r>
            <a:endParaRPr b="0" lang="el-GR" sz="1270" spc="-1" strike="noStrike">
              <a:latin typeface="Arial"/>
            </a:endParaRPr>
          </a:p>
          <a:p>
            <a:pPr>
              <a:lnSpc>
                <a:spcPct val="100000"/>
              </a:lnSpc>
              <a:tabLst>
                <a:tab algn="l" pos="0"/>
              </a:tabLst>
            </a:pPr>
            <a:r>
              <a:rPr b="0" lang="en-GB" sz="1270" spc="-1" strike="noStrike">
                <a:solidFill>
                  <a:srgbClr val="ff0000"/>
                </a:solidFill>
                <a:latin typeface="Calibri"/>
                <a:ea typeface="DejaVu Sans"/>
              </a:rPr>
              <a:t>H</a:t>
            </a:r>
            <a:r>
              <a:rPr b="0" lang="en-FR" sz="1270" spc="-1" strike="noStrike">
                <a:solidFill>
                  <a:srgbClr val="ff0000"/>
                </a:solidFill>
                <a:latin typeface="Calibri"/>
                <a:ea typeface="DejaVu Sans"/>
              </a:rPr>
              <a:t>ypercoagulability</a:t>
            </a:r>
            <a:endParaRPr b="0" lang="el-GR" sz="1270" spc="-1" strike="noStrike">
              <a:latin typeface="Arial"/>
            </a:endParaRPr>
          </a:p>
          <a:p>
            <a:pPr>
              <a:lnSpc>
                <a:spcPct val="100000"/>
              </a:lnSpc>
              <a:tabLst>
                <a:tab algn="l" pos="0"/>
              </a:tabLst>
            </a:pPr>
            <a:r>
              <a:rPr b="0" lang="en-FR" sz="1270" spc="-1" strike="noStrike">
                <a:solidFill>
                  <a:srgbClr val="ff0000"/>
                </a:solidFill>
                <a:latin typeface="Calibri"/>
                <a:ea typeface="DejaVu Sans"/>
              </a:rPr>
              <a:t>Endothelial cell activation</a:t>
            </a:r>
            <a:endParaRPr b="0" lang="el-GR" sz="1270" spc="-1" strike="noStrike">
              <a:latin typeface="Arial"/>
            </a:endParaRPr>
          </a:p>
          <a:p>
            <a:pPr>
              <a:lnSpc>
                <a:spcPct val="100000"/>
              </a:lnSpc>
              <a:tabLst>
                <a:tab algn="l" pos="0"/>
              </a:tabLst>
            </a:pPr>
            <a:r>
              <a:rPr b="0" lang="en-FR" sz="1270" spc="-1" strike="noStrike">
                <a:solidFill>
                  <a:srgbClr val="ff0000"/>
                </a:solidFill>
                <a:latin typeface="Calibri"/>
                <a:ea typeface="DejaVu Sans"/>
              </a:rPr>
              <a:t>Complement activation</a:t>
            </a:r>
            <a:endParaRPr b="0" lang="el-GR" sz="1270" spc="-1" strike="noStrike">
              <a:latin typeface="Arial"/>
            </a:endParaRPr>
          </a:p>
        </p:txBody>
      </p:sp>
      <p:sp>
        <p:nvSpPr>
          <p:cNvPr id="543" name="CustomShape 20"/>
          <p:cNvSpPr/>
          <p:nvPr/>
        </p:nvSpPr>
        <p:spPr>
          <a:xfrm>
            <a:off x="6543360" y="5033160"/>
            <a:ext cx="1890720" cy="264240"/>
          </a:xfrm>
          <a:prstGeom prst="rect">
            <a:avLst/>
          </a:prstGeom>
          <a:noFill/>
          <a:ln w="38160">
            <a:solidFill>
              <a:srgbClr val="ff0000"/>
            </a:solidFill>
            <a:miter/>
          </a:ln>
        </p:spPr>
        <p:style>
          <a:lnRef idx="0"/>
          <a:fillRef idx="0"/>
          <a:effectRef idx="0"/>
          <a:fontRef idx="minor"/>
        </p:style>
        <p:txBody>
          <a:bodyPr lIns="35640" rIns="35640" tIns="35640" bIns="35640" anchor="ctr">
            <a:spAutoFit/>
          </a:bodyPr>
          <a:p>
            <a:pPr algn="ctr">
              <a:lnSpc>
                <a:spcPct val="100000"/>
              </a:lnSpc>
              <a:tabLst>
                <a:tab algn="l" pos="0"/>
              </a:tabLst>
            </a:pPr>
            <a:r>
              <a:rPr b="0" lang="en-FR" sz="1270" spc="-1" strike="noStrike">
                <a:solidFill>
                  <a:srgbClr val="2e75b6"/>
                </a:solidFill>
                <a:latin typeface="Calibri"/>
                <a:ea typeface="DejaVu Sans"/>
              </a:rPr>
              <a:t>ICU</a:t>
            </a:r>
            <a:endParaRPr b="0" lang="el-GR" sz="1270" spc="-1" strike="noStrike">
              <a:latin typeface="Arial"/>
            </a:endParaRPr>
          </a:p>
        </p:txBody>
      </p:sp>
      <p:sp>
        <p:nvSpPr>
          <p:cNvPr id="544" name="CustomShape 21"/>
          <p:cNvSpPr/>
          <p:nvPr/>
        </p:nvSpPr>
        <p:spPr>
          <a:xfrm>
            <a:off x="4239720" y="4081320"/>
            <a:ext cx="4270320" cy="393480"/>
          </a:xfrm>
          <a:prstGeom prst="parallelogram">
            <a:avLst>
              <a:gd name="adj" fmla="val 25000"/>
            </a:avLst>
          </a:prstGeom>
          <a:solidFill>
            <a:schemeClr val="accent5">
              <a:lumMod val="50000"/>
            </a:schemeClr>
          </a:solidFill>
          <a:ln w="12600">
            <a:noFill/>
          </a:ln>
        </p:spPr>
        <p:style>
          <a:lnRef idx="0"/>
          <a:fillRef idx="0"/>
          <a:effectRef idx="0"/>
          <a:fontRef idx="minor"/>
        </p:style>
      </p:sp>
      <p:sp>
        <p:nvSpPr>
          <p:cNvPr id="545" name="CustomShape 22"/>
          <p:cNvSpPr/>
          <p:nvPr/>
        </p:nvSpPr>
        <p:spPr>
          <a:xfrm>
            <a:off x="114480" y="3255120"/>
            <a:ext cx="8092440" cy="2221200"/>
          </a:xfrm>
          <a:custGeom>
            <a:avLst/>
            <a:gdLst/>
            <a:ahLst/>
            <a:rect l="l" t="t" r="r" b="b"/>
            <a:pathLst>
              <a:path w="11510682" h="3160265">
                <a:moveTo>
                  <a:pt x="0" y="3133662"/>
                </a:moveTo>
                <a:lnTo>
                  <a:pt x="1165412" y="3133662"/>
                </a:lnTo>
                <a:lnTo>
                  <a:pt x="2886635" y="3151591"/>
                </a:lnTo>
                <a:cubicBezTo>
                  <a:pt x="3457388" y="3154579"/>
                  <a:pt x="4204447" y="3169520"/>
                  <a:pt x="4589929" y="3151591"/>
                </a:cubicBezTo>
                <a:cubicBezTo>
                  <a:pt x="4975411" y="3133662"/>
                  <a:pt x="4975411" y="3094815"/>
                  <a:pt x="5199529" y="3044015"/>
                </a:cubicBezTo>
                <a:cubicBezTo>
                  <a:pt x="5423647" y="2993215"/>
                  <a:pt x="5713506" y="2966320"/>
                  <a:pt x="5934635" y="2846791"/>
                </a:cubicBezTo>
                <a:cubicBezTo>
                  <a:pt x="6155764" y="2727262"/>
                  <a:pt x="6350000" y="2512108"/>
                  <a:pt x="6526306" y="2326838"/>
                </a:cubicBezTo>
                <a:cubicBezTo>
                  <a:pt x="6702612" y="2141568"/>
                  <a:pt x="6774329" y="1923427"/>
                  <a:pt x="6992470" y="1735168"/>
                </a:cubicBezTo>
                <a:cubicBezTo>
                  <a:pt x="7210611" y="1546909"/>
                  <a:pt x="7584141" y="1295898"/>
                  <a:pt x="7835153" y="1197286"/>
                </a:cubicBezTo>
                <a:cubicBezTo>
                  <a:pt x="8086165" y="1098674"/>
                  <a:pt x="8262471" y="1218203"/>
                  <a:pt x="8498541" y="1143497"/>
                </a:cubicBezTo>
                <a:cubicBezTo>
                  <a:pt x="8734611" y="1068791"/>
                  <a:pt x="9024470" y="904438"/>
                  <a:pt x="9251576" y="749050"/>
                </a:cubicBezTo>
                <a:cubicBezTo>
                  <a:pt x="9478682" y="593662"/>
                  <a:pt x="9640047" y="333686"/>
                  <a:pt x="9861176" y="211168"/>
                </a:cubicBezTo>
                <a:cubicBezTo>
                  <a:pt x="10082305" y="88650"/>
                  <a:pt x="10303435" y="43826"/>
                  <a:pt x="10578353" y="13944"/>
                </a:cubicBezTo>
                <a:cubicBezTo>
                  <a:pt x="10853271" y="-15938"/>
                  <a:pt x="11181976" y="7968"/>
                  <a:pt x="11510682" y="31874"/>
                </a:cubicBezTo>
              </a:path>
            </a:pathLst>
          </a:custGeom>
          <a:noFill/>
          <a:ln w="50760">
            <a:solidFill>
              <a:schemeClr val="accent1">
                <a:lumMod val="50000"/>
              </a:schemeClr>
            </a:solidFill>
            <a:miter/>
          </a:ln>
        </p:spPr>
        <p:style>
          <a:lnRef idx="0"/>
          <a:fillRef idx="0"/>
          <a:effectRef idx="0"/>
          <a:fontRef idx="minor"/>
        </p:style>
      </p:sp>
      <p:sp>
        <p:nvSpPr>
          <p:cNvPr id="546" name="CustomShape 23"/>
          <p:cNvSpPr/>
          <p:nvPr/>
        </p:nvSpPr>
        <p:spPr>
          <a:xfrm>
            <a:off x="3198600" y="4166640"/>
            <a:ext cx="1399680" cy="26172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lang="en-GB" sz="1130" spc="-1" strike="noStrike">
                <a:solidFill>
                  <a:srgbClr val="ffffff"/>
                </a:solidFill>
                <a:latin typeface="Calibri"/>
                <a:ea typeface="DejaVu Sans"/>
              </a:rPr>
              <a:t>V</a:t>
            </a:r>
            <a:r>
              <a:rPr b="0" lang="en-FR" sz="1130" spc="-1" strike="noStrike">
                <a:solidFill>
                  <a:srgbClr val="ffffff"/>
                </a:solidFill>
                <a:latin typeface="Calibri"/>
                <a:ea typeface="DejaVu Sans"/>
              </a:rPr>
              <a:t>iral symptom phase</a:t>
            </a:r>
            <a:endParaRPr b="0" lang="el-GR" sz="1130" spc="-1" strike="noStrike">
              <a:latin typeface="Arial"/>
            </a:endParaRPr>
          </a:p>
        </p:txBody>
      </p:sp>
      <p:sp>
        <p:nvSpPr>
          <p:cNvPr id="547" name="CustomShape 24"/>
          <p:cNvSpPr/>
          <p:nvPr/>
        </p:nvSpPr>
        <p:spPr>
          <a:xfrm>
            <a:off x="5572440" y="4108680"/>
            <a:ext cx="1497960" cy="28296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lang="fr-FR" sz="1270" spc="-1" strike="noStrike">
                <a:solidFill>
                  <a:srgbClr val="ffffff"/>
                </a:solidFill>
                <a:latin typeface="Calibri"/>
                <a:ea typeface="DejaVu Sans"/>
              </a:rPr>
              <a:t>Inflammatory phase</a:t>
            </a:r>
            <a:endParaRPr b="0" lang="el-GR" sz="1270" spc="-1" strike="noStrike">
              <a:latin typeface="Arial"/>
            </a:endParaRPr>
          </a:p>
        </p:txBody>
      </p:sp>
      <p:sp>
        <p:nvSpPr>
          <p:cNvPr id="548" name="CustomShape 25"/>
          <p:cNvSpPr/>
          <p:nvPr/>
        </p:nvSpPr>
        <p:spPr>
          <a:xfrm>
            <a:off x="960120" y="6489000"/>
            <a:ext cx="1980000" cy="254160"/>
          </a:xfrm>
          <a:prstGeom prst="rect">
            <a:avLst/>
          </a:prstGeom>
          <a:noFill/>
          <a:ln w="12600">
            <a:noFill/>
          </a:ln>
        </p:spPr>
        <p:style>
          <a:lnRef idx="0"/>
          <a:fillRef idx="0"/>
          <a:effectRef idx="0"/>
          <a:fontRef idx="minor"/>
        </p:style>
        <p:txBody>
          <a:bodyPr wrap="none" lIns="35640" rIns="35640" tIns="35640" bIns="35640" anchor="ctr">
            <a:spAutoFit/>
          </a:bodyPr>
          <a:p>
            <a:pPr>
              <a:lnSpc>
                <a:spcPct val="100000"/>
              </a:lnSpc>
              <a:tabLst>
                <a:tab algn="l" pos="0"/>
              </a:tabLst>
            </a:pPr>
            <a:r>
              <a:rPr b="0" i="1" lang="fr-FR" sz="1200" spc="-1" strike="noStrike">
                <a:solidFill>
                  <a:srgbClr val="ffffff"/>
                </a:solidFill>
                <a:latin typeface="Calibri"/>
                <a:ea typeface="DejaVu Sans"/>
              </a:rPr>
              <a:t>Prof. </a:t>
            </a:r>
            <a:r>
              <a:rPr b="0" i="1" lang="en-FR" sz="1200" spc="-1" strike="noStrike">
                <a:solidFill>
                  <a:srgbClr val="ffffff"/>
                </a:solidFill>
                <a:latin typeface="Calibri"/>
                <a:ea typeface="DejaVu Sans"/>
              </a:rPr>
              <a:t>Gerotziafas </a:t>
            </a:r>
            <a:r>
              <a:rPr b="0" i="1" lang="fr-FR" sz="1200" spc="-1" strike="noStrike">
                <a:solidFill>
                  <a:srgbClr val="ffffff"/>
                </a:solidFill>
                <a:latin typeface="Calibri"/>
                <a:ea typeface="DejaVu Sans"/>
              </a:rPr>
              <a:t>personal view</a:t>
            </a:r>
            <a:endParaRPr b="0" lang="el-GR" sz="1200" spc="-1" strike="noStrike">
              <a:latin typeface="Arial"/>
            </a:endParaRPr>
          </a:p>
        </p:txBody>
      </p:sp>
      <p:pic>
        <p:nvPicPr>
          <p:cNvPr id="549" name="Picture 4" descr="home icon"/>
          <p:cNvPicPr/>
          <p:nvPr/>
        </p:nvPicPr>
        <p:blipFill>
          <a:blip r:embed="rId1"/>
          <a:stretch/>
        </p:blipFill>
        <p:spPr>
          <a:xfrm>
            <a:off x="2743920" y="4917240"/>
            <a:ext cx="456480" cy="456480"/>
          </a:xfrm>
          <a:prstGeom prst="rect">
            <a:avLst/>
          </a:prstGeom>
          <a:ln>
            <a:noFill/>
          </a:ln>
        </p:spPr>
      </p:pic>
      <p:pic>
        <p:nvPicPr>
          <p:cNvPr id="550" name="Picture 4" descr="clinic, hospital icon"/>
          <p:cNvPicPr/>
          <p:nvPr/>
        </p:nvPicPr>
        <p:blipFill>
          <a:blip r:embed="rId2"/>
          <a:stretch/>
        </p:blipFill>
        <p:spPr>
          <a:xfrm>
            <a:off x="4917960" y="4641120"/>
            <a:ext cx="384480" cy="384480"/>
          </a:xfrm>
          <a:prstGeom prst="rect">
            <a:avLst/>
          </a:prstGeom>
          <a:ln>
            <a:noFill/>
          </a:ln>
        </p:spPr>
      </p:pic>
      <p:sp>
        <p:nvSpPr>
          <p:cNvPr id="551" name="CustomShape 26"/>
          <p:cNvSpPr/>
          <p:nvPr/>
        </p:nvSpPr>
        <p:spPr>
          <a:xfrm>
            <a:off x="8163360" y="3273120"/>
            <a:ext cx="3802680" cy="2106720"/>
          </a:xfrm>
          <a:custGeom>
            <a:avLst/>
            <a:gdLst/>
            <a:ahLst/>
            <a:rect l="l" t="t" r="r" b="b"/>
            <a:pathLst>
              <a:path w="3803374" h="2107405">
                <a:moveTo>
                  <a:pt x="0" y="309"/>
                </a:moveTo>
                <a:cubicBezTo>
                  <a:pt x="59388" y="-7078"/>
                  <a:pt x="136136" y="-769"/>
                  <a:pt x="278296" y="53318"/>
                </a:cubicBezTo>
                <a:cubicBezTo>
                  <a:pt x="443956" y="114116"/>
                  <a:pt x="635816" y="184483"/>
                  <a:pt x="834887" y="331613"/>
                </a:cubicBezTo>
                <a:cubicBezTo>
                  <a:pt x="977228" y="508830"/>
                  <a:pt x="1163379" y="804354"/>
                  <a:pt x="1311965" y="941213"/>
                </a:cubicBezTo>
                <a:cubicBezTo>
                  <a:pt x="1455562" y="1092422"/>
                  <a:pt x="1531390" y="1125857"/>
                  <a:pt x="1709531" y="1246013"/>
                </a:cubicBezTo>
                <a:cubicBezTo>
                  <a:pt x="1931673" y="1374043"/>
                  <a:pt x="2231077" y="1511125"/>
                  <a:pt x="2425148" y="1683335"/>
                </a:cubicBezTo>
                <a:cubicBezTo>
                  <a:pt x="2606773" y="1794386"/>
                  <a:pt x="2779835" y="1901435"/>
                  <a:pt x="3034748" y="1948379"/>
                </a:cubicBezTo>
                <a:cubicBezTo>
                  <a:pt x="3262029" y="1995947"/>
                  <a:pt x="3512620" y="2092823"/>
                  <a:pt x="3803374" y="2107405"/>
                </a:cubicBezTo>
              </a:path>
            </a:pathLst>
          </a:custGeom>
          <a:noFill/>
          <a:ln w="50760">
            <a:solidFill>
              <a:schemeClr val="accent1">
                <a:lumMod val="50000"/>
              </a:schemeClr>
            </a:solidFill>
            <a:prstDash val="sysDash"/>
            <a:miter/>
          </a:ln>
        </p:spPr>
        <p:style>
          <a:lnRef idx="0"/>
          <a:fillRef idx="0"/>
          <a:effectRef idx="0"/>
          <a:fontRef idx="minor"/>
        </p:style>
      </p:sp>
      <p:sp>
        <p:nvSpPr>
          <p:cNvPr id="552" name="CustomShape 27"/>
          <p:cNvSpPr/>
          <p:nvPr/>
        </p:nvSpPr>
        <p:spPr>
          <a:xfrm>
            <a:off x="8242560" y="1855080"/>
            <a:ext cx="3787560" cy="3643920"/>
          </a:xfrm>
          <a:custGeom>
            <a:avLst/>
            <a:gdLst/>
            <a:ahLst/>
            <a:rect l="l" t="t" r="r" b="b"/>
            <a:pathLst>
              <a:path w="3788228" h="3644537">
                <a:moveTo>
                  <a:pt x="0" y="0"/>
                </a:moveTo>
                <a:cubicBezTo>
                  <a:pt x="148045" y="17417"/>
                  <a:pt x="296091" y="34834"/>
                  <a:pt x="431074" y="222068"/>
                </a:cubicBezTo>
                <a:cubicBezTo>
                  <a:pt x="566057" y="409302"/>
                  <a:pt x="714103" y="870856"/>
                  <a:pt x="809897" y="1123405"/>
                </a:cubicBezTo>
                <a:cubicBezTo>
                  <a:pt x="905691" y="1375954"/>
                  <a:pt x="927463" y="1589314"/>
                  <a:pt x="1005840" y="1737360"/>
                </a:cubicBezTo>
                <a:cubicBezTo>
                  <a:pt x="1084217" y="1885406"/>
                  <a:pt x="1158240" y="1867989"/>
                  <a:pt x="1280160" y="2011680"/>
                </a:cubicBezTo>
                <a:cubicBezTo>
                  <a:pt x="1402080" y="2155371"/>
                  <a:pt x="1519646" y="2366554"/>
                  <a:pt x="1737360" y="2599508"/>
                </a:cubicBezTo>
                <a:cubicBezTo>
                  <a:pt x="1955074" y="2832462"/>
                  <a:pt x="2244635" y="3235234"/>
                  <a:pt x="2586446" y="3409405"/>
                </a:cubicBezTo>
                <a:cubicBezTo>
                  <a:pt x="2928257" y="3583576"/>
                  <a:pt x="3358242" y="3614056"/>
                  <a:pt x="3788228" y="3644537"/>
                </a:cubicBezTo>
              </a:path>
            </a:pathLst>
          </a:custGeom>
          <a:noFill/>
          <a:ln w="34920">
            <a:solidFill>
              <a:srgbClr val="ff0000"/>
            </a:solidFill>
            <a:prstDash val="sysDash"/>
            <a:miter/>
          </a:ln>
        </p:spPr>
        <p:style>
          <a:lnRef idx="0"/>
          <a:fillRef idx="0"/>
          <a:effectRef idx="0"/>
          <a:fontRef idx="minor"/>
        </p:style>
      </p:sp>
      <p:sp>
        <p:nvSpPr>
          <p:cNvPr id="553" name="CustomShape 28"/>
          <p:cNvSpPr/>
          <p:nvPr/>
        </p:nvSpPr>
        <p:spPr>
          <a:xfrm>
            <a:off x="5769360" y="1451160"/>
            <a:ext cx="201096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lang="en-FR" sz="1800" spc="-1" strike="noStrike">
                <a:solidFill>
                  <a:srgbClr val="203864"/>
                </a:solidFill>
                <a:latin typeface="Calibri"/>
                <a:ea typeface="DejaVu Sans"/>
              </a:rPr>
              <a:t>Established VTE risk</a:t>
            </a:r>
            <a:endParaRPr b="0" lang="el-GR" sz="1800" spc="-1" strike="noStrike">
              <a:latin typeface="Arial"/>
            </a:endParaRPr>
          </a:p>
        </p:txBody>
      </p:sp>
      <p:sp>
        <p:nvSpPr>
          <p:cNvPr id="554" name="CustomShape 29"/>
          <p:cNvSpPr/>
          <p:nvPr/>
        </p:nvSpPr>
        <p:spPr>
          <a:xfrm>
            <a:off x="628200" y="2462040"/>
            <a:ext cx="3442320" cy="912960"/>
          </a:xfrm>
          <a:prstGeom prst="rect">
            <a:avLst/>
          </a:prstGeom>
          <a:noFill/>
          <a:ln>
            <a:noFill/>
          </a:ln>
        </p:spPr>
        <p:style>
          <a:lnRef idx="0"/>
          <a:fillRef idx="0"/>
          <a:effectRef idx="0"/>
          <a:fontRef idx="minor"/>
        </p:style>
        <p:txBody>
          <a:bodyPr lIns="90000" rIns="90000" tIns="45000" bIns="45000">
            <a:spAutoFit/>
          </a:bodyPr>
          <a:p>
            <a:pPr algn="ctr">
              <a:lnSpc>
                <a:spcPct val="100000"/>
              </a:lnSpc>
              <a:tabLst>
                <a:tab algn="l" pos="0"/>
              </a:tabLst>
            </a:pPr>
            <a:r>
              <a:rPr b="0" lang="en-FR" sz="1800" spc="-1" strike="noStrike">
                <a:solidFill>
                  <a:srgbClr val="385623"/>
                </a:solidFill>
                <a:latin typeface="Calibri"/>
                <a:ea typeface="DejaVu Sans"/>
              </a:rPr>
              <a:t>IMPROVE and COMPASS scores and standard prophylactic dose of High risk patients: LMWH or DOAC</a:t>
            </a:r>
            <a:endParaRPr b="0" lang="el-GR" sz="1800" spc="-1" strike="noStrike">
              <a:latin typeface="Arial"/>
            </a:endParaRPr>
          </a:p>
        </p:txBody>
      </p:sp>
      <p:sp>
        <p:nvSpPr>
          <p:cNvPr id="555" name="CustomShape 30"/>
          <p:cNvSpPr/>
          <p:nvPr/>
        </p:nvSpPr>
        <p:spPr>
          <a:xfrm>
            <a:off x="8633160" y="1556640"/>
            <a:ext cx="3531600" cy="912960"/>
          </a:xfrm>
          <a:prstGeom prst="rect">
            <a:avLst/>
          </a:prstGeom>
          <a:noFill/>
          <a:ln>
            <a:noFill/>
          </a:ln>
        </p:spPr>
        <p:style>
          <a:lnRef idx="0"/>
          <a:fillRef idx="0"/>
          <a:effectRef idx="0"/>
          <a:fontRef idx="minor"/>
        </p:style>
        <p:txBody>
          <a:bodyPr lIns="90000" rIns="90000" tIns="45000" bIns="45000">
            <a:spAutoFit/>
          </a:bodyPr>
          <a:p>
            <a:pPr algn="ctr">
              <a:lnSpc>
                <a:spcPct val="100000"/>
              </a:lnSpc>
              <a:tabLst>
                <a:tab algn="l" pos="0"/>
              </a:tabLst>
            </a:pPr>
            <a:r>
              <a:rPr b="0" lang="en-GB" sz="1800" spc="-1" strike="noStrike">
                <a:solidFill>
                  <a:srgbClr val="bf9000"/>
                </a:solidFill>
                <a:latin typeface="Calibri"/>
                <a:ea typeface="DejaVu Sans"/>
              </a:rPr>
              <a:t>IMPROVE D-Di score </a:t>
            </a:r>
            <a:endParaRPr b="0" lang="el-GR" sz="1800" spc="-1" strike="noStrike">
              <a:latin typeface="Arial"/>
            </a:endParaRPr>
          </a:p>
          <a:p>
            <a:pPr algn="ctr">
              <a:lnSpc>
                <a:spcPct val="100000"/>
              </a:lnSpc>
              <a:tabLst>
                <a:tab algn="l" pos="0"/>
              </a:tabLst>
            </a:pPr>
            <a:r>
              <a:rPr b="0" lang="en-GB" sz="1800" spc="-1" strike="noStrike">
                <a:solidFill>
                  <a:srgbClr val="bf9000"/>
                </a:solidFill>
                <a:latin typeface="Calibri"/>
                <a:ea typeface="DejaVu Sans"/>
              </a:rPr>
              <a:t>High risk patients: LMWH or DOAC at standard prophylactic dose </a:t>
            </a:r>
            <a:endParaRPr b="0" lang="el-GR" sz="1800" spc="-1" strike="noStrike">
              <a:latin typeface="Arial"/>
            </a:endParaRPr>
          </a:p>
        </p:txBody>
      </p:sp>
      <p:sp>
        <p:nvSpPr>
          <p:cNvPr id="556" name="CustomShape 31"/>
          <p:cNvSpPr/>
          <p:nvPr/>
        </p:nvSpPr>
        <p:spPr>
          <a:xfrm>
            <a:off x="8496720" y="5041800"/>
            <a:ext cx="2339280" cy="264240"/>
          </a:xfrm>
          <a:prstGeom prst="rect">
            <a:avLst/>
          </a:prstGeom>
          <a:noFill/>
          <a:ln w="38160">
            <a:solidFill>
              <a:schemeClr val="accent4">
                <a:lumMod val="50000"/>
              </a:schemeClr>
            </a:solidFill>
            <a:miter/>
          </a:ln>
        </p:spPr>
        <p:style>
          <a:lnRef idx="0"/>
          <a:fillRef idx="0"/>
          <a:effectRef idx="0"/>
          <a:fontRef idx="minor"/>
        </p:style>
        <p:txBody>
          <a:bodyPr lIns="35640" rIns="35640" tIns="35640" bIns="35640" anchor="ctr">
            <a:spAutoFit/>
          </a:bodyPr>
          <a:p>
            <a:pPr algn="ctr">
              <a:lnSpc>
                <a:spcPct val="100000"/>
              </a:lnSpc>
              <a:tabLst>
                <a:tab algn="l" pos="0"/>
              </a:tabLst>
            </a:pPr>
            <a:r>
              <a:rPr b="0" lang="en-FR" sz="1270" spc="-1" strike="noStrike">
                <a:solidFill>
                  <a:srgbClr val="806000"/>
                </a:solidFill>
                <a:latin typeface="Calibri"/>
                <a:ea typeface="DejaVu Sans"/>
              </a:rPr>
              <a:t>Post-hospital discharge</a:t>
            </a:r>
            <a:endParaRPr b="0" lang="el-GR" sz="1270" spc="-1" strike="noStrike">
              <a:latin typeface="Arial"/>
            </a:endParaRPr>
          </a:p>
        </p:txBody>
      </p:sp>
      <p:sp>
        <p:nvSpPr>
          <p:cNvPr id="557" name="CustomShape 32"/>
          <p:cNvSpPr/>
          <p:nvPr/>
        </p:nvSpPr>
        <p:spPr>
          <a:xfrm>
            <a:off x="4268520" y="461160"/>
            <a:ext cx="5029200" cy="912960"/>
          </a:xfrm>
          <a:prstGeom prst="rect">
            <a:avLst/>
          </a:prstGeom>
          <a:noFill/>
          <a:ln>
            <a:noFill/>
          </a:ln>
        </p:spPr>
        <p:style>
          <a:lnRef idx="0"/>
          <a:fillRef idx="0"/>
          <a:effectRef idx="0"/>
          <a:fontRef idx="minor"/>
        </p:style>
        <p:txBody>
          <a:bodyPr lIns="90000" rIns="90000" tIns="45000" bIns="45000">
            <a:spAutoFit/>
          </a:bodyPr>
          <a:p>
            <a:pPr algn="ctr">
              <a:lnSpc>
                <a:spcPct val="100000"/>
              </a:lnSpc>
              <a:tabLst>
                <a:tab algn="l" pos="0"/>
              </a:tabLst>
            </a:pPr>
            <a:r>
              <a:rPr b="0" lang="en-FR" sz="1800" spc="-1" strike="noStrike">
                <a:solidFill>
                  <a:srgbClr val="1f4e79"/>
                </a:solidFill>
                <a:latin typeface="Calibri"/>
                <a:ea typeface="DejaVu Sans"/>
              </a:rPr>
              <a:t>LMWH </a:t>
            </a:r>
            <a:endParaRPr b="0" lang="el-GR" sz="1800" spc="-1" strike="noStrike">
              <a:latin typeface="Arial"/>
            </a:endParaRPr>
          </a:p>
          <a:p>
            <a:pPr algn="ctr">
              <a:lnSpc>
                <a:spcPct val="100000"/>
              </a:lnSpc>
              <a:tabLst>
                <a:tab algn="l" pos="0"/>
              </a:tabLst>
            </a:pPr>
            <a:r>
              <a:rPr b="0" lang="en-FR" sz="1800" spc="-1" strike="noStrike">
                <a:solidFill>
                  <a:srgbClr val="1f4e79"/>
                </a:solidFill>
                <a:latin typeface="Calibri"/>
                <a:ea typeface="DejaVu Sans"/>
              </a:rPr>
              <a:t>Unselected patients: standard prophylactic dose for</a:t>
            </a:r>
            <a:endParaRPr b="0" lang="el-GR" sz="1800" spc="-1" strike="noStrike">
              <a:latin typeface="Arial"/>
            </a:endParaRPr>
          </a:p>
          <a:p>
            <a:pPr algn="ctr">
              <a:lnSpc>
                <a:spcPct val="100000"/>
              </a:lnSpc>
              <a:tabLst>
                <a:tab algn="l" pos="0"/>
              </a:tabLst>
            </a:pPr>
            <a:r>
              <a:rPr b="0" lang="en-FR" sz="1800" spc="-1" strike="noStrike">
                <a:solidFill>
                  <a:srgbClr val="1f4e79"/>
                </a:solidFill>
                <a:latin typeface="Calibri"/>
                <a:ea typeface="DejaVu Sans"/>
              </a:rPr>
              <a:t>Vascular patients: intermediate dose of LMWH</a:t>
            </a:r>
            <a:endParaRPr b="0" lang="el-GR" sz="1800" spc="-1" strike="noStrike">
              <a:latin typeface="Arial"/>
            </a:endParaRPr>
          </a:p>
        </p:txBody>
      </p:sp>
      <p:sp>
        <p:nvSpPr>
          <p:cNvPr id="558" name="CustomShape 33"/>
          <p:cNvSpPr/>
          <p:nvPr/>
        </p:nvSpPr>
        <p:spPr>
          <a:xfrm>
            <a:off x="842760" y="5995800"/>
            <a:ext cx="10944000" cy="42480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Lst>
            </a:pPr>
            <a:r>
              <a:rPr b="0" i="1" lang="en-US" sz="1100" spc="-1" strike="noStrike">
                <a:solidFill>
                  <a:srgbClr val="c00000"/>
                </a:solidFill>
                <a:latin typeface="Calibri"/>
                <a:ea typeface="Calibri"/>
              </a:rPr>
              <a:t>Sanofi does not recommend the use of its products in any manner inconsistent with that described in the full prescribing information available in your country. Before prescribing the product always refer to the prescribing information and  medical guidance in your country.</a:t>
            </a:r>
            <a:endParaRPr b="0" lang="el-GR" sz="1100" spc="-1" strike="noStrike">
              <a:latin typeface="Arial"/>
            </a:endParaRPr>
          </a:p>
        </p:txBody>
      </p:sp>
      <p:sp>
        <p:nvSpPr>
          <p:cNvPr id="559" name="CustomShape 34"/>
          <p:cNvSpPr/>
          <p:nvPr/>
        </p:nvSpPr>
        <p:spPr>
          <a:xfrm>
            <a:off x="8597880" y="6471000"/>
            <a:ext cx="3494880" cy="254160"/>
          </a:xfrm>
          <a:prstGeom prst="rect">
            <a:avLst/>
          </a:prstGeom>
          <a:noFill/>
          <a:ln w="12600">
            <a:noFill/>
          </a:ln>
        </p:spPr>
        <p:style>
          <a:lnRef idx="0"/>
          <a:fillRef idx="0"/>
          <a:effectRef idx="0"/>
          <a:fontRef idx="minor"/>
        </p:style>
        <p:txBody>
          <a:bodyPr wrap="none" lIns="35640" rIns="35640" tIns="35640" bIns="35640" anchor="ctr">
            <a:spAutoFit/>
          </a:bodyPr>
          <a:p>
            <a:pPr>
              <a:lnSpc>
                <a:spcPct val="100000"/>
              </a:lnSpc>
              <a:tabLst>
                <a:tab algn="l" pos="0"/>
              </a:tabLst>
            </a:pPr>
            <a:r>
              <a:rPr b="0" i="1" lang="en-FR" sz="1200" spc="-1" strike="noStrike">
                <a:solidFill>
                  <a:srgbClr val="ffffff"/>
                </a:solidFill>
                <a:latin typeface="Calibri"/>
                <a:ea typeface="DejaVu Sans"/>
              </a:rPr>
              <a:t>Gerotziafas </a:t>
            </a:r>
            <a:r>
              <a:rPr b="0" i="1" lang="fr-FR" sz="1200" spc="-1" strike="noStrike">
                <a:solidFill>
                  <a:srgbClr val="ffffff"/>
                </a:solidFill>
                <a:latin typeface="Calibri"/>
                <a:ea typeface="DejaVu Sans"/>
              </a:rPr>
              <a:t>et al Sang Thrombose Vaisseaux 2020;32(6)</a:t>
            </a:r>
            <a:endParaRPr b="0" lang="el-GR" sz="1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CustomShape 1"/>
          <p:cNvSpPr/>
          <p:nvPr/>
        </p:nvSpPr>
        <p:spPr>
          <a:xfrm>
            <a:off x="-150480" y="16920"/>
            <a:ext cx="9695520" cy="725040"/>
          </a:xfrm>
          <a:prstGeom prst="rect">
            <a:avLst/>
          </a:prstGeom>
          <a:noFill/>
          <a:ln w="12600">
            <a:noFill/>
          </a:ln>
        </p:spPr>
        <p:style>
          <a:lnRef idx="0"/>
          <a:fillRef idx="0"/>
          <a:effectRef idx="0"/>
          <a:fontRef idx="minor"/>
        </p:style>
        <p:txBody>
          <a:bodyPr lIns="50760" rIns="50760" tIns="50760" bIns="50760" anchor="ctr">
            <a:noAutofit/>
          </a:bodyPr>
          <a:p>
            <a:pPr algn="ctr">
              <a:lnSpc>
                <a:spcPct val="100000"/>
              </a:lnSpc>
              <a:tabLst>
                <a:tab algn="l" pos="0"/>
              </a:tabLst>
            </a:pPr>
            <a:r>
              <a:rPr b="1" lang="en-FR" sz="2000" spc="-1" strike="noStrike">
                <a:solidFill>
                  <a:srgbClr val="005493"/>
                </a:solidFill>
                <a:latin typeface="Helvetica Neue"/>
                <a:ea typeface="Helvetica Neue"/>
              </a:rPr>
              <a:t>Integral strategy recommended by VAS for the management of patients with vascular disease or cardiovascular risk factors during SARS-CoV-2 epidemic</a:t>
            </a:r>
            <a:endParaRPr b="0" lang="el-GR" sz="2000" spc="-1" strike="noStrike">
              <a:latin typeface="Arial"/>
            </a:endParaRPr>
          </a:p>
        </p:txBody>
      </p:sp>
      <p:pic>
        <p:nvPicPr>
          <p:cNvPr id="561" name="Image" descr="Image"/>
          <p:cNvPicPr/>
          <p:nvPr/>
        </p:nvPicPr>
        <p:blipFill>
          <a:blip r:embed="rId1"/>
          <a:stretch/>
        </p:blipFill>
        <p:spPr>
          <a:xfrm>
            <a:off x="1671480" y="699840"/>
            <a:ext cx="8848440" cy="6026760"/>
          </a:xfrm>
          <a:prstGeom prst="rect">
            <a:avLst/>
          </a:prstGeom>
          <a:ln w="12600">
            <a:noFill/>
          </a:ln>
        </p:spPr>
      </p:pic>
      <p:sp>
        <p:nvSpPr>
          <p:cNvPr id="562" name="CustomShape 2"/>
          <p:cNvSpPr/>
          <p:nvPr/>
        </p:nvSpPr>
        <p:spPr>
          <a:xfrm>
            <a:off x="7016760" y="6425280"/>
            <a:ext cx="3266280" cy="221400"/>
          </a:xfrm>
          <a:prstGeom prst="rect">
            <a:avLst/>
          </a:prstGeom>
          <a:noFill/>
          <a:ln w="12600">
            <a:noFill/>
          </a:ln>
        </p:spPr>
        <p:style>
          <a:lnRef idx="0"/>
          <a:fillRef idx="0"/>
          <a:effectRef idx="0"/>
          <a:fontRef idx="minor"/>
        </p:style>
        <p:txBody>
          <a:bodyPr wrap="none" lIns="35640" rIns="35640" tIns="35640" bIns="35640" anchor="ctr">
            <a:spAutoFit/>
          </a:bodyPr>
          <a:p>
            <a:pPr>
              <a:lnSpc>
                <a:spcPct val="100000"/>
              </a:lnSpc>
              <a:tabLst>
                <a:tab algn="l" pos="0"/>
              </a:tabLst>
            </a:pPr>
            <a:r>
              <a:rPr b="0" lang="en-FR" sz="989" spc="-1" strike="noStrike">
                <a:solidFill>
                  <a:srgbClr val="ffffff"/>
                </a:solidFill>
                <a:latin typeface="Chalkduster"/>
                <a:ea typeface="Chalkduster"/>
              </a:rPr>
              <a:t>Gerotziafas et al Thromb Hemost September 2020 </a:t>
            </a:r>
            <a:endParaRPr b="0" lang="el-GR" sz="989" spc="-1" strike="noStrike">
              <a:latin typeface="Arial"/>
            </a:endParaRPr>
          </a:p>
        </p:txBody>
      </p:sp>
      <p:sp>
        <p:nvSpPr>
          <p:cNvPr id="563" name="CustomShape 3"/>
          <p:cNvSpPr/>
          <p:nvPr/>
        </p:nvSpPr>
        <p:spPr>
          <a:xfrm>
            <a:off x="1769040" y="751680"/>
            <a:ext cx="4795920" cy="371520"/>
          </a:xfrm>
          <a:prstGeom prst="rect">
            <a:avLst/>
          </a:prstGeom>
          <a:noFill/>
          <a:ln w="12600">
            <a:noFill/>
          </a:ln>
        </p:spPr>
        <p:style>
          <a:lnRef idx="0"/>
          <a:fillRef idx="0"/>
          <a:effectRef idx="0"/>
          <a:fontRef idx="minor"/>
        </p:style>
        <p:txBody>
          <a:bodyPr lIns="35640" rIns="35640" tIns="35640" bIns="35640" anchor="ctr">
            <a:spAutoFit/>
          </a:bodyPr>
          <a:p>
            <a:pPr>
              <a:lnSpc>
                <a:spcPct val="100000"/>
              </a:lnSpc>
              <a:tabLst>
                <a:tab algn="l" pos="0"/>
              </a:tabLst>
            </a:pPr>
            <a:r>
              <a:rPr b="0" lang="en-FR" sz="989" spc="-1" strike="noStrike">
                <a:solidFill>
                  <a:srgbClr val="ffffff"/>
                </a:solidFill>
                <a:latin typeface="Chalkduster"/>
                <a:ea typeface="Chalkduster"/>
              </a:rPr>
              <a:t>Gerotziafas et al Thromb Haemost September 2020 DOI: 10.1055/s-0040-1715798</a:t>
            </a:r>
            <a:endParaRPr b="0" lang="el-GR" sz="989"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CustomShape 1"/>
          <p:cNvSpPr/>
          <p:nvPr/>
        </p:nvSpPr>
        <p:spPr>
          <a:xfrm>
            <a:off x="-16200" y="78840"/>
            <a:ext cx="6927840" cy="872640"/>
          </a:xfrm>
          <a:prstGeom prst="rect">
            <a:avLst/>
          </a:prstGeom>
          <a:noFill/>
          <a:ln w="12600">
            <a:noFill/>
          </a:ln>
        </p:spPr>
        <p:style>
          <a:lnRef idx="0"/>
          <a:fillRef idx="0"/>
          <a:effectRef idx="0"/>
          <a:fontRef idx="minor"/>
        </p:style>
        <p:txBody>
          <a:bodyPr lIns="50760" rIns="50760" tIns="50760" bIns="50760" anchor="ctr">
            <a:noAutofit/>
          </a:bodyPr>
          <a:p>
            <a:pPr>
              <a:lnSpc>
                <a:spcPct val="100000"/>
              </a:lnSpc>
              <a:tabLst>
                <a:tab algn="l" pos="0"/>
              </a:tabLst>
            </a:pPr>
            <a:r>
              <a:rPr b="1" lang="fr-FR" sz="2000" spc="-1" strike="noStrike">
                <a:solidFill>
                  <a:srgbClr val="005180"/>
                </a:solidFill>
                <a:latin typeface="Cavolini"/>
                <a:ea typeface="Helvetica Neue"/>
              </a:rPr>
              <a:t>Prevention – Detection – Anticipation</a:t>
            </a:r>
            <a:br/>
            <a:r>
              <a:rPr b="1" lang="en-FR" sz="2000" spc="-1" strike="noStrike">
                <a:solidFill>
                  <a:srgbClr val="005493"/>
                </a:solidFill>
                <a:latin typeface="Helvetica Neue"/>
                <a:ea typeface="Helvetica Neue"/>
              </a:rPr>
              <a:t>COMPASS-COVI</a:t>
            </a:r>
            <a:r>
              <a:rPr b="1" lang="fr-FR" sz="2000" spc="-1" strike="noStrike">
                <a:solidFill>
                  <a:srgbClr val="005493"/>
                </a:solidFill>
                <a:latin typeface="Helvetica Neue"/>
                <a:ea typeface="Helvetica Neue"/>
              </a:rPr>
              <a:t>D</a:t>
            </a:r>
            <a:r>
              <a:rPr b="1" lang="en-FR" sz="2000" spc="-1" strike="noStrike">
                <a:solidFill>
                  <a:srgbClr val="005493"/>
                </a:solidFill>
                <a:latin typeface="Helvetica Neue"/>
                <a:ea typeface="Helvetica Neue"/>
              </a:rPr>
              <a:t>-19 strategy</a:t>
            </a:r>
            <a:br/>
            <a:r>
              <a:rPr b="1" lang="en-FR" sz="2000" spc="-1" strike="noStrike">
                <a:solidFill>
                  <a:srgbClr val="005493"/>
                </a:solidFill>
                <a:latin typeface="Helvetica Neue"/>
                <a:ea typeface="Helvetica Neue"/>
              </a:rPr>
              <a:t>for an equilibrated management of the pandemic</a:t>
            </a:r>
            <a:endParaRPr b="0" lang="el-GR" sz="2000" spc="-1" strike="noStrike">
              <a:latin typeface="Arial"/>
            </a:endParaRPr>
          </a:p>
        </p:txBody>
      </p:sp>
      <p:sp>
        <p:nvSpPr>
          <p:cNvPr id="565" name="CustomShape 2"/>
          <p:cNvSpPr/>
          <p:nvPr/>
        </p:nvSpPr>
        <p:spPr>
          <a:xfrm>
            <a:off x="845640" y="6150240"/>
            <a:ext cx="5211360" cy="650520"/>
          </a:xfrm>
          <a:prstGeom prst="rect">
            <a:avLst/>
          </a:prstGeom>
          <a:noFill/>
          <a:ln w="12600">
            <a:noFill/>
          </a:ln>
        </p:spPr>
        <p:style>
          <a:lnRef idx="0"/>
          <a:fillRef idx="0"/>
          <a:effectRef idx="0"/>
          <a:fontRef idx="minor"/>
        </p:style>
        <p:txBody>
          <a:bodyPr lIns="50760" rIns="50760" tIns="50760" bIns="50760" anchor="ctr">
            <a:spAutoFit/>
          </a:bodyPr>
          <a:p>
            <a:pPr algn="ctr">
              <a:lnSpc>
                <a:spcPct val="100000"/>
              </a:lnSpc>
              <a:tabLst>
                <a:tab algn="l" pos="0"/>
              </a:tabLst>
            </a:pPr>
            <a:r>
              <a:rPr b="1" lang="en-FR" sz="1800" spc="-1" strike="noStrike">
                <a:solidFill>
                  <a:srgbClr val="005180"/>
                </a:solidFill>
                <a:latin typeface="Cavolini"/>
                <a:ea typeface="Helvetica Neue"/>
              </a:rPr>
              <a:t>Targeted Vaccine and </a:t>
            </a:r>
            <a:r>
              <a:rPr b="1" lang="en-GB" sz="1800" spc="-1" strike="noStrike">
                <a:solidFill>
                  <a:srgbClr val="005180"/>
                </a:solidFill>
                <a:latin typeface="Cavolini"/>
                <a:ea typeface="Helvetica Neue"/>
              </a:rPr>
              <a:t>T</a:t>
            </a:r>
            <a:r>
              <a:rPr b="1" lang="en-FR" sz="1800" spc="-1" strike="noStrike">
                <a:solidFill>
                  <a:srgbClr val="005180"/>
                </a:solidFill>
                <a:latin typeface="Cavolini"/>
                <a:ea typeface="Helvetica Neue"/>
              </a:rPr>
              <a:t>racing </a:t>
            </a:r>
            <a:endParaRPr b="0" lang="el-GR" sz="1800" spc="-1" strike="noStrike">
              <a:latin typeface="Arial"/>
            </a:endParaRPr>
          </a:p>
          <a:p>
            <a:pPr algn="ctr">
              <a:lnSpc>
                <a:spcPct val="100000"/>
              </a:lnSpc>
              <a:tabLst>
                <a:tab algn="l" pos="0"/>
              </a:tabLst>
            </a:pPr>
            <a:r>
              <a:rPr b="1" lang="en-FR" sz="1800" spc="-1" strike="noStrike">
                <a:solidFill>
                  <a:srgbClr val="005180"/>
                </a:solidFill>
                <a:latin typeface="Cavolini"/>
                <a:ea typeface="Helvetica Neue"/>
              </a:rPr>
              <a:t>of SARS-CoV-2 infection</a:t>
            </a:r>
            <a:endParaRPr b="0" lang="el-GR" sz="1800" spc="-1" strike="noStrike">
              <a:latin typeface="Arial"/>
            </a:endParaRPr>
          </a:p>
        </p:txBody>
      </p:sp>
      <p:pic>
        <p:nvPicPr>
          <p:cNvPr id="566" name="Picture 9" descr=""/>
          <p:cNvPicPr/>
          <p:nvPr/>
        </p:nvPicPr>
        <p:blipFill>
          <a:blip r:embed="rId1"/>
          <a:srcRect l="98208" t="296336" r="374298" b="80011"/>
          <a:stretch/>
        </p:blipFill>
        <p:spPr>
          <a:xfrm>
            <a:off x="608040" y="1633680"/>
            <a:ext cx="5448960" cy="4367880"/>
          </a:xfrm>
          <a:prstGeom prst="rect">
            <a:avLst/>
          </a:prstGeom>
          <a:ln>
            <a:noFill/>
          </a:ln>
        </p:spPr>
      </p:pic>
      <p:sp>
        <p:nvSpPr>
          <p:cNvPr id="567" name="CustomShape 3"/>
          <p:cNvSpPr/>
          <p:nvPr/>
        </p:nvSpPr>
        <p:spPr>
          <a:xfrm rot="18714000">
            <a:off x="-930960" y="3228120"/>
            <a:ext cx="6355800" cy="376200"/>
          </a:xfrm>
          <a:prstGeom prst="rect">
            <a:avLst/>
          </a:prstGeom>
          <a:noFill/>
          <a:ln w="12600">
            <a:noFill/>
          </a:ln>
        </p:spPr>
        <p:style>
          <a:lnRef idx="0"/>
          <a:fillRef idx="0"/>
          <a:effectRef idx="0"/>
          <a:fontRef idx="minor"/>
        </p:style>
        <p:txBody>
          <a:bodyPr lIns="50760" rIns="50760" tIns="50760" bIns="50760" anchor="ctr">
            <a:spAutoFit/>
          </a:bodyPr>
          <a:p>
            <a:pPr algn="ctr">
              <a:lnSpc>
                <a:spcPct val="100000"/>
              </a:lnSpc>
              <a:tabLst>
                <a:tab algn="l" pos="0"/>
              </a:tabLst>
            </a:pPr>
            <a:r>
              <a:rPr b="1" lang="fr-FR" sz="1800" spc="-1" strike="noStrike">
                <a:solidFill>
                  <a:srgbClr val="005180"/>
                </a:solidFill>
                <a:latin typeface="Cavolini"/>
                <a:ea typeface="Helvetica Neue"/>
              </a:rPr>
              <a:t>Primary health care and Hospital Capacity</a:t>
            </a:r>
            <a:endParaRPr b="0" lang="el-GR" sz="1800" spc="-1" strike="noStrike">
              <a:latin typeface="Arial"/>
            </a:endParaRPr>
          </a:p>
        </p:txBody>
      </p:sp>
      <p:sp>
        <p:nvSpPr>
          <p:cNvPr id="568" name="CustomShape 4"/>
          <p:cNvSpPr/>
          <p:nvPr/>
        </p:nvSpPr>
        <p:spPr>
          <a:xfrm rot="4042200">
            <a:off x="4506120" y="4697640"/>
            <a:ext cx="3273120" cy="650160"/>
          </a:xfrm>
          <a:prstGeom prst="rect">
            <a:avLst/>
          </a:prstGeom>
          <a:noFill/>
          <a:ln w="12600">
            <a:noFill/>
          </a:ln>
        </p:spPr>
        <p:style>
          <a:lnRef idx="0"/>
          <a:fillRef idx="0"/>
          <a:effectRef idx="0"/>
          <a:fontRef idx="minor"/>
        </p:style>
        <p:txBody>
          <a:bodyPr lIns="50760" rIns="50760" tIns="50760" bIns="50760" anchor="ctr">
            <a:spAutoFit/>
          </a:bodyPr>
          <a:p>
            <a:pPr algn="ctr">
              <a:lnSpc>
                <a:spcPct val="100000"/>
              </a:lnSpc>
              <a:tabLst>
                <a:tab algn="l" pos="0"/>
              </a:tabLst>
            </a:pPr>
            <a:r>
              <a:rPr b="1" lang="fr-FR" sz="1800" spc="-1" strike="noStrike">
                <a:solidFill>
                  <a:srgbClr val="005180"/>
                </a:solidFill>
                <a:latin typeface="Cavolini"/>
                <a:ea typeface="Helvetica Neue"/>
              </a:rPr>
              <a:t>Local Social </a:t>
            </a:r>
            <a:endParaRPr b="0" lang="el-GR" sz="1800" spc="-1" strike="noStrike">
              <a:latin typeface="Arial"/>
            </a:endParaRPr>
          </a:p>
          <a:p>
            <a:pPr algn="ctr">
              <a:lnSpc>
                <a:spcPct val="100000"/>
              </a:lnSpc>
              <a:tabLst>
                <a:tab algn="l" pos="0"/>
              </a:tabLst>
            </a:pPr>
            <a:r>
              <a:rPr b="1" lang="fr-FR" sz="1800" spc="-1" strike="noStrike">
                <a:solidFill>
                  <a:srgbClr val="005180"/>
                </a:solidFill>
                <a:latin typeface="Cavolini"/>
                <a:ea typeface="Helvetica Neue"/>
              </a:rPr>
              <a:t>distancing</a:t>
            </a:r>
            <a:endParaRPr b="0" lang="el-GR" sz="1800" spc="-1" strike="noStrike">
              <a:latin typeface="Arial"/>
            </a:endParaRPr>
          </a:p>
        </p:txBody>
      </p:sp>
      <p:grpSp>
        <p:nvGrpSpPr>
          <p:cNvPr id="569" name="Group 5"/>
          <p:cNvGrpSpPr/>
          <p:nvPr/>
        </p:nvGrpSpPr>
        <p:grpSpPr>
          <a:xfrm>
            <a:off x="7536600" y="515520"/>
            <a:ext cx="4360680" cy="3428280"/>
            <a:chOff x="7536600" y="515520"/>
            <a:chExt cx="4360680" cy="3428280"/>
          </a:xfrm>
        </p:grpSpPr>
        <p:pic>
          <p:nvPicPr>
            <p:cNvPr id="570" name="Picture 2" descr=""/>
            <p:cNvPicPr/>
            <p:nvPr/>
          </p:nvPicPr>
          <p:blipFill>
            <a:blip r:embed="rId2"/>
            <a:stretch/>
          </p:blipFill>
          <p:spPr>
            <a:xfrm>
              <a:off x="7642440" y="515520"/>
              <a:ext cx="4233960" cy="1963800"/>
            </a:xfrm>
            <a:prstGeom prst="rect">
              <a:avLst/>
            </a:prstGeom>
            <a:ln>
              <a:noFill/>
            </a:ln>
          </p:spPr>
        </p:pic>
        <p:pic>
          <p:nvPicPr>
            <p:cNvPr id="571" name="Picture 4" descr=""/>
            <p:cNvPicPr/>
            <p:nvPr/>
          </p:nvPicPr>
          <p:blipFill>
            <a:blip r:embed="rId3"/>
            <a:stretch/>
          </p:blipFill>
          <p:spPr>
            <a:xfrm>
              <a:off x="7536600" y="2480040"/>
              <a:ext cx="4360680" cy="1463760"/>
            </a:xfrm>
            <a:prstGeom prst="rect">
              <a:avLst/>
            </a:prstGeom>
            <a:ln>
              <a:noFill/>
            </a:ln>
          </p:spPr>
        </p:pic>
      </p:grpSp>
      <p:pic>
        <p:nvPicPr>
          <p:cNvPr id="572" name="Picture 13" descr=""/>
          <p:cNvPicPr/>
          <p:nvPr/>
        </p:nvPicPr>
        <p:blipFill>
          <a:blip r:embed="rId4"/>
          <a:stretch/>
        </p:blipFill>
        <p:spPr>
          <a:xfrm>
            <a:off x="7129800" y="3839760"/>
            <a:ext cx="4469760" cy="2716920"/>
          </a:xfrm>
          <a:prstGeom prst="rect">
            <a:avLst/>
          </a:prstGeom>
          <a:ln>
            <a:noFill/>
          </a:ln>
        </p:spPr>
      </p:pic>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childTnLst>
                  <p:par>
                    <p:cTn id="23" fill="hold">
                      <p:stCondLst>
                        <p:cond delay="indefinite"/>
                      </p:stCondLst>
                      <p:childTnLst>
                        <p:par>
                          <p:cTn id="24" fill="hold">
                            <p:stCondLst>
                              <p:cond delay="0"/>
                            </p:stCondLst>
                            <p:childTnLst>
                              <p:par>
                                <p:cTn id="25" nodeType="clickEffect" fill="hold" presetClass="entr" presetID="1">
                                  <p:stCondLst>
                                    <p:cond delay="0"/>
                                  </p:stCondLst>
                                  <p:childTnLst>
                                    <p:set>
                                      <p:cBhvr>
                                        <p:cTn id="26" dur="1" fill="hold">
                                          <p:stCondLst>
                                            <p:cond delay="0"/>
                                          </p:stCondLst>
                                        </p:cTn>
                                        <p:tgtEl>
                                          <p:spTgt spid="5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6" name="Image" descr="Image"/>
          <p:cNvPicPr/>
          <p:nvPr/>
        </p:nvPicPr>
        <p:blipFill>
          <a:blip r:embed="rId1"/>
          <a:srcRect l="101887" t="598113" r="0" b="0"/>
          <a:stretch/>
        </p:blipFill>
        <p:spPr>
          <a:xfrm>
            <a:off x="990000" y="749160"/>
            <a:ext cx="9782280" cy="4759560"/>
          </a:xfrm>
          <a:prstGeom prst="rect">
            <a:avLst/>
          </a:prstGeom>
          <a:ln w="12600">
            <a:noFill/>
          </a:ln>
        </p:spPr>
      </p:pic>
      <p:sp>
        <p:nvSpPr>
          <p:cNvPr id="417" name="CustomShape 1"/>
          <p:cNvSpPr/>
          <p:nvPr/>
        </p:nvSpPr>
        <p:spPr>
          <a:xfrm rot="16200000">
            <a:off x="-2495520" y="3387240"/>
            <a:ext cx="5270760" cy="257400"/>
          </a:xfrm>
          <a:prstGeom prst="rect">
            <a:avLst/>
          </a:prstGeom>
          <a:noFill/>
          <a:ln w="12600">
            <a:noFill/>
          </a:ln>
        </p:spPr>
        <p:style>
          <a:lnRef idx="0"/>
          <a:fillRef idx="0"/>
          <a:effectRef idx="0"/>
          <a:fontRef idx="minor"/>
        </p:style>
        <p:txBody>
          <a:bodyPr lIns="90000" rIns="90000" tIns="45000" bIns="45000">
            <a:spAutoFit/>
          </a:bodyPr>
          <a:p>
            <a:pPr algn="ctr">
              <a:lnSpc>
                <a:spcPct val="100000"/>
              </a:lnSpc>
              <a:tabLst>
                <a:tab algn="l" pos="0"/>
              </a:tabLst>
            </a:pPr>
            <a:r>
              <a:rPr b="0" lang="fr-FR" sz="1100" spc="-1" strike="noStrike">
                <a:solidFill>
                  <a:srgbClr val="000000"/>
                </a:solidFill>
                <a:latin typeface="Calibri"/>
                <a:ea typeface="DejaVu Sans"/>
              </a:rPr>
              <a:t>MAT-BG-2100138_v.1.0_05/2021</a:t>
            </a:r>
            <a:endParaRPr b="0" lang="el-GR" sz="11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CustomShape 1"/>
          <p:cNvSpPr/>
          <p:nvPr/>
        </p:nvSpPr>
        <p:spPr>
          <a:xfrm>
            <a:off x="892800" y="276840"/>
            <a:ext cx="10405440" cy="872640"/>
          </a:xfrm>
          <a:prstGeom prst="rect">
            <a:avLst/>
          </a:prstGeom>
          <a:noFill/>
          <a:ln w="12600">
            <a:noFill/>
          </a:ln>
        </p:spPr>
        <p:style>
          <a:lnRef idx="0"/>
          <a:fillRef idx="0"/>
          <a:effectRef idx="0"/>
          <a:fontRef idx="minor"/>
        </p:style>
        <p:txBody>
          <a:bodyPr lIns="50760" rIns="50760" tIns="50760" bIns="50760" anchor="ctr">
            <a:noAutofit/>
          </a:bodyPr>
          <a:p>
            <a:pPr algn="ctr">
              <a:lnSpc>
                <a:spcPct val="100000"/>
              </a:lnSpc>
              <a:tabLst>
                <a:tab algn="l" pos="0"/>
              </a:tabLst>
            </a:pPr>
            <a:r>
              <a:rPr b="1" lang="en-FR" sz="4920" spc="-1" strike="noStrike">
                <a:solidFill>
                  <a:srgbClr val="005493"/>
                </a:solidFill>
                <a:latin typeface="Helvetica Neue"/>
                <a:ea typeface="Helvetica Neue"/>
              </a:rPr>
              <a:t>COVID-19 definition</a:t>
            </a:r>
            <a:endParaRPr b="0" lang="el-GR" sz="4920" spc="-1" strike="noStrike">
              <a:latin typeface="Arial"/>
            </a:endParaRPr>
          </a:p>
        </p:txBody>
      </p:sp>
      <p:sp>
        <p:nvSpPr>
          <p:cNvPr id="419" name="CustomShape 2"/>
          <p:cNvSpPr/>
          <p:nvPr/>
        </p:nvSpPr>
        <p:spPr>
          <a:xfrm>
            <a:off x="982080" y="1826280"/>
            <a:ext cx="10405440" cy="4419360"/>
          </a:xfrm>
          <a:prstGeom prst="rect">
            <a:avLst/>
          </a:prstGeom>
          <a:noFill/>
          <a:ln w="12600">
            <a:noFill/>
          </a:ln>
        </p:spPr>
        <p:style>
          <a:lnRef idx="0"/>
          <a:fillRef idx="0"/>
          <a:effectRef idx="0"/>
          <a:fontRef idx="minor"/>
        </p:style>
        <p:txBody>
          <a:bodyPr lIns="50760" rIns="50760" tIns="50760" bIns="50760">
            <a:noAutofit/>
          </a:bodyPr>
          <a:p>
            <a:pPr marL="223200" indent="-222480">
              <a:lnSpc>
                <a:spcPct val="100000"/>
              </a:lnSpc>
              <a:spcBef>
                <a:spcPts val="422"/>
              </a:spcBef>
              <a:buSzPct val="100000"/>
              <a:buBlip>
                <a:blip r:embed="rId1"/>
              </a:buBlip>
            </a:pPr>
            <a:r>
              <a:rPr b="0" lang="en-FR" sz="2250" spc="-1" strike="noStrike">
                <a:solidFill>
                  <a:srgbClr val="5e5e5e"/>
                </a:solidFill>
                <a:latin typeface="Helvetica Neue"/>
                <a:ea typeface="Helvetica Neue"/>
              </a:rPr>
              <a:t>COVID-19 is a systemic, potentially severe and life-threatening disease, triggered by the SARS-CoV-2 infection which involves </a:t>
            </a:r>
            <a:endParaRPr b="0" lang="el-GR" sz="2250" spc="-1" strike="noStrike">
              <a:latin typeface="Arial"/>
            </a:endParaRPr>
          </a:p>
          <a:p>
            <a:pPr lvl="1" marL="1111320" indent="-475560">
              <a:lnSpc>
                <a:spcPct val="100000"/>
              </a:lnSpc>
              <a:spcBef>
                <a:spcPts val="422"/>
              </a:spcBef>
              <a:buClr>
                <a:srgbClr val="5e5e5e"/>
              </a:buClr>
              <a:buFont typeface="StarSymbol"/>
              <a:buAutoNum type="romanUcPeriod"/>
            </a:pPr>
            <a:r>
              <a:rPr b="0" lang="en-FR" sz="2400" spc="-1" strike="noStrike">
                <a:solidFill>
                  <a:srgbClr val="5e5e5e"/>
                </a:solidFill>
                <a:latin typeface="Helvetica Neue"/>
                <a:ea typeface="Helvetica Neue"/>
              </a:rPr>
              <a:t>immune and inflammatory responses</a:t>
            </a:r>
            <a:endParaRPr b="0" lang="el-GR" sz="2400" spc="-1" strike="noStrike">
              <a:latin typeface="Arial"/>
            </a:endParaRPr>
          </a:p>
          <a:p>
            <a:pPr lvl="1" marL="1111320" indent="-475560">
              <a:lnSpc>
                <a:spcPct val="100000"/>
              </a:lnSpc>
              <a:spcBef>
                <a:spcPts val="422"/>
              </a:spcBef>
              <a:buClr>
                <a:srgbClr val="5e5e5e"/>
              </a:buClr>
              <a:buFont typeface="StarSymbol"/>
              <a:buAutoNum type="romanUcPeriod"/>
            </a:pPr>
            <a:r>
              <a:rPr b="0" lang="en-FR" sz="2400" spc="-1" strike="noStrike">
                <a:solidFill>
                  <a:srgbClr val="5e5e5e"/>
                </a:solidFill>
                <a:latin typeface="Helvetica Neue"/>
                <a:ea typeface="Helvetica Neue"/>
              </a:rPr>
              <a:t>endothelial cell dysfunction</a:t>
            </a:r>
            <a:endParaRPr b="0" lang="el-GR" sz="2400" spc="-1" strike="noStrike">
              <a:latin typeface="Arial"/>
            </a:endParaRPr>
          </a:p>
          <a:p>
            <a:pPr lvl="1" marL="1111320" indent="-475560">
              <a:lnSpc>
                <a:spcPct val="100000"/>
              </a:lnSpc>
              <a:spcBef>
                <a:spcPts val="422"/>
              </a:spcBef>
              <a:buClr>
                <a:srgbClr val="5e5e5e"/>
              </a:buClr>
              <a:buFont typeface="StarSymbol"/>
              <a:buAutoNum type="romanUcPeriod"/>
            </a:pPr>
            <a:r>
              <a:rPr b="0" lang="en-FR" sz="2400" spc="-1" strike="noStrike">
                <a:solidFill>
                  <a:srgbClr val="5e5e5e"/>
                </a:solidFill>
                <a:latin typeface="Helvetica Neue"/>
                <a:ea typeface="Helvetica Neue"/>
              </a:rPr>
              <a:t>complement activation </a:t>
            </a:r>
            <a:endParaRPr b="0" lang="el-GR" sz="2400" spc="-1" strike="noStrike">
              <a:latin typeface="Arial"/>
            </a:endParaRPr>
          </a:p>
          <a:p>
            <a:pPr lvl="1" marL="1111320" indent="-475560">
              <a:lnSpc>
                <a:spcPct val="100000"/>
              </a:lnSpc>
              <a:spcBef>
                <a:spcPts val="422"/>
              </a:spcBef>
              <a:buClr>
                <a:srgbClr val="5e5e5e"/>
              </a:buClr>
              <a:buFont typeface="StarSymbol"/>
              <a:buAutoNum type="romanUcPeriod"/>
            </a:pPr>
            <a:r>
              <a:rPr b="0" lang="en-FR" sz="2400" spc="-1" strike="noStrike">
                <a:solidFill>
                  <a:srgbClr val="5e5e5e"/>
                </a:solidFill>
                <a:latin typeface="Helvetica Neue"/>
                <a:ea typeface="Helvetica Neue"/>
              </a:rPr>
              <a:t>hypercoagulable state</a:t>
            </a:r>
            <a:endParaRPr b="0" lang="el-GR" sz="2400" spc="-1" strike="noStrike">
              <a:latin typeface="Arial"/>
            </a:endParaRPr>
          </a:p>
        </p:txBody>
      </p:sp>
      <p:sp>
        <p:nvSpPr>
          <p:cNvPr id="420" name="CustomShape 3"/>
          <p:cNvSpPr/>
          <p:nvPr/>
        </p:nvSpPr>
        <p:spPr>
          <a:xfrm>
            <a:off x="3493440" y="4828680"/>
            <a:ext cx="5204880" cy="382680"/>
          </a:xfrm>
          <a:prstGeom prst="rect">
            <a:avLst/>
          </a:prstGeom>
          <a:solidFill>
            <a:schemeClr val="accent1">
              <a:lumMod val="50000"/>
            </a:schemeClr>
          </a:solidFill>
          <a:ln w="12600">
            <a:noFill/>
          </a:ln>
        </p:spPr>
        <p:style>
          <a:lnRef idx="0"/>
          <a:fillRef idx="0"/>
          <a:effectRef idx="0"/>
          <a:fontRef idx="minor"/>
        </p:style>
        <p:txBody>
          <a:bodyPr wrap="none" lIns="35640" rIns="35640" tIns="35640" bIns="35640" anchor="ctr">
            <a:spAutoFit/>
          </a:bodyPr>
          <a:p>
            <a:pPr algn="ctr">
              <a:lnSpc>
                <a:spcPct val="100000"/>
              </a:lnSpc>
              <a:tabLst>
                <a:tab algn="l" pos="0"/>
              </a:tabLst>
            </a:pPr>
            <a:r>
              <a:rPr b="0" lang="en-FR" sz="2040" spc="-1" strike="noStrike">
                <a:solidFill>
                  <a:srgbClr val="ffffff"/>
                </a:solidFill>
                <a:latin typeface="Helvetica Neue Medium"/>
                <a:ea typeface="Helvetica Neue Medium"/>
              </a:rPr>
              <a:t>COVID-19 is an hematological - vascular disease</a:t>
            </a:r>
            <a:endParaRPr b="0" lang="el-GR" sz="2040" spc="-1" strike="noStrike">
              <a:latin typeface="Arial"/>
            </a:endParaRPr>
          </a:p>
        </p:txBody>
      </p:sp>
      <p:sp>
        <p:nvSpPr>
          <p:cNvPr id="421" name="CustomShape 4"/>
          <p:cNvSpPr/>
          <p:nvPr/>
        </p:nvSpPr>
        <p:spPr>
          <a:xfrm>
            <a:off x="6126480" y="6503040"/>
            <a:ext cx="6064560" cy="254160"/>
          </a:xfrm>
          <a:prstGeom prst="rect">
            <a:avLst/>
          </a:prstGeom>
          <a:noFill/>
          <a:ln w="12600">
            <a:noFill/>
          </a:ln>
        </p:spPr>
        <p:style>
          <a:lnRef idx="0"/>
          <a:fillRef idx="0"/>
          <a:effectRef idx="0"/>
          <a:fontRef idx="minor"/>
        </p:style>
        <p:txBody>
          <a:bodyPr lIns="35640" rIns="35640" tIns="35640" bIns="35640" anchor="ctr">
            <a:spAutoFit/>
          </a:bodyPr>
          <a:p>
            <a:pPr>
              <a:lnSpc>
                <a:spcPct val="100000"/>
              </a:lnSpc>
              <a:tabLst>
                <a:tab algn="l" pos="0"/>
              </a:tabLst>
            </a:pPr>
            <a:r>
              <a:rPr b="0" i="1" lang="en-FR" sz="1200" spc="-1" strike="noStrike">
                <a:solidFill>
                  <a:srgbClr val="000000"/>
                </a:solidFill>
                <a:latin typeface="Helvetica Neue"/>
                <a:ea typeface="Helvetica Neue"/>
              </a:rPr>
              <a:t>Gerotziafas et al Thromb Haemost September 2020 DOI: 10.1055/s-0040-1715798</a:t>
            </a:r>
            <a:endParaRPr b="0" lang="el-GR" sz="1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2" name="Image" descr="Image"/>
          <p:cNvPicPr/>
          <p:nvPr/>
        </p:nvPicPr>
        <p:blipFill>
          <a:blip r:embed="rId1"/>
          <a:stretch/>
        </p:blipFill>
        <p:spPr>
          <a:xfrm>
            <a:off x="4722480" y="1614240"/>
            <a:ext cx="4686480" cy="3794760"/>
          </a:xfrm>
          <a:prstGeom prst="rect">
            <a:avLst/>
          </a:prstGeom>
          <a:ln w="12600">
            <a:noFill/>
          </a:ln>
        </p:spPr>
      </p:pic>
      <p:sp>
        <p:nvSpPr>
          <p:cNvPr id="423" name="CustomShape 1"/>
          <p:cNvSpPr/>
          <p:nvPr/>
        </p:nvSpPr>
        <p:spPr>
          <a:xfrm>
            <a:off x="0" y="97200"/>
            <a:ext cx="12051000" cy="770760"/>
          </a:xfrm>
          <a:prstGeom prst="rect">
            <a:avLst/>
          </a:prstGeom>
          <a:noFill/>
          <a:ln w="12600">
            <a:noFill/>
          </a:ln>
        </p:spPr>
        <p:style>
          <a:lnRef idx="0"/>
          <a:fillRef idx="0"/>
          <a:effectRef idx="0"/>
          <a:fontRef idx="minor"/>
        </p:style>
        <p:txBody>
          <a:bodyPr lIns="50760" rIns="50760" tIns="50760" bIns="50760" anchor="ctr">
            <a:noAutofit/>
          </a:bodyPr>
          <a:p>
            <a:pPr algn="ctr">
              <a:lnSpc>
                <a:spcPct val="100000"/>
              </a:lnSpc>
              <a:tabLst>
                <a:tab algn="l" pos="0"/>
              </a:tabLst>
            </a:pPr>
            <a:r>
              <a:rPr b="1" lang="fr-FR" sz="3600" spc="-1" strike="noStrike">
                <a:solidFill>
                  <a:srgbClr val="005493"/>
                </a:solidFill>
                <a:latin typeface="Helvetica Neue"/>
                <a:ea typeface="Helvetica Neue"/>
              </a:rPr>
              <a:t>COVID-19</a:t>
            </a:r>
            <a:br/>
            <a:r>
              <a:rPr b="1" lang="fr-FR" sz="3600" spc="-1" strike="noStrike">
                <a:solidFill>
                  <a:srgbClr val="005493"/>
                </a:solidFill>
                <a:latin typeface="Helvetica Neue"/>
                <a:ea typeface="Helvetica Neue"/>
              </a:rPr>
              <a:t>Clinical classification and definition</a:t>
            </a:r>
            <a:endParaRPr b="0" lang="el-GR" sz="3600" spc="-1" strike="noStrike">
              <a:latin typeface="Arial"/>
            </a:endParaRPr>
          </a:p>
        </p:txBody>
      </p:sp>
      <p:sp>
        <p:nvSpPr>
          <p:cNvPr id="424" name="CustomShape 2"/>
          <p:cNvSpPr/>
          <p:nvPr/>
        </p:nvSpPr>
        <p:spPr>
          <a:xfrm>
            <a:off x="714240" y="1370880"/>
            <a:ext cx="4686480" cy="4931640"/>
          </a:xfrm>
          <a:prstGeom prst="rect">
            <a:avLst/>
          </a:prstGeom>
          <a:noFill/>
          <a:ln w="12600">
            <a:noFill/>
          </a:ln>
        </p:spPr>
        <p:style>
          <a:lnRef idx="0"/>
          <a:fillRef idx="0"/>
          <a:effectRef idx="0"/>
          <a:fontRef idx="minor"/>
        </p:style>
        <p:txBody>
          <a:bodyPr lIns="50760" rIns="50760" tIns="50760" bIns="50760">
            <a:normAutofit/>
          </a:bodyPr>
          <a:p>
            <a:pPr marL="223200" indent="-222480">
              <a:lnSpc>
                <a:spcPct val="100000"/>
              </a:lnSpc>
              <a:spcBef>
                <a:spcPts val="422"/>
              </a:spcBef>
              <a:buSzPct val="100000"/>
              <a:buBlip>
                <a:blip r:embed="rId2"/>
              </a:buBlip>
            </a:pPr>
            <a:r>
              <a:rPr b="1" lang="en-US" sz="2400" spc="-1" strike="noStrike">
                <a:solidFill>
                  <a:srgbClr val="ff0000"/>
                </a:solidFill>
                <a:latin typeface="Helvetica Neue"/>
                <a:ea typeface="Helvetica Neue"/>
              </a:rPr>
              <a:t>Critical illness: </a:t>
            </a:r>
            <a:r>
              <a:rPr b="0" lang="en-US" sz="1400" spc="-1" strike="noStrike">
                <a:solidFill>
                  <a:srgbClr val="5e5e5e"/>
                </a:solidFill>
                <a:latin typeface="Helvetica Neue"/>
                <a:ea typeface="Helvetica Neue"/>
              </a:rPr>
              <a:t>patients with acute respiratory distress syndrome or sepsis with acute organ dysfunction</a:t>
            </a:r>
            <a:endParaRPr b="0" lang="el-GR" sz="1400" spc="-1" strike="noStrike">
              <a:latin typeface="Arial"/>
            </a:endParaRPr>
          </a:p>
          <a:p>
            <a:pPr marL="223200" indent="-222480">
              <a:lnSpc>
                <a:spcPct val="100000"/>
              </a:lnSpc>
              <a:spcBef>
                <a:spcPts val="422"/>
              </a:spcBef>
              <a:buSzPct val="100000"/>
              <a:buBlip>
                <a:blip r:embed="rId3"/>
              </a:buBlip>
            </a:pPr>
            <a:r>
              <a:rPr b="1" lang="en-US" sz="2400" spc="-1" strike="noStrike">
                <a:solidFill>
                  <a:srgbClr val="0072cf"/>
                </a:solidFill>
                <a:latin typeface="Helvetica Neue"/>
                <a:ea typeface="Helvetica Neue"/>
              </a:rPr>
              <a:t>Severe illness: </a:t>
            </a:r>
            <a:r>
              <a:rPr b="0" lang="en-US" sz="1400" spc="-1" strike="noStrike">
                <a:solidFill>
                  <a:srgbClr val="5e5e5e"/>
                </a:solidFill>
                <a:latin typeface="Helvetica Neue"/>
                <a:ea typeface="Helvetica Neue"/>
              </a:rPr>
              <a:t>patients have fever or suspected respiratory infection, plus one of the following: </a:t>
            </a:r>
            <a:endParaRPr b="0" lang="el-GR" sz="1400" spc="-1" strike="noStrike">
              <a:latin typeface="Arial"/>
            </a:endParaRPr>
          </a:p>
          <a:p>
            <a:pPr lvl="1" marL="1111320" indent="-475560">
              <a:lnSpc>
                <a:spcPct val="100000"/>
              </a:lnSpc>
              <a:spcBef>
                <a:spcPts val="422"/>
              </a:spcBef>
              <a:buClr>
                <a:srgbClr val="5e5e5e"/>
              </a:buClr>
              <a:buFont typeface="StarSymbol"/>
              <a:buAutoNum type="romanUcPeriod"/>
            </a:pPr>
            <a:r>
              <a:rPr b="0" lang="en-US" sz="1400" spc="-1" strike="noStrike">
                <a:solidFill>
                  <a:srgbClr val="5e5e5e"/>
                </a:solidFill>
                <a:latin typeface="Helvetica Neue"/>
                <a:ea typeface="Helvetica Neue"/>
              </a:rPr>
              <a:t>respiratory rate &gt; 30 breaths/min</a:t>
            </a:r>
            <a:endParaRPr b="0" lang="el-GR" sz="1400" spc="-1" strike="noStrike">
              <a:latin typeface="Arial"/>
            </a:endParaRPr>
          </a:p>
          <a:p>
            <a:pPr lvl="1" marL="1111320" indent="-475560">
              <a:lnSpc>
                <a:spcPct val="100000"/>
              </a:lnSpc>
              <a:spcBef>
                <a:spcPts val="422"/>
              </a:spcBef>
              <a:buClr>
                <a:srgbClr val="5e5e5e"/>
              </a:buClr>
              <a:buFont typeface="StarSymbol"/>
              <a:buAutoNum type="romanUcPeriod"/>
            </a:pPr>
            <a:r>
              <a:rPr b="0" lang="en-US" sz="1400" spc="-1" strike="noStrike">
                <a:solidFill>
                  <a:srgbClr val="5e5e5e"/>
                </a:solidFill>
                <a:latin typeface="Helvetica Neue"/>
                <a:ea typeface="Helvetica Neue"/>
              </a:rPr>
              <a:t>severe respiratory distress</a:t>
            </a:r>
            <a:endParaRPr b="0" lang="el-GR" sz="1400" spc="-1" strike="noStrike">
              <a:latin typeface="Arial"/>
            </a:endParaRPr>
          </a:p>
          <a:p>
            <a:pPr lvl="1" marL="1111320" indent="-475560">
              <a:lnSpc>
                <a:spcPct val="100000"/>
              </a:lnSpc>
              <a:spcBef>
                <a:spcPts val="422"/>
              </a:spcBef>
              <a:buClr>
                <a:srgbClr val="5e5e5e"/>
              </a:buClr>
              <a:buFont typeface="StarSymbol"/>
              <a:buAutoNum type="romanUcPeriod"/>
            </a:pPr>
            <a:r>
              <a:rPr b="0" lang="en-US" sz="1400" spc="-1" strike="noStrike">
                <a:solidFill>
                  <a:srgbClr val="5e5e5e"/>
                </a:solidFill>
                <a:latin typeface="Helvetica Neue"/>
                <a:ea typeface="Helvetica Neue"/>
              </a:rPr>
              <a:t>pulse oximeter oxygen saturation ≤93% on room air</a:t>
            </a:r>
            <a:endParaRPr b="0" lang="el-GR" sz="1400" spc="-1" strike="noStrike">
              <a:latin typeface="Arial"/>
            </a:endParaRPr>
          </a:p>
          <a:p>
            <a:pPr marL="223200" indent="-222480">
              <a:lnSpc>
                <a:spcPct val="100000"/>
              </a:lnSpc>
              <a:spcBef>
                <a:spcPts val="422"/>
              </a:spcBef>
              <a:buSzPct val="100000"/>
              <a:buBlip>
                <a:blip r:embed="rId4"/>
              </a:buBlip>
            </a:pPr>
            <a:r>
              <a:rPr b="1" lang="en-US" sz="2400" spc="-1" strike="noStrike">
                <a:solidFill>
                  <a:srgbClr val="22c30a"/>
                </a:solidFill>
                <a:latin typeface="Helvetica Neue"/>
                <a:ea typeface="Helvetica Neue"/>
              </a:rPr>
              <a:t>Non-severe illness: </a:t>
            </a:r>
            <a:r>
              <a:rPr b="0" lang="en-US" sz="1400" spc="-1" strike="noStrike">
                <a:solidFill>
                  <a:srgbClr val="5e5e5e"/>
                </a:solidFill>
                <a:latin typeface="Helvetica Neue"/>
                <a:ea typeface="Helvetica Neue"/>
              </a:rPr>
              <a:t>patients without any of the above conditions</a:t>
            </a:r>
            <a:endParaRPr b="0" lang="el-GR" sz="1400" spc="-1" strike="noStrike">
              <a:latin typeface="Arial"/>
            </a:endParaRPr>
          </a:p>
          <a:p>
            <a:pPr>
              <a:lnSpc>
                <a:spcPct val="100000"/>
              </a:lnSpc>
              <a:spcBef>
                <a:spcPts val="422"/>
              </a:spcBef>
            </a:pPr>
            <a:endParaRPr b="0" lang="el-GR" sz="1400" spc="-1" strike="noStrike">
              <a:latin typeface="Arial"/>
            </a:endParaRPr>
          </a:p>
        </p:txBody>
      </p:sp>
      <p:sp>
        <p:nvSpPr>
          <p:cNvPr id="425" name="CustomShape 3"/>
          <p:cNvSpPr/>
          <p:nvPr/>
        </p:nvSpPr>
        <p:spPr>
          <a:xfrm>
            <a:off x="27360" y="6373440"/>
            <a:ext cx="12163680" cy="572760"/>
          </a:xfrm>
          <a:prstGeom prst="rect">
            <a:avLst/>
          </a:prstGeom>
          <a:noFill/>
          <a:ln w="12600">
            <a:noFill/>
          </a:ln>
        </p:spPr>
        <p:style>
          <a:lnRef idx="0"/>
          <a:fillRef idx="0"/>
          <a:effectRef idx="0"/>
          <a:fontRef idx="minor"/>
        </p:style>
        <p:txBody>
          <a:bodyPr lIns="35640" rIns="35640" tIns="35640" bIns="35640" anchor="ctr">
            <a:spAutoFit/>
          </a:bodyPr>
          <a:p>
            <a:pPr>
              <a:lnSpc>
                <a:spcPct val="100000"/>
              </a:lnSpc>
              <a:tabLst>
                <a:tab algn="l" pos="0"/>
              </a:tabLst>
            </a:pPr>
            <a:r>
              <a:rPr b="0" lang="en-FR" sz="1100" spc="-1" strike="noStrike" u="sng">
                <a:solidFill>
                  <a:srgbClr val="0563c1"/>
                </a:solidFill>
                <a:uFillTx/>
                <a:latin typeface="Helvetica Neue"/>
                <a:ea typeface="Helvetica Neue"/>
                <a:hlinkClick r:id="rId5"/>
              </a:rPr>
              <a:t>https://www.who.int/publications-detail/clinical-management-of-severe-acute-respiratory-infection-when-novel-coronavirus-(ncov)-infection-is-suspected</a:t>
            </a:r>
            <a:r>
              <a:rPr b="0" lang="en-FR" sz="1100" spc="-1" strike="noStrike">
                <a:solidFill>
                  <a:srgbClr val="000000"/>
                </a:solidFill>
                <a:latin typeface="Helvetica Neue"/>
                <a:ea typeface="Helvetica Neue"/>
              </a:rPr>
              <a:t>.</a:t>
            </a:r>
            <a:r>
              <a:rPr b="0" lang="fr-FR" sz="1100" spc="-1" strike="noStrike">
                <a:solidFill>
                  <a:srgbClr val="000000"/>
                </a:solidFill>
                <a:latin typeface="Helvetica Neue"/>
                <a:ea typeface="Helvetica Neue"/>
              </a:rPr>
              <a:t> Last access Nov. 2020; </a:t>
            </a:r>
            <a:r>
              <a:rPr b="0" lang="en-FR" sz="1100" spc="-1" strike="noStrike">
                <a:solidFill>
                  <a:srgbClr val="000000"/>
                </a:solidFill>
                <a:latin typeface="Helvetica Neue"/>
                <a:ea typeface="Helvetica Neue"/>
              </a:rPr>
              <a:t>Chen </a:t>
            </a:r>
            <a:r>
              <a:rPr b="0" i="1" lang="en-FR" sz="1100" spc="-1" strike="noStrike">
                <a:solidFill>
                  <a:srgbClr val="000000"/>
                </a:solidFill>
                <a:latin typeface="Helvetica Neue"/>
                <a:ea typeface="Helvetica Neue"/>
              </a:rPr>
              <a:t>et al. </a:t>
            </a:r>
            <a:r>
              <a:rPr b="0" lang="en-FR" sz="1100" spc="-1" strike="noStrike">
                <a:solidFill>
                  <a:srgbClr val="000000"/>
                </a:solidFill>
                <a:latin typeface="Helvetica Neue"/>
                <a:ea typeface="Helvetica Neue"/>
              </a:rPr>
              <a:t>Lancet 2020;395:507-13. </a:t>
            </a:r>
            <a:r>
              <a:rPr b="0" lang="fr-FR" sz="1100" spc="-1" strike="noStrike">
                <a:solidFill>
                  <a:srgbClr val="000000"/>
                </a:solidFill>
                <a:latin typeface="Helvetica Neue"/>
                <a:ea typeface="Helvetica Neue"/>
              </a:rPr>
              <a:t>; </a:t>
            </a:r>
            <a:r>
              <a:rPr b="0" lang="en-FR" sz="1100" spc="-1" strike="noStrike">
                <a:solidFill>
                  <a:srgbClr val="000000"/>
                </a:solidFill>
                <a:latin typeface="Helvetica Neue"/>
                <a:ea typeface="Helvetica Neue"/>
              </a:rPr>
              <a:t>Huang et al. Lancet 2020;395:497-506. </a:t>
            </a:r>
            <a:r>
              <a:rPr b="0" lang="en-GB" sz="1100" spc="-1" strike="noStrike">
                <a:solidFill>
                  <a:srgbClr val="000000"/>
                </a:solidFill>
                <a:latin typeface="Helvetica Neue"/>
                <a:ea typeface="Helvetica Neue"/>
              </a:rPr>
              <a:t>Gerotziafas et al Thromb Haemost September 2020. </a:t>
            </a:r>
            <a:r>
              <a:rPr b="0" i="1" lang="en-GB" sz="1100" spc="-1" strike="noStrike">
                <a:solidFill>
                  <a:srgbClr val="000000"/>
                </a:solidFill>
                <a:latin typeface="Helvetica Neue Medium"/>
                <a:ea typeface="Helvetica Neue Medium"/>
              </a:rPr>
              <a:t>Zhonghua Liu Xing Bing Xue Za Zhi </a:t>
            </a:r>
            <a:r>
              <a:rPr b="0" lang="en-GB" sz="1100" spc="-1" strike="noStrike">
                <a:solidFill>
                  <a:srgbClr val="000000"/>
                </a:solidFill>
                <a:latin typeface="Helvetica Neue Medium"/>
                <a:ea typeface="Helvetica Neue Medium"/>
              </a:rPr>
              <a:t>2020; </a:t>
            </a:r>
            <a:r>
              <a:rPr b="1" lang="en-GB" sz="1100" spc="-1" strike="noStrike">
                <a:solidFill>
                  <a:srgbClr val="000000"/>
                </a:solidFill>
                <a:latin typeface="Helvetica Neue Medium"/>
                <a:ea typeface="Helvetica Neue Medium"/>
              </a:rPr>
              <a:t>41: </a:t>
            </a:r>
            <a:r>
              <a:rPr b="0" lang="en-GB" sz="1100" spc="-1" strike="noStrike">
                <a:solidFill>
                  <a:srgbClr val="000000"/>
                </a:solidFill>
                <a:latin typeface="Helvetica Neue Medium"/>
                <a:ea typeface="Helvetica Neue Medium"/>
              </a:rPr>
              <a:t>145–51.</a:t>
            </a:r>
            <a:endParaRPr b="0" lang="el-GR" sz="1100" spc="-1" strike="noStrike">
              <a:latin typeface="Arial"/>
            </a:endParaRPr>
          </a:p>
        </p:txBody>
      </p:sp>
      <p:sp>
        <p:nvSpPr>
          <p:cNvPr id="426" name="CustomShape 4"/>
          <p:cNvSpPr/>
          <p:nvPr/>
        </p:nvSpPr>
        <p:spPr>
          <a:xfrm>
            <a:off x="6634080" y="2391480"/>
            <a:ext cx="522000" cy="437400"/>
          </a:xfrm>
          <a:prstGeom prst="rect">
            <a:avLst/>
          </a:prstGeom>
          <a:noFill/>
          <a:ln w="12600">
            <a:noFill/>
          </a:ln>
        </p:spPr>
        <p:style>
          <a:lnRef idx="0"/>
          <a:fillRef idx="0"/>
          <a:effectRef idx="0"/>
          <a:fontRef idx="minor"/>
        </p:style>
        <p:txBody>
          <a:bodyPr wrap="none" lIns="35640" rIns="35640" tIns="35640" bIns="35640" anchor="ctr">
            <a:spAutoFit/>
          </a:bodyPr>
          <a:p>
            <a:pPr algn="ctr">
              <a:lnSpc>
                <a:spcPct val="100000"/>
              </a:lnSpc>
              <a:tabLst>
                <a:tab algn="l" pos="0"/>
              </a:tabLst>
            </a:pPr>
            <a:r>
              <a:rPr b="1" lang="en-FR" sz="2400" spc="-1" strike="noStrike">
                <a:solidFill>
                  <a:srgbClr val="ebebeb"/>
                </a:solidFill>
                <a:latin typeface="Helvetica Neue"/>
                <a:ea typeface="Helvetica Neue"/>
              </a:rPr>
              <a:t>5%</a:t>
            </a:r>
            <a:endParaRPr b="0" lang="el-GR" sz="2400" spc="-1" strike="noStrike">
              <a:latin typeface="Arial"/>
            </a:endParaRPr>
          </a:p>
        </p:txBody>
      </p:sp>
      <p:sp>
        <p:nvSpPr>
          <p:cNvPr id="427" name="CustomShape 5"/>
          <p:cNvSpPr/>
          <p:nvPr/>
        </p:nvSpPr>
        <p:spPr>
          <a:xfrm>
            <a:off x="6220440" y="3346200"/>
            <a:ext cx="536400" cy="680400"/>
          </a:xfrm>
          <a:prstGeom prst="rect">
            <a:avLst/>
          </a:prstGeom>
          <a:noFill/>
          <a:ln w="12600">
            <a:noFill/>
          </a:ln>
        </p:spPr>
        <p:style>
          <a:lnRef idx="0"/>
          <a:fillRef idx="0"/>
          <a:effectRef idx="0"/>
          <a:fontRef idx="minor"/>
        </p:style>
        <p:txBody>
          <a:bodyPr lIns="35640" rIns="35640" tIns="35640" bIns="35640" anchor="ctr">
            <a:spAutoFit/>
          </a:bodyPr>
          <a:p>
            <a:pPr algn="ctr">
              <a:lnSpc>
                <a:spcPct val="100000"/>
              </a:lnSpc>
              <a:tabLst>
                <a:tab algn="l" pos="0"/>
              </a:tabLst>
            </a:pPr>
            <a:r>
              <a:rPr b="1" lang="fr-FR" sz="2000" spc="-1" strike="noStrike">
                <a:solidFill>
                  <a:srgbClr val="ebebeb"/>
                </a:solidFill>
                <a:latin typeface="Helvetica Neue"/>
                <a:ea typeface="Helvetica Neue"/>
              </a:rPr>
              <a:t>15%</a:t>
            </a:r>
            <a:endParaRPr b="0" lang="el-GR" sz="2000" spc="-1" strike="noStrike">
              <a:latin typeface="Arial"/>
            </a:endParaRPr>
          </a:p>
        </p:txBody>
      </p:sp>
      <p:sp>
        <p:nvSpPr>
          <p:cNvPr id="428" name="CustomShape 6"/>
          <p:cNvSpPr/>
          <p:nvPr/>
        </p:nvSpPr>
        <p:spPr>
          <a:xfrm>
            <a:off x="6071760" y="4249800"/>
            <a:ext cx="536400" cy="680400"/>
          </a:xfrm>
          <a:prstGeom prst="rect">
            <a:avLst/>
          </a:prstGeom>
          <a:noFill/>
          <a:ln w="12600">
            <a:noFill/>
          </a:ln>
        </p:spPr>
        <p:style>
          <a:lnRef idx="0"/>
          <a:fillRef idx="0"/>
          <a:effectRef idx="0"/>
          <a:fontRef idx="minor"/>
        </p:style>
        <p:txBody>
          <a:bodyPr lIns="35640" rIns="35640" tIns="35640" bIns="35640" anchor="ctr">
            <a:spAutoFit/>
          </a:bodyPr>
          <a:p>
            <a:pPr algn="ctr">
              <a:lnSpc>
                <a:spcPct val="100000"/>
              </a:lnSpc>
              <a:tabLst>
                <a:tab algn="l" pos="0"/>
              </a:tabLst>
            </a:pPr>
            <a:r>
              <a:rPr b="1" lang="en-FR" sz="2000" spc="-1" strike="noStrike">
                <a:solidFill>
                  <a:srgbClr val="ebebeb"/>
                </a:solidFill>
                <a:latin typeface="Helvetica Neue"/>
                <a:ea typeface="Helvetica Neue"/>
              </a:rPr>
              <a:t>80%</a:t>
            </a:r>
            <a:endParaRPr b="0" lang="el-GR" sz="2000" spc="-1" strike="noStrike">
              <a:latin typeface="Arial"/>
            </a:endParaRPr>
          </a:p>
        </p:txBody>
      </p:sp>
      <p:sp>
        <p:nvSpPr>
          <p:cNvPr id="429" name="CustomShape 7"/>
          <p:cNvSpPr/>
          <p:nvPr/>
        </p:nvSpPr>
        <p:spPr>
          <a:xfrm>
            <a:off x="7082280" y="1373400"/>
            <a:ext cx="1590480" cy="681480"/>
          </a:xfrm>
          <a:prstGeom prst="rect">
            <a:avLst/>
          </a:prstGeom>
          <a:noFill/>
          <a:ln w="12600">
            <a:noFill/>
          </a:ln>
        </p:spPr>
        <p:style>
          <a:lnRef idx="0"/>
          <a:fillRef idx="0"/>
          <a:effectRef idx="0"/>
          <a:fontRef idx="minor"/>
        </p:style>
        <p:txBody>
          <a:bodyPr wrap="none" lIns="35640" rIns="35640" tIns="35640" bIns="35640" anchor="ctr">
            <a:spAutoFit/>
          </a:bodyPr>
          <a:p>
            <a:pPr algn="ctr">
              <a:lnSpc>
                <a:spcPct val="100000"/>
              </a:lnSpc>
              <a:tabLst>
                <a:tab algn="l" pos="0"/>
              </a:tabLst>
            </a:pPr>
            <a:r>
              <a:rPr b="1" lang="en-FR" sz="2000" spc="-1" strike="noStrike">
                <a:solidFill>
                  <a:srgbClr val="ff2600"/>
                </a:solidFill>
                <a:latin typeface="Helvetica Neue"/>
                <a:ea typeface="Helvetica Neue"/>
              </a:rPr>
              <a:t>mortality </a:t>
            </a:r>
            <a:endParaRPr b="0" lang="el-GR" sz="2000" spc="-1" strike="noStrike">
              <a:latin typeface="Arial"/>
            </a:endParaRPr>
          </a:p>
          <a:p>
            <a:pPr algn="ctr">
              <a:lnSpc>
                <a:spcPct val="100000"/>
              </a:lnSpc>
              <a:tabLst>
                <a:tab algn="l" pos="0"/>
              </a:tabLst>
            </a:pPr>
            <a:r>
              <a:rPr b="1" lang="en-FR" sz="2000" spc="-1" strike="noStrike">
                <a:solidFill>
                  <a:srgbClr val="ff2600"/>
                </a:solidFill>
                <a:latin typeface="Helvetica Neue"/>
                <a:ea typeface="Helvetica Neue"/>
              </a:rPr>
              <a:t>35% to 45%</a:t>
            </a:r>
            <a:endParaRPr b="0" lang="el-GR" sz="2000" spc="-1" strike="noStrike">
              <a:latin typeface="Arial"/>
            </a:endParaRPr>
          </a:p>
        </p:txBody>
      </p:sp>
      <p:sp>
        <p:nvSpPr>
          <p:cNvPr id="430" name="CustomShape 8"/>
          <p:cNvSpPr/>
          <p:nvPr/>
        </p:nvSpPr>
        <p:spPr>
          <a:xfrm>
            <a:off x="6431760" y="2400840"/>
            <a:ext cx="875160" cy="435600"/>
          </a:xfrm>
          <a:prstGeom prst="ellipse">
            <a:avLst/>
          </a:prstGeom>
          <a:noFill/>
          <a:ln w="76320">
            <a:solidFill>
              <a:srgbClr val="7030a0"/>
            </a:solidFill>
            <a:miter/>
          </a:ln>
        </p:spPr>
        <p:style>
          <a:lnRef idx="0"/>
          <a:fillRef idx="0"/>
          <a:effectRef idx="0"/>
          <a:fontRef idx="minor"/>
        </p:style>
      </p:sp>
      <p:sp>
        <p:nvSpPr>
          <p:cNvPr id="431" name="CustomShape 9"/>
          <p:cNvSpPr/>
          <p:nvPr/>
        </p:nvSpPr>
        <p:spPr>
          <a:xfrm>
            <a:off x="7669080" y="2081880"/>
            <a:ext cx="1266120" cy="615600"/>
          </a:xfrm>
          <a:prstGeom prst="rightArrow">
            <a:avLst>
              <a:gd name="adj1" fmla="val 50000"/>
              <a:gd name="adj2" fmla="val 50000"/>
            </a:avLst>
          </a:prstGeom>
          <a:solidFill>
            <a:schemeClr val="accent1"/>
          </a:solidFill>
          <a:ln w="12600">
            <a:noFill/>
          </a:ln>
        </p:spPr>
        <p:style>
          <a:lnRef idx="0"/>
          <a:fillRef idx="0"/>
          <a:effectRef idx="0"/>
          <a:fontRef idx="minor"/>
        </p:style>
      </p:sp>
      <p:sp>
        <p:nvSpPr>
          <p:cNvPr id="432" name="CustomShape 10"/>
          <p:cNvSpPr/>
          <p:nvPr/>
        </p:nvSpPr>
        <p:spPr>
          <a:xfrm>
            <a:off x="9014760" y="1644480"/>
            <a:ext cx="3176280" cy="284364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Lst>
            </a:pPr>
            <a:r>
              <a:rPr b="1" lang="en-US" sz="2010" spc="-1" strike="noStrike">
                <a:solidFill>
                  <a:srgbClr val="005180"/>
                </a:solidFill>
                <a:latin typeface="Helvetica Neue"/>
                <a:ea typeface="Helvetica Neue"/>
              </a:rPr>
              <a:t>Early identification of patients at high risk for clinical deterioration is challenging for</a:t>
            </a:r>
            <a:endParaRPr b="0" lang="el-GR" sz="2010" spc="-1" strike="noStrike">
              <a:latin typeface="Arial"/>
            </a:endParaRPr>
          </a:p>
          <a:p>
            <a:pPr marL="285840" indent="-285120">
              <a:lnSpc>
                <a:spcPct val="100000"/>
              </a:lnSpc>
              <a:buClr>
                <a:srgbClr val="005180"/>
              </a:buClr>
              <a:buFont typeface="Arial"/>
              <a:buChar char="•"/>
              <a:tabLst>
                <a:tab algn="l" pos="0"/>
              </a:tabLst>
            </a:pPr>
            <a:r>
              <a:rPr b="0" lang="en-US" sz="2010" spc="-1" strike="noStrike">
                <a:solidFill>
                  <a:srgbClr val="005180"/>
                </a:solidFill>
                <a:latin typeface="Helvetica Neue"/>
                <a:ea typeface="Helvetica Neue"/>
              </a:rPr>
              <a:t>An appropriate management</a:t>
            </a:r>
            <a:endParaRPr b="0" lang="el-GR" sz="2010" spc="-1" strike="noStrike">
              <a:latin typeface="Arial"/>
            </a:endParaRPr>
          </a:p>
          <a:p>
            <a:pPr marL="285840" indent="-285120">
              <a:lnSpc>
                <a:spcPct val="100000"/>
              </a:lnSpc>
              <a:buClr>
                <a:srgbClr val="005180"/>
              </a:buClr>
              <a:buFont typeface="Arial"/>
              <a:buChar char="•"/>
              <a:tabLst>
                <a:tab algn="l" pos="0"/>
              </a:tabLst>
            </a:pPr>
            <a:r>
              <a:rPr b="0" lang="en-US" sz="2010" spc="-1" strike="noStrike">
                <a:solidFill>
                  <a:srgbClr val="005180"/>
                </a:solidFill>
                <a:latin typeface="Helvetica Neue"/>
                <a:ea typeface="Helvetica Neue"/>
              </a:rPr>
              <a:t>A positive clinical outcome</a:t>
            </a:r>
            <a:endParaRPr b="0" lang="el-GR" sz="2010" spc="-1" strike="noStrike">
              <a:latin typeface="Arial"/>
            </a:endParaRPr>
          </a:p>
        </p:txBody>
      </p:sp>
      <p:sp>
        <p:nvSpPr>
          <p:cNvPr id="433" name="CustomShape 11"/>
          <p:cNvSpPr/>
          <p:nvPr/>
        </p:nvSpPr>
        <p:spPr>
          <a:xfrm>
            <a:off x="5821920" y="6618960"/>
            <a:ext cx="4795920" cy="222840"/>
          </a:xfrm>
          <a:prstGeom prst="rect">
            <a:avLst/>
          </a:prstGeom>
          <a:noFill/>
          <a:ln w="1260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CustomShape 1"/>
          <p:cNvSpPr/>
          <p:nvPr/>
        </p:nvSpPr>
        <p:spPr>
          <a:xfrm>
            <a:off x="838080" y="365040"/>
            <a:ext cx="10514880" cy="1054800"/>
          </a:xfrm>
          <a:prstGeom prst="rect">
            <a:avLst/>
          </a:prstGeom>
          <a:noFill/>
          <a:ln>
            <a:noFill/>
          </a:ln>
        </p:spPr>
        <p:style>
          <a:lnRef idx="0"/>
          <a:fillRef idx="0"/>
          <a:effectRef idx="0"/>
          <a:fontRef idx="minor"/>
        </p:style>
        <p:txBody>
          <a:bodyPr lIns="90000" rIns="90000" tIns="45000" bIns="45000" anchor="b">
            <a:normAutofit fontScale="61000"/>
          </a:bodyPr>
          <a:p>
            <a:pPr>
              <a:lnSpc>
                <a:spcPct val="100000"/>
              </a:lnSpc>
            </a:pPr>
            <a:r>
              <a:rPr b="1" lang="en-US" sz="3430" spc="-1" strike="noStrike">
                <a:solidFill>
                  <a:srgbClr val="4472c4"/>
                </a:solidFill>
                <a:latin typeface="Calibri"/>
              </a:rPr>
              <a:t>Prevalence of risk factors and other comorbidities related to disease worsening in patients hospitalized with COVID-19 </a:t>
            </a:r>
            <a:endParaRPr b="0" lang="el-GR" sz="3430" spc="-1" strike="noStrike">
              <a:latin typeface="Arial"/>
            </a:endParaRPr>
          </a:p>
        </p:txBody>
      </p:sp>
      <p:graphicFrame>
        <p:nvGraphicFramePr>
          <p:cNvPr id="435" name="Table 2"/>
          <p:cNvGraphicFramePr/>
          <p:nvPr/>
        </p:nvGraphicFramePr>
        <p:xfrm>
          <a:off x="1024920" y="1590480"/>
          <a:ext cx="9074520" cy="4334760"/>
        </p:xfrm>
        <a:graphic>
          <a:graphicData uri="http://schemas.openxmlformats.org/drawingml/2006/table">
            <a:tbl>
              <a:tblPr/>
              <a:tblGrid>
                <a:gridCol w="2340360"/>
                <a:gridCol w="2013120"/>
                <a:gridCol w="1995840"/>
                <a:gridCol w="2725560"/>
              </a:tblGrid>
              <a:tr h="548280">
                <a:tc>
                  <a:txBody>
                    <a:bodyPr lIns="35640" rIns="35640">
                      <a:noAutofit/>
                    </a:bodyPr>
                    <a:p>
                      <a:pPr>
                        <a:lnSpc>
                          <a:spcPct val="100000"/>
                        </a:lnSpc>
                      </a:pPr>
                      <a:r>
                        <a:rPr b="1" lang="fr-FR" sz="1800" spc="-1" strike="noStrike">
                          <a:solidFill>
                            <a:srgbClr val="ffffff"/>
                          </a:solidFill>
                          <a:latin typeface="Calibri"/>
                        </a:rPr>
                        <a:t>Comorbidities</a:t>
                      </a:r>
                      <a:endParaRPr b="0" lang="el-GR" sz="1800" spc="-1" strike="noStrike">
                        <a:latin typeface="Arial"/>
                      </a:endParaRPr>
                    </a:p>
                  </a:txBody>
                  <a:tcPr marL="35640" marR="35640">
                    <a:solidFill>
                      <a:srgbClr val="213868"/>
                    </a:solidFill>
                  </a:tcPr>
                </a:tc>
                <a:tc>
                  <a:txBody>
                    <a:bodyPr lIns="35640" rIns="35640">
                      <a:noAutofit/>
                    </a:bodyPr>
                    <a:p>
                      <a:pPr>
                        <a:lnSpc>
                          <a:spcPct val="100000"/>
                        </a:lnSpc>
                      </a:pPr>
                      <a:r>
                        <a:rPr b="1" lang="fr-FR" sz="1800" spc="-1" strike="noStrike">
                          <a:solidFill>
                            <a:srgbClr val="ffffff"/>
                          </a:solidFill>
                          <a:latin typeface="Calibri"/>
                        </a:rPr>
                        <a:t>Severe COVID-19</a:t>
                      </a:r>
                      <a:endParaRPr b="0" lang="el-GR" sz="1800" spc="-1" strike="noStrike">
                        <a:latin typeface="Arial"/>
                      </a:endParaRPr>
                    </a:p>
                  </a:txBody>
                  <a:tcPr marL="35640" marR="35640">
                    <a:solidFill>
                      <a:srgbClr val="213868"/>
                    </a:solidFill>
                  </a:tcPr>
                </a:tc>
                <a:tc>
                  <a:txBody>
                    <a:bodyPr lIns="35640" rIns="35640">
                      <a:noAutofit/>
                    </a:bodyPr>
                    <a:p>
                      <a:pPr>
                        <a:lnSpc>
                          <a:spcPct val="100000"/>
                        </a:lnSpc>
                      </a:pPr>
                      <a:r>
                        <a:rPr b="1" lang="fr-FR" sz="1800" spc="-1" strike="noStrike">
                          <a:solidFill>
                            <a:srgbClr val="ffffff"/>
                          </a:solidFill>
                          <a:latin typeface="Calibri"/>
                        </a:rPr>
                        <a:t>Critical CODIV-19</a:t>
                      </a:r>
                      <a:endParaRPr b="0" lang="el-GR" sz="1800" spc="-1" strike="noStrike">
                        <a:latin typeface="Arial"/>
                      </a:endParaRPr>
                    </a:p>
                  </a:txBody>
                  <a:tcPr marL="35640" marR="35640">
                    <a:solidFill>
                      <a:srgbClr val="213868"/>
                    </a:solidFill>
                  </a:tcPr>
                </a:tc>
                <a:tc>
                  <a:txBody>
                    <a:bodyPr lIns="35640" rIns="35640">
                      <a:noAutofit/>
                    </a:bodyPr>
                    <a:p>
                      <a:pPr>
                        <a:lnSpc>
                          <a:spcPct val="100000"/>
                        </a:lnSpc>
                      </a:pPr>
                      <a:r>
                        <a:rPr b="1" lang="fr-FR" sz="1800" spc="-1" strike="noStrike">
                          <a:solidFill>
                            <a:srgbClr val="ffffff"/>
                          </a:solidFill>
                          <a:latin typeface="Calibri"/>
                        </a:rPr>
                        <a:t>Odds ratio for disease worsening (95% CI)</a:t>
                      </a:r>
                      <a:endParaRPr b="0" lang="el-GR" sz="1800" spc="-1" strike="noStrike">
                        <a:latin typeface="Arial"/>
                      </a:endParaRPr>
                    </a:p>
                  </a:txBody>
                  <a:tcPr marL="35640" marR="35640">
                    <a:solidFill>
                      <a:srgbClr val="213868"/>
                    </a:solidFill>
                  </a:tcPr>
                </a:tc>
              </a:tr>
              <a:tr h="414720">
                <a:tc>
                  <a:txBody>
                    <a:bodyPr lIns="35640" rIns="35640">
                      <a:noAutofit/>
                    </a:bodyPr>
                    <a:p>
                      <a:pPr>
                        <a:lnSpc>
                          <a:spcPct val="100000"/>
                        </a:lnSpc>
                      </a:pPr>
                      <a:r>
                        <a:rPr b="0" lang="fr-FR" sz="1800" spc="-1" strike="noStrike">
                          <a:solidFill>
                            <a:srgbClr val="ffffff"/>
                          </a:solidFill>
                          <a:latin typeface="Calibri"/>
                        </a:rPr>
                        <a:t>Current smoking</a:t>
                      </a:r>
                      <a:endParaRPr b="0" lang="el-GR" sz="1800" spc="-1" strike="noStrike">
                        <a:latin typeface="Arial"/>
                      </a:endParaRPr>
                    </a:p>
                  </a:txBody>
                  <a:tcPr marL="35640" marR="35640">
                    <a:solidFill>
                      <a:srgbClr val="2f5394"/>
                    </a:solidFill>
                  </a:tcPr>
                </a:tc>
                <a:tc>
                  <a:txBody>
                    <a:bodyPr lIns="35640" rIns="35640">
                      <a:noAutofit/>
                    </a:bodyPr>
                    <a:p>
                      <a:pPr>
                        <a:lnSpc>
                          <a:spcPct val="100000"/>
                        </a:lnSpc>
                      </a:pPr>
                      <a:r>
                        <a:rPr b="0" lang="fr-FR" sz="1800" spc="-1" strike="noStrike">
                          <a:solidFill>
                            <a:srgbClr val="5e5e5e"/>
                          </a:solidFill>
                          <a:latin typeface="Calibri"/>
                        </a:rPr>
                        <a:t>4.2% - 6.1%</a:t>
                      </a:r>
                      <a:endParaRPr b="0" lang="el-GR" sz="1800" spc="-1" strike="noStrike">
                        <a:latin typeface="Arial"/>
                      </a:endParaRPr>
                    </a:p>
                  </a:txBody>
                  <a:tcPr marL="35640" marR="35640">
                    <a:noFill/>
                  </a:tcPr>
                </a:tc>
                <a:tc>
                  <a:txBody>
                    <a:bodyPr lIns="35640" rIns="35640">
                      <a:noAutofit/>
                    </a:bodyPr>
                    <a:p>
                      <a:pPr>
                        <a:lnSpc>
                          <a:spcPct val="100000"/>
                        </a:lnSpc>
                      </a:pPr>
                      <a:r>
                        <a:rPr b="0" lang="fr-FR" sz="1800" spc="-1" strike="noStrike">
                          <a:solidFill>
                            <a:srgbClr val="5e5e5e"/>
                          </a:solidFill>
                          <a:latin typeface="Calibri"/>
                        </a:rPr>
                        <a:t>3.9% - 5%</a:t>
                      </a:r>
                      <a:endParaRPr b="0" lang="el-GR" sz="1800" spc="-1" strike="noStrike">
                        <a:latin typeface="Arial"/>
                      </a:endParaRPr>
                    </a:p>
                  </a:txBody>
                  <a:tcPr marL="35640" marR="35640">
                    <a:noFill/>
                  </a:tcPr>
                </a:tc>
                <a:tc>
                  <a:txBody>
                    <a:bodyPr lIns="35640" rIns="35640">
                      <a:noAutofit/>
                    </a:bodyPr>
                    <a:p>
                      <a:pPr>
                        <a:lnSpc>
                          <a:spcPct val="100000"/>
                        </a:lnSpc>
                      </a:pPr>
                      <a:r>
                        <a:rPr b="0" lang="fr-FR" sz="1800" spc="-1" strike="noStrike">
                          <a:solidFill>
                            <a:srgbClr val="5e5e5e"/>
                          </a:solidFill>
                          <a:latin typeface="Calibri"/>
                        </a:rPr>
                        <a:t>0.71 (0.19-2.68)</a:t>
                      </a:r>
                      <a:endParaRPr b="0" lang="el-GR" sz="1800" spc="-1" strike="noStrike">
                        <a:latin typeface="Arial"/>
                      </a:endParaRPr>
                    </a:p>
                  </a:txBody>
                  <a:tcPr marL="35640" marR="35640">
                    <a:noFill/>
                  </a:tcPr>
                </a:tc>
              </a:tr>
              <a:tr h="481680">
                <a:tc>
                  <a:txBody>
                    <a:bodyPr lIns="35640" rIns="35640">
                      <a:noAutofit/>
                    </a:bodyPr>
                    <a:p>
                      <a:pPr>
                        <a:lnSpc>
                          <a:spcPct val="100000"/>
                        </a:lnSpc>
                      </a:pPr>
                      <a:r>
                        <a:rPr b="0" lang="fr-FR" sz="1800" spc="-1" strike="noStrike">
                          <a:solidFill>
                            <a:srgbClr val="ffffff"/>
                          </a:solidFill>
                          <a:latin typeface="Calibri"/>
                        </a:rPr>
                        <a:t>Malignancy</a:t>
                      </a:r>
                      <a:endParaRPr b="0" lang="el-GR" sz="1800" spc="-1" strike="noStrike">
                        <a:latin typeface="Arial"/>
                      </a:endParaRPr>
                    </a:p>
                  </a:txBody>
                  <a:tcPr marL="35640" marR="35640">
                    <a:solidFill>
                      <a:srgbClr val="2f5394"/>
                    </a:solidFill>
                  </a:tcPr>
                </a:tc>
                <a:tc>
                  <a:txBody>
                    <a:bodyPr lIns="35640" rIns="35640">
                      <a:noAutofit/>
                    </a:bodyPr>
                    <a:p>
                      <a:pPr>
                        <a:lnSpc>
                          <a:spcPct val="100000"/>
                        </a:lnSpc>
                      </a:pPr>
                      <a:r>
                        <a:rPr b="0" lang="fr-FR" sz="1800" spc="-1" strike="noStrike">
                          <a:solidFill>
                            <a:srgbClr val="5e5e5e"/>
                          </a:solidFill>
                          <a:latin typeface="Calibri"/>
                        </a:rPr>
                        <a:t>1%-6%</a:t>
                      </a:r>
                      <a:endParaRPr b="0" lang="el-GR" sz="1800" spc="-1" strike="noStrike">
                        <a:latin typeface="Arial"/>
                      </a:endParaRPr>
                    </a:p>
                  </a:txBody>
                  <a:tcPr marL="35640" marR="35640">
                    <a:solidFill>
                      <a:srgbClr val="d6d5d5"/>
                    </a:solidFill>
                  </a:tcPr>
                </a:tc>
                <a:tc>
                  <a:txBody>
                    <a:bodyPr lIns="35640" rIns="35640">
                      <a:noAutofit/>
                    </a:bodyPr>
                    <a:p>
                      <a:pPr>
                        <a:lnSpc>
                          <a:spcPct val="100000"/>
                        </a:lnSpc>
                      </a:pPr>
                      <a:r>
                        <a:rPr b="0" lang="fr-FR" sz="1800" spc="-1" strike="noStrike">
                          <a:solidFill>
                            <a:srgbClr val="5e5e5e"/>
                          </a:solidFill>
                          <a:latin typeface="Calibri"/>
                        </a:rPr>
                        <a:t>1.5% - 10%</a:t>
                      </a:r>
                      <a:endParaRPr b="0" lang="el-GR" sz="1800" spc="-1" strike="noStrike">
                        <a:latin typeface="Arial"/>
                      </a:endParaRPr>
                    </a:p>
                  </a:txBody>
                  <a:tcPr marL="35640" marR="35640">
                    <a:solidFill>
                      <a:srgbClr val="d6d5d5"/>
                    </a:solidFill>
                  </a:tcPr>
                </a:tc>
                <a:tc>
                  <a:txBody>
                    <a:bodyPr lIns="35640" rIns="35640">
                      <a:noAutofit/>
                    </a:bodyPr>
                    <a:p>
                      <a:pPr>
                        <a:lnSpc>
                          <a:spcPct val="100000"/>
                        </a:lnSpc>
                      </a:pPr>
                      <a:r>
                        <a:rPr b="0" lang="fr-FR" sz="1800" spc="-1" strike="noStrike">
                          <a:solidFill>
                            <a:srgbClr val="5e5e5e"/>
                          </a:solidFill>
                          <a:latin typeface="Calibri"/>
                        </a:rPr>
                        <a:t>1.6 (0.81 - 3.18)</a:t>
                      </a:r>
                      <a:endParaRPr b="0" lang="el-GR" sz="1800" spc="-1" strike="noStrike">
                        <a:latin typeface="Arial"/>
                      </a:endParaRPr>
                    </a:p>
                  </a:txBody>
                  <a:tcPr marL="35640" marR="35640">
                    <a:solidFill>
                      <a:srgbClr val="d6d5d5"/>
                    </a:solidFill>
                  </a:tcPr>
                </a:tc>
              </a:tr>
              <a:tr h="481680">
                <a:tc>
                  <a:txBody>
                    <a:bodyPr lIns="35640" rIns="35640">
                      <a:noAutofit/>
                    </a:bodyPr>
                    <a:p>
                      <a:pPr>
                        <a:lnSpc>
                          <a:spcPct val="100000"/>
                        </a:lnSpc>
                      </a:pPr>
                      <a:r>
                        <a:rPr b="0" lang="fr-FR" sz="1800" spc="-1" strike="noStrike">
                          <a:solidFill>
                            <a:srgbClr val="ffffff"/>
                          </a:solidFill>
                          <a:latin typeface="Calibri"/>
                        </a:rPr>
                        <a:t>Diabetes</a:t>
                      </a:r>
                      <a:endParaRPr b="0" lang="el-GR" sz="1800" spc="-1" strike="noStrike">
                        <a:latin typeface="Arial"/>
                      </a:endParaRPr>
                    </a:p>
                  </a:txBody>
                  <a:tcPr marL="35640" marR="35640">
                    <a:solidFill>
                      <a:srgbClr val="2f5394"/>
                    </a:solidFill>
                  </a:tcPr>
                </a:tc>
                <a:tc>
                  <a:txBody>
                    <a:bodyPr lIns="35640" rIns="35640">
                      <a:noAutofit/>
                    </a:bodyPr>
                    <a:p>
                      <a:pPr>
                        <a:lnSpc>
                          <a:spcPct val="100000"/>
                        </a:lnSpc>
                      </a:pPr>
                      <a:r>
                        <a:rPr b="0" lang="fr-FR" sz="1800" spc="-1" strike="noStrike">
                          <a:solidFill>
                            <a:srgbClr val="5e5e5e"/>
                          </a:solidFill>
                          <a:latin typeface="Calibri"/>
                        </a:rPr>
                        <a:t>6% - 25%</a:t>
                      </a:r>
                      <a:endParaRPr b="0" lang="el-GR" sz="1800" spc="-1" strike="noStrike">
                        <a:latin typeface="Arial"/>
                      </a:endParaRPr>
                    </a:p>
                  </a:txBody>
                  <a:tcPr marL="35640" marR="35640">
                    <a:noFill/>
                  </a:tcPr>
                </a:tc>
                <a:tc>
                  <a:txBody>
                    <a:bodyPr lIns="35640" rIns="35640">
                      <a:noAutofit/>
                    </a:bodyPr>
                    <a:p>
                      <a:pPr>
                        <a:lnSpc>
                          <a:spcPct val="100000"/>
                        </a:lnSpc>
                      </a:pPr>
                      <a:r>
                        <a:rPr b="0" lang="fr-FR" sz="1800" spc="-1" strike="noStrike">
                          <a:solidFill>
                            <a:srgbClr val="5e5e5e"/>
                          </a:solidFill>
                          <a:latin typeface="Calibri"/>
                        </a:rPr>
                        <a:t>14% - 60%</a:t>
                      </a:r>
                      <a:endParaRPr b="0" lang="el-GR" sz="1800" spc="-1" strike="noStrike">
                        <a:latin typeface="Arial"/>
                      </a:endParaRPr>
                    </a:p>
                  </a:txBody>
                  <a:tcPr marL="35640" marR="35640">
                    <a:noFill/>
                  </a:tcPr>
                </a:tc>
                <a:tc>
                  <a:txBody>
                    <a:bodyPr lIns="35640" rIns="35640">
                      <a:noAutofit/>
                    </a:bodyPr>
                    <a:p>
                      <a:pPr>
                        <a:lnSpc>
                          <a:spcPct val="100000"/>
                        </a:lnSpc>
                      </a:pPr>
                      <a:r>
                        <a:rPr b="0" lang="fr-FR" sz="1800" spc="-1" strike="noStrike">
                          <a:solidFill>
                            <a:srgbClr val="5e5e5e"/>
                          </a:solidFill>
                          <a:latin typeface="Calibri"/>
                        </a:rPr>
                        <a:t>2.13 (2.68 - 5.1)</a:t>
                      </a:r>
                      <a:endParaRPr b="0" lang="el-GR" sz="1800" spc="-1" strike="noStrike">
                        <a:latin typeface="Arial"/>
                      </a:endParaRPr>
                    </a:p>
                  </a:txBody>
                  <a:tcPr marL="35640" marR="35640">
                    <a:noFill/>
                  </a:tcPr>
                </a:tc>
              </a:tr>
              <a:tr h="481680">
                <a:tc>
                  <a:txBody>
                    <a:bodyPr lIns="35640" rIns="35640">
                      <a:noAutofit/>
                    </a:bodyPr>
                    <a:p>
                      <a:pPr>
                        <a:lnSpc>
                          <a:spcPct val="100000"/>
                        </a:lnSpc>
                      </a:pPr>
                      <a:r>
                        <a:rPr b="0" lang="fr-FR" sz="1800" spc="-1" strike="noStrike">
                          <a:solidFill>
                            <a:srgbClr val="ffffff"/>
                          </a:solidFill>
                          <a:latin typeface="Calibri"/>
                        </a:rPr>
                        <a:t>Chronic renal disease</a:t>
                      </a:r>
                      <a:endParaRPr b="0" lang="el-GR" sz="1800" spc="-1" strike="noStrike">
                        <a:latin typeface="Arial"/>
                      </a:endParaRPr>
                    </a:p>
                  </a:txBody>
                  <a:tcPr marL="35640" marR="35640">
                    <a:solidFill>
                      <a:srgbClr val="2f5394"/>
                    </a:solidFill>
                  </a:tcPr>
                </a:tc>
                <a:tc>
                  <a:txBody>
                    <a:bodyPr lIns="35640" rIns="35640">
                      <a:noAutofit/>
                    </a:bodyPr>
                    <a:p>
                      <a:pPr>
                        <a:lnSpc>
                          <a:spcPct val="100000"/>
                        </a:lnSpc>
                      </a:pPr>
                      <a:r>
                        <a:rPr b="0" lang="fr-FR" sz="1800" spc="-1" strike="noStrike">
                          <a:solidFill>
                            <a:srgbClr val="5e5e5e"/>
                          </a:solidFill>
                          <a:latin typeface="Calibri"/>
                        </a:rPr>
                        <a:t>7 %</a:t>
                      </a:r>
                      <a:endParaRPr b="0" lang="el-GR" sz="1800" spc="-1" strike="noStrike">
                        <a:latin typeface="Arial"/>
                      </a:endParaRPr>
                    </a:p>
                  </a:txBody>
                  <a:tcPr marL="35640" marR="35640">
                    <a:solidFill>
                      <a:srgbClr val="d6d5d5"/>
                    </a:solidFill>
                  </a:tcPr>
                </a:tc>
                <a:tc>
                  <a:txBody>
                    <a:bodyPr lIns="35640" rIns="35640">
                      <a:noAutofit/>
                    </a:bodyPr>
                    <a:p>
                      <a:pPr>
                        <a:lnSpc>
                          <a:spcPct val="100000"/>
                        </a:lnSpc>
                      </a:pPr>
                      <a:r>
                        <a:rPr b="0" lang="fr-FR" sz="1800" spc="-1" strike="noStrike">
                          <a:solidFill>
                            <a:srgbClr val="5e5e5e"/>
                          </a:solidFill>
                          <a:latin typeface="Calibri"/>
                        </a:rPr>
                        <a:t>19 %</a:t>
                      </a:r>
                      <a:endParaRPr b="0" lang="el-GR" sz="1800" spc="-1" strike="noStrike">
                        <a:latin typeface="Arial"/>
                      </a:endParaRPr>
                    </a:p>
                  </a:txBody>
                  <a:tcPr marL="35640" marR="35640">
                    <a:solidFill>
                      <a:srgbClr val="d6d5d5"/>
                    </a:solidFill>
                  </a:tcPr>
                </a:tc>
                <a:tc>
                  <a:txBody>
                    <a:bodyPr lIns="35640" rIns="35640">
                      <a:noAutofit/>
                    </a:bodyPr>
                    <a:p>
                      <a:pPr>
                        <a:lnSpc>
                          <a:spcPct val="100000"/>
                        </a:lnSpc>
                      </a:pPr>
                      <a:r>
                        <a:rPr b="0" lang="fr-FR" sz="1800" spc="-1" strike="noStrike">
                          <a:solidFill>
                            <a:srgbClr val="5e5e5e"/>
                          </a:solidFill>
                          <a:latin typeface="Calibri"/>
                        </a:rPr>
                        <a:t>2.92 (1.04 - 6.09)</a:t>
                      </a:r>
                      <a:endParaRPr b="0" lang="el-GR" sz="1800" spc="-1" strike="noStrike">
                        <a:latin typeface="Arial"/>
                      </a:endParaRPr>
                    </a:p>
                  </a:txBody>
                  <a:tcPr marL="35640" marR="35640">
                    <a:solidFill>
                      <a:srgbClr val="d6d5d5"/>
                    </a:solidFill>
                  </a:tcPr>
                </a:tc>
              </a:tr>
              <a:tr h="481680">
                <a:tc>
                  <a:txBody>
                    <a:bodyPr lIns="35640" rIns="35640">
                      <a:noAutofit/>
                    </a:bodyPr>
                    <a:p>
                      <a:pPr>
                        <a:lnSpc>
                          <a:spcPct val="100000"/>
                        </a:lnSpc>
                      </a:pPr>
                      <a:r>
                        <a:rPr b="0" lang="fr-FR" sz="1800" spc="-1" strike="noStrike">
                          <a:solidFill>
                            <a:srgbClr val="ffffff"/>
                          </a:solidFill>
                          <a:latin typeface="Calibri"/>
                        </a:rPr>
                        <a:t>Hypertention</a:t>
                      </a:r>
                      <a:endParaRPr b="0" lang="el-GR" sz="1800" spc="-1" strike="noStrike">
                        <a:latin typeface="Arial"/>
                      </a:endParaRPr>
                    </a:p>
                  </a:txBody>
                  <a:tcPr marL="35640" marR="35640">
                    <a:solidFill>
                      <a:srgbClr val="2f5394"/>
                    </a:solidFill>
                  </a:tcPr>
                </a:tc>
                <a:tc>
                  <a:txBody>
                    <a:bodyPr lIns="35640" rIns="35640">
                      <a:noAutofit/>
                    </a:bodyPr>
                    <a:p>
                      <a:pPr>
                        <a:lnSpc>
                          <a:spcPct val="100000"/>
                        </a:lnSpc>
                      </a:pPr>
                      <a:r>
                        <a:rPr b="0" lang="fr-FR" sz="1800" spc="-1" strike="noStrike">
                          <a:solidFill>
                            <a:srgbClr val="5e5e5e"/>
                          </a:solidFill>
                          <a:latin typeface="Calibri"/>
                        </a:rPr>
                        <a:t>7% - 39%</a:t>
                      </a:r>
                      <a:endParaRPr b="0" lang="el-GR" sz="1800" spc="-1" strike="noStrike">
                        <a:latin typeface="Arial"/>
                      </a:endParaRPr>
                    </a:p>
                  </a:txBody>
                  <a:tcPr marL="35640" marR="35640">
                    <a:noFill/>
                  </a:tcPr>
                </a:tc>
                <a:tc>
                  <a:txBody>
                    <a:bodyPr lIns="35640" rIns="35640">
                      <a:noAutofit/>
                    </a:bodyPr>
                    <a:p>
                      <a:pPr>
                        <a:lnSpc>
                          <a:spcPct val="100000"/>
                        </a:lnSpc>
                      </a:pPr>
                      <a:r>
                        <a:rPr b="0" lang="fr-FR" sz="1800" spc="-1" strike="noStrike">
                          <a:solidFill>
                            <a:srgbClr val="5e5e5e"/>
                          </a:solidFill>
                          <a:latin typeface="Calibri"/>
                        </a:rPr>
                        <a:t>15% - 64%</a:t>
                      </a:r>
                      <a:endParaRPr b="0" lang="el-GR" sz="1800" spc="-1" strike="noStrike">
                        <a:latin typeface="Arial"/>
                      </a:endParaRPr>
                    </a:p>
                  </a:txBody>
                  <a:tcPr marL="35640" marR="35640">
                    <a:noFill/>
                  </a:tcPr>
                </a:tc>
                <a:tc>
                  <a:txBody>
                    <a:bodyPr lIns="35640" rIns="35640">
                      <a:noAutofit/>
                    </a:bodyPr>
                    <a:p>
                      <a:pPr>
                        <a:lnSpc>
                          <a:spcPct val="100000"/>
                        </a:lnSpc>
                      </a:pPr>
                      <a:r>
                        <a:rPr b="0" lang="fr-FR" sz="1800" spc="-1" strike="noStrike">
                          <a:solidFill>
                            <a:srgbClr val="5e5e5e"/>
                          </a:solidFill>
                          <a:latin typeface="Calibri"/>
                        </a:rPr>
                        <a:t>3.34 (1.72 - 5.47)</a:t>
                      </a:r>
                      <a:endParaRPr b="0" lang="el-GR" sz="1800" spc="-1" strike="noStrike">
                        <a:latin typeface="Arial"/>
                      </a:endParaRPr>
                    </a:p>
                  </a:txBody>
                  <a:tcPr marL="35640" marR="35640">
                    <a:noFill/>
                  </a:tcPr>
                </a:tc>
              </a:tr>
              <a:tr h="481680">
                <a:tc>
                  <a:txBody>
                    <a:bodyPr lIns="35640" rIns="35640">
                      <a:noAutofit/>
                    </a:bodyPr>
                    <a:p>
                      <a:pPr>
                        <a:lnSpc>
                          <a:spcPct val="100000"/>
                        </a:lnSpc>
                      </a:pPr>
                      <a:r>
                        <a:rPr b="0" lang="fr-FR" sz="1800" spc="-1" strike="noStrike">
                          <a:solidFill>
                            <a:srgbClr val="ffffff"/>
                          </a:solidFill>
                          <a:latin typeface="Calibri"/>
                        </a:rPr>
                        <a:t>CVD</a:t>
                      </a:r>
                      <a:endParaRPr b="0" lang="el-GR" sz="1800" spc="-1" strike="noStrike">
                        <a:latin typeface="Arial"/>
                      </a:endParaRPr>
                    </a:p>
                  </a:txBody>
                  <a:tcPr marL="35640" marR="35640">
                    <a:solidFill>
                      <a:srgbClr val="2f5394"/>
                    </a:solidFill>
                  </a:tcPr>
                </a:tc>
                <a:tc>
                  <a:txBody>
                    <a:bodyPr lIns="35640" rIns="35640">
                      <a:noAutofit/>
                    </a:bodyPr>
                    <a:p>
                      <a:pPr>
                        <a:lnSpc>
                          <a:spcPct val="100000"/>
                        </a:lnSpc>
                      </a:pPr>
                      <a:r>
                        <a:rPr b="0" lang="fr-FR" sz="1800" spc="-1" strike="noStrike">
                          <a:solidFill>
                            <a:srgbClr val="5e5e5e"/>
                          </a:solidFill>
                          <a:latin typeface="Calibri"/>
                        </a:rPr>
                        <a:t>1% - 10%</a:t>
                      </a:r>
                      <a:endParaRPr b="0" lang="el-GR" sz="1800" spc="-1" strike="noStrike">
                        <a:latin typeface="Arial"/>
                      </a:endParaRPr>
                    </a:p>
                  </a:txBody>
                  <a:tcPr marL="35640" marR="35640">
                    <a:solidFill>
                      <a:srgbClr val="d6d5d5"/>
                    </a:solidFill>
                  </a:tcPr>
                </a:tc>
                <a:tc>
                  <a:txBody>
                    <a:bodyPr lIns="35640" rIns="35640">
                      <a:noAutofit/>
                    </a:bodyPr>
                    <a:p>
                      <a:pPr>
                        <a:lnSpc>
                          <a:spcPct val="100000"/>
                        </a:lnSpc>
                      </a:pPr>
                      <a:r>
                        <a:rPr b="0" lang="fr-FR" sz="1800" spc="-1" strike="noStrike">
                          <a:solidFill>
                            <a:srgbClr val="5e5e5e"/>
                          </a:solidFill>
                          <a:latin typeface="Calibri"/>
                        </a:rPr>
                        <a:t>9% - 40%</a:t>
                      </a:r>
                      <a:endParaRPr b="0" lang="el-GR" sz="1800" spc="-1" strike="noStrike">
                        <a:latin typeface="Arial"/>
                      </a:endParaRPr>
                    </a:p>
                  </a:txBody>
                  <a:tcPr marL="35640" marR="35640">
                    <a:solidFill>
                      <a:srgbClr val="d6d5d5"/>
                    </a:solidFill>
                  </a:tcPr>
                </a:tc>
                <a:tc>
                  <a:txBody>
                    <a:bodyPr lIns="35640" rIns="35640">
                      <a:noAutofit/>
                    </a:bodyPr>
                    <a:p>
                      <a:pPr>
                        <a:lnSpc>
                          <a:spcPct val="100000"/>
                        </a:lnSpc>
                      </a:pPr>
                      <a:r>
                        <a:rPr b="0" lang="fr-FR" sz="1800" spc="-1" strike="noStrike">
                          <a:solidFill>
                            <a:srgbClr val="5e5e5e"/>
                          </a:solidFill>
                          <a:latin typeface="Calibri"/>
                        </a:rPr>
                        <a:t>5.19 (3.25 - 8.29)</a:t>
                      </a:r>
                      <a:endParaRPr b="0" lang="el-GR" sz="1800" spc="-1" strike="noStrike">
                        <a:latin typeface="Arial"/>
                      </a:endParaRPr>
                    </a:p>
                  </a:txBody>
                  <a:tcPr marL="35640" marR="35640">
                    <a:solidFill>
                      <a:srgbClr val="d6d5d5"/>
                    </a:solidFill>
                  </a:tcPr>
                </a:tc>
              </a:tr>
              <a:tr h="481680">
                <a:tc>
                  <a:txBody>
                    <a:bodyPr lIns="35640" rIns="35640">
                      <a:noAutofit/>
                    </a:bodyPr>
                    <a:p>
                      <a:pPr>
                        <a:lnSpc>
                          <a:spcPct val="100000"/>
                        </a:lnSpc>
                      </a:pPr>
                      <a:r>
                        <a:rPr b="0" lang="fr-FR" sz="1800" spc="-1" strike="noStrike">
                          <a:solidFill>
                            <a:srgbClr val="ffffff"/>
                          </a:solidFill>
                          <a:latin typeface="Calibri"/>
                        </a:rPr>
                        <a:t>Respiratory disease</a:t>
                      </a:r>
                      <a:endParaRPr b="0" lang="el-GR" sz="1800" spc="-1" strike="noStrike">
                        <a:latin typeface="Arial"/>
                      </a:endParaRPr>
                    </a:p>
                  </a:txBody>
                  <a:tcPr marL="35640" marR="35640">
                    <a:solidFill>
                      <a:srgbClr val="2f5394"/>
                    </a:solidFill>
                  </a:tcPr>
                </a:tc>
                <a:tc>
                  <a:txBody>
                    <a:bodyPr lIns="35640" rIns="35640">
                      <a:noAutofit/>
                    </a:bodyPr>
                    <a:p>
                      <a:pPr>
                        <a:lnSpc>
                          <a:spcPct val="100000"/>
                        </a:lnSpc>
                      </a:pPr>
                      <a:r>
                        <a:rPr b="0" lang="fr-FR" sz="1800" spc="-1" strike="noStrike">
                          <a:solidFill>
                            <a:srgbClr val="5e5e5e"/>
                          </a:solidFill>
                          <a:latin typeface="Calibri"/>
                        </a:rPr>
                        <a:t>1% - 8%</a:t>
                      </a:r>
                      <a:endParaRPr b="0" lang="el-GR" sz="1800" spc="-1" strike="noStrike">
                        <a:latin typeface="Arial"/>
                      </a:endParaRPr>
                    </a:p>
                  </a:txBody>
                  <a:tcPr marL="35640" marR="35640">
                    <a:noFill/>
                  </a:tcPr>
                </a:tc>
                <a:tc>
                  <a:txBody>
                    <a:bodyPr lIns="35640" rIns="35640">
                      <a:noAutofit/>
                    </a:bodyPr>
                    <a:p>
                      <a:pPr>
                        <a:lnSpc>
                          <a:spcPct val="100000"/>
                        </a:lnSpc>
                      </a:pPr>
                      <a:r>
                        <a:rPr b="0" lang="fr-FR" sz="1800" spc="-1" strike="noStrike">
                          <a:solidFill>
                            <a:srgbClr val="5e5e5e"/>
                          </a:solidFill>
                          <a:latin typeface="Calibri"/>
                        </a:rPr>
                        <a:t>5% - 10%</a:t>
                      </a:r>
                      <a:endParaRPr b="0" lang="el-GR" sz="1800" spc="-1" strike="noStrike">
                        <a:latin typeface="Arial"/>
                      </a:endParaRPr>
                    </a:p>
                  </a:txBody>
                  <a:tcPr marL="35640" marR="35640">
                    <a:noFill/>
                  </a:tcPr>
                </a:tc>
                <a:tc>
                  <a:txBody>
                    <a:bodyPr lIns="35640" rIns="35640">
                      <a:noAutofit/>
                    </a:bodyPr>
                    <a:p>
                      <a:pPr>
                        <a:lnSpc>
                          <a:spcPct val="100000"/>
                        </a:lnSpc>
                      </a:pPr>
                      <a:r>
                        <a:rPr b="0" lang="fr-FR" sz="1800" spc="-1" strike="noStrike">
                          <a:solidFill>
                            <a:srgbClr val="5e5e5e"/>
                          </a:solidFill>
                          <a:latin typeface="Calibri"/>
                        </a:rPr>
                        <a:t>5.15 (2.51 - 10.5)</a:t>
                      </a:r>
                      <a:endParaRPr b="0" lang="el-GR" sz="1800" spc="-1" strike="noStrike">
                        <a:latin typeface="Arial"/>
                      </a:endParaRPr>
                    </a:p>
                  </a:txBody>
                  <a:tcPr marL="35640" marR="35640">
                    <a:noFill/>
                  </a:tcPr>
                </a:tc>
              </a:tr>
              <a:tr h="482040">
                <a:tc>
                  <a:txBody>
                    <a:bodyPr lIns="35640" rIns="35640">
                      <a:noAutofit/>
                    </a:bodyPr>
                    <a:p>
                      <a:pPr>
                        <a:lnSpc>
                          <a:spcPct val="100000"/>
                        </a:lnSpc>
                      </a:pPr>
                      <a:r>
                        <a:rPr b="0" lang="fr-FR" sz="1800" spc="-1" strike="noStrike">
                          <a:solidFill>
                            <a:srgbClr val="ffffff"/>
                          </a:solidFill>
                          <a:latin typeface="Calibri"/>
                        </a:rPr>
                        <a:t>Obesity</a:t>
                      </a:r>
                      <a:endParaRPr b="0" lang="el-GR" sz="1800" spc="-1" strike="noStrike">
                        <a:latin typeface="Arial"/>
                      </a:endParaRPr>
                    </a:p>
                  </a:txBody>
                  <a:tcPr marL="35640" marR="35640">
                    <a:solidFill>
                      <a:srgbClr val="2f5394"/>
                    </a:solidFill>
                  </a:tcPr>
                </a:tc>
                <a:tc>
                  <a:txBody>
                    <a:bodyPr lIns="35640" rIns="35640">
                      <a:noAutofit/>
                    </a:bodyPr>
                    <a:p>
                      <a:pPr>
                        <a:lnSpc>
                          <a:spcPct val="100000"/>
                        </a:lnSpc>
                      </a:pPr>
                      <a:r>
                        <a:rPr b="0" lang="fr-FR" sz="1800" spc="-1" strike="noStrike">
                          <a:solidFill>
                            <a:srgbClr val="5e5e5e"/>
                          </a:solidFill>
                          <a:latin typeface="Calibri"/>
                        </a:rPr>
                        <a:t>8 %</a:t>
                      </a:r>
                      <a:endParaRPr b="0" lang="el-GR" sz="1800" spc="-1" strike="noStrike">
                        <a:latin typeface="Arial"/>
                      </a:endParaRPr>
                    </a:p>
                  </a:txBody>
                  <a:tcPr marL="35640" marR="35640">
                    <a:solidFill>
                      <a:srgbClr val="d6d5d5"/>
                    </a:solidFill>
                  </a:tcPr>
                </a:tc>
                <a:tc>
                  <a:txBody>
                    <a:bodyPr lIns="35640" rIns="35640">
                      <a:noAutofit/>
                    </a:bodyPr>
                    <a:p>
                      <a:pPr>
                        <a:lnSpc>
                          <a:spcPct val="100000"/>
                        </a:lnSpc>
                      </a:pPr>
                      <a:r>
                        <a:rPr b="0" lang="fr-FR" sz="1800" spc="-1" strike="noStrike">
                          <a:solidFill>
                            <a:srgbClr val="5e5e5e"/>
                          </a:solidFill>
                          <a:latin typeface="Calibri"/>
                        </a:rPr>
                        <a:t>31 %</a:t>
                      </a:r>
                      <a:endParaRPr b="0" lang="el-GR" sz="1800" spc="-1" strike="noStrike">
                        <a:latin typeface="Arial"/>
                      </a:endParaRPr>
                    </a:p>
                  </a:txBody>
                  <a:tcPr marL="35640" marR="35640">
                    <a:solidFill>
                      <a:srgbClr val="d6d5d5"/>
                    </a:solidFill>
                  </a:tcPr>
                </a:tc>
                <a:tc>
                  <a:txBody>
                    <a:bodyPr lIns="35640" rIns="35640">
                      <a:noAutofit/>
                    </a:bodyPr>
                    <a:p>
                      <a:pPr>
                        <a:lnSpc>
                          <a:spcPct val="100000"/>
                        </a:lnSpc>
                      </a:pPr>
                      <a:r>
                        <a:rPr b="0" lang="fr-FR" sz="1800" spc="-1" strike="noStrike">
                          <a:solidFill>
                            <a:srgbClr val="5e5e5e"/>
                          </a:solidFill>
                          <a:latin typeface="Calibri"/>
                        </a:rPr>
                        <a:t>5.4 (2.77 - 10.67)</a:t>
                      </a:r>
                      <a:endParaRPr b="0" lang="el-GR" sz="1800" spc="-1" strike="noStrike">
                        <a:latin typeface="Arial"/>
                      </a:endParaRPr>
                    </a:p>
                  </a:txBody>
                  <a:tcPr marL="35640" marR="35640">
                    <a:solidFill>
                      <a:srgbClr val="d6d5d5"/>
                    </a:solidFill>
                  </a:tcPr>
                </a:tc>
              </a:tr>
            </a:tbl>
          </a:graphicData>
        </a:graphic>
      </p:graphicFrame>
      <p:sp>
        <p:nvSpPr>
          <p:cNvPr id="436" name="CustomShape 3"/>
          <p:cNvSpPr/>
          <p:nvPr/>
        </p:nvSpPr>
        <p:spPr>
          <a:xfrm>
            <a:off x="1952280" y="6955920"/>
            <a:ext cx="8217000" cy="588960"/>
          </a:xfrm>
          <a:prstGeom prst="rect">
            <a:avLst/>
          </a:prstGeom>
          <a:noFill/>
          <a:ln w="12600">
            <a:noFill/>
          </a:ln>
        </p:spPr>
        <p:style>
          <a:lnRef idx="0"/>
          <a:fillRef idx="0"/>
          <a:effectRef idx="0"/>
          <a:fontRef idx="minor"/>
        </p:style>
        <p:txBody>
          <a:bodyPr lIns="35640" rIns="35640" tIns="35640" bIns="35640" anchor="ctr">
            <a:spAutoFit/>
          </a:bodyPr>
          <a:p>
            <a:pPr>
              <a:lnSpc>
                <a:spcPct val="100000"/>
              </a:lnSpc>
              <a:tabLst>
                <a:tab algn="l" pos="0"/>
              </a:tabLst>
            </a:pPr>
            <a:r>
              <a:rPr b="0" lang="en-FR" sz="850" spc="-1" strike="noStrike">
                <a:solidFill>
                  <a:srgbClr val="000000"/>
                </a:solidFill>
                <a:latin typeface="Calibri"/>
                <a:ea typeface="DejaVu Sans"/>
              </a:rPr>
              <a:t>Fried JA, et al Circulation 2020;141(23): 1930–1936. Gerotziafas et al Thromb Haemost 2020 0.1055/s-0040-1716544. Zheng et al. J Infect 2020;81(02):e16–e25 . Khurshid et al Circ Arrhythm Electro- physiol 2018;11(07):e006273. Liu et al. Sci China Life Sci 2020;63(03):364–374. Long et al Am J Emerg Med 2020;38(07): 1504–1507. </a:t>
            </a:r>
            <a:br/>
            <a:r>
              <a:rPr b="0" lang="en-FR" sz="850" spc="-1" strike="noStrike">
                <a:solidFill>
                  <a:srgbClr val="000000"/>
                </a:solidFill>
                <a:latin typeface="Calibri"/>
                <a:ea typeface="DejaVu Sans"/>
              </a:rPr>
              <a:t>Li et al Clin Res Cardiol 2020; 109(05):531–538. Ruan et al  Intensive Care Med 2020;46(05):846–848. Wu Z, McGoogan JM. JAMA 2020. Doi: 10.1001/jama.2020.2648 </a:t>
            </a:r>
            <a:br/>
            <a:r>
              <a:rPr b="0" lang="en-FR" sz="850" spc="-1" strike="noStrike">
                <a:solidFill>
                  <a:srgbClr val="000000"/>
                </a:solidFill>
                <a:latin typeface="Calibri"/>
                <a:ea typeface="DejaVu Sans"/>
              </a:rPr>
              <a:t>Xu et al. Lancet Respir Med 2020;8(04):420–422 </a:t>
            </a:r>
            <a:endParaRPr b="0" lang="el-GR" sz="850" spc="-1" strike="noStrike">
              <a:latin typeface="Arial"/>
            </a:endParaRPr>
          </a:p>
        </p:txBody>
      </p:sp>
      <p:sp>
        <p:nvSpPr>
          <p:cNvPr id="437" name="CustomShape 4"/>
          <p:cNvSpPr/>
          <p:nvPr/>
        </p:nvSpPr>
        <p:spPr>
          <a:xfrm>
            <a:off x="1066680" y="6528960"/>
            <a:ext cx="6005160" cy="254160"/>
          </a:xfrm>
          <a:prstGeom prst="rect">
            <a:avLst/>
          </a:prstGeom>
          <a:noFill/>
          <a:ln w="12600">
            <a:noFill/>
          </a:ln>
        </p:spPr>
        <p:style>
          <a:lnRef idx="0"/>
          <a:fillRef idx="0"/>
          <a:effectRef idx="0"/>
          <a:fontRef idx="minor"/>
        </p:style>
        <p:txBody>
          <a:bodyPr lIns="35640" rIns="35640" tIns="35640" bIns="35640" anchor="ctr">
            <a:spAutoFit/>
          </a:bodyPr>
          <a:p>
            <a:pPr>
              <a:lnSpc>
                <a:spcPct val="100000"/>
              </a:lnSpc>
              <a:tabLst>
                <a:tab algn="l" pos="0"/>
              </a:tabLst>
            </a:pPr>
            <a:r>
              <a:rPr b="0" lang="en-FR" sz="1200" spc="-1" strike="noStrike">
                <a:solidFill>
                  <a:srgbClr val="ffffff"/>
                </a:solidFill>
                <a:latin typeface="Calibri"/>
                <a:ea typeface="DejaVu Sans"/>
              </a:rPr>
              <a:t>Gerotziafas </a:t>
            </a:r>
            <a:r>
              <a:rPr b="0" i="1" lang="en-FR" sz="1200" spc="-1" strike="noStrike">
                <a:solidFill>
                  <a:srgbClr val="ffffff"/>
                </a:solidFill>
                <a:latin typeface="Calibri"/>
                <a:ea typeface="DejaVu Sans"/>
              </a:rPr>
              <a:t>et al</a:t>
            </a:r>
            <a:r>
              <a:rPr b="0" i="1" lang="fr-FR" sz="1200" spc="-1" strike="noStrike">
                <a:solidFill>
                  <a:srgbClr val="ffffff"/>
                </a:solidFill>
                <a:latin typeface="Calibri"/>
                <a:ea typeface="DejaVu Sans"/>
              </a:rPr>
              <a:t>.</a:t>
            </a:r>
            <a:r>
              <a:rPr b="0" i="1" lang="en-FR" sz="1200" spc="-1" strike="noStrike">
                <a:solidFill>
                  <a:srgbClr val="ffffff"/>
                </a:solidFill>
                <a:latin typeface="Calibri"/>
                <a:ea typeface="DejaVu Sans"/>
              </a:rPr>
              <a:t> </a:t>
            </a:r>
            <a:r>
              <a:rPr b="0" lang="en-FR" sz="1200" spc="-1" strike="noStrike">
                <a:solidFill>
                  <a:srgbClr val="ffffff"/>
                </a:solidFill>
                <a:latin typeface="Calibri"/>
                <a:ea typeface="DejaVu Sans"/>
              </a:rPr>
              <a:t>Thromb Haemost September 2020 DOI: 10.1055/s-0040-1715798</a:t>
            </a:r>
            <a:endParaRPr b="0" lang="el-GR" sz="1200" spc="-1" strike="noStrike">
              <a:latin typeface="Arial"/>
            </a:endParaRPr>
          </a:p>
        </p:txBody>
      </p:sp>
      <p:sp>
        <p:nvSpPr>
          <p:cNvPr id="438" name="CustomShape 5"/>
          <p:cNvSpPr/>
          <p:nvPr/>
        </p:nvSpPr>
        <p:spPr>
          <a:xfrm>
            <a:off x="973800" y="6032520"/>
            <a:ext cx="1901160" cy="27252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lang="fr-FR" sz="1200" spc="-1" strike="noStrike">
                <a:solidFill>
                  <a:srgbClr val="000000"/>
                </a:solidFill>
                <a:latin typeface="Calibri"/>
                <a:ea typeface="DejaVu Sans"/>
              </a:rPr>
              <a:t>CVD: cardiovascular disease</a:t>
            </a:r>
            <a:endParaRPr b="0" lang="el-GR" sz="1200" spc="-1" strike="noStrike">
              <a:latin typeface="Arial"/>
            </a:endParaRPr>
          </a:p>
        </p:txBody>
      </p:sp>
      <p:sp>
        <p:nvSpPr>
          <p:cNvPr id="439" name="CustomShape 6"/>
          <p:cNvSpPr/>
          <p:nvPr/>
        </p:nvSpPr>
        <p:spPr>
          <a:xfrm>
            <a:off x="965160" y="4512240"/>
            <a:ext cx="9301680" cy="1484640"/>
          </a:xfrm>
          <a:prstGeom prst="rect">
            <a:avLst/>
          </a:prstGeom>
          <a:noFill/>
          <a:ln w="57240">
            <a:solidFill>
              <a:srgbClr val="ff0000"/>
            </a:solid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CustomShape 1"/>
          <p:cNvSpPr/>
          <p:nvPr/>
        </p:nvSpPr>
        <p:spPr>
          <a:xfrm>
            <a:off x="838080" y="224280"/>
            <a:ext cx="10514880" cy="524520"/>
          </a:xfrm>
          <a:prstGeom prst="rect">
            <a:avLst/>
          </a:prstGeom>
          <a:noFill/>
          <a:ln>
            <a:noFill/>
          </a:ln>
        </p:spPr>
        <p:style>
          <a:lnRef idx="0"/>
          <a:fillRef idx="0"/>
          <a:effectRef idx="0"/>
          <a:fontRef idx="minor"/>
        </p:style>
        <p:txBody>
          <a:bodyPr lIns="90000" rIns="90000" tIns="45000" bIns="45000" anchor="b">
            <a:normAutofit/>
          </a:bodyPr>
          <a:p>
            <a:pPr>
              <a:lnSpc>
                <a:spcPct val="100000"/>
              </a:lnSpc>
            </a:pPr>
            <a:r>
              <a:rPr b="1" lang="en-FR" sz="3200" spc="-1" strike="noStrike">
                <a:solidFill>
                  <a:srgbClr val="4472c4"/>
                </a:solidFill>
                <a:latin typeface="Calibri"/>
              </a:rPr>
              <a:t>COVID-19 and Cancer</a:t>
            </a:r>
            <a:endParaRPr b="0" lang="el-GR" sz="3200" spc="-1" strike="noStrike">
              <a:latin typeface="Arial"/>
            </a:endParaRPr>
          </a:p>
        </p:txBody>
      </p:sp>
      <p:sp>
        <p:nvSpPr>
          <p:cNvPr id="441" name="CustomShape 2"/>
          <p:cNvSpPr/>
          <p:nvPr/>
        </p:nvSpPr>
        <p:spPr>
          <a:xfrm>
            <a:off x="838080" y="6470640"/>
            <a:ext cx="10514880" cy="324720"/>
          </a:xfrm>
          <a:prstGeom prst="rect">
            <a:avLst/>
          </a:prstGeom>
          <a:noFill/>
          <a:ln>
            <a:noFill/>
          </a:ln>
        </p:spPr>
        <p:style>
          <a:lnRef idx="0"/>
          <a:fillRef idx="0"/>
          <a:effectRef idx="0"/>
          <a:fontRef idx="minor"/>
        </p:style>
        <p:txBody>
          <a:bodyPr lIns="90000" rIns="90000" tIns="45000" bIns="45000" anchor="b">
            <a:noAutofit/>
          </a:bodyPr>
          <a:p>
            <a:pPr>
              <a:lnSpc>
                <a:spcPct val="90000"/>
              </a:lnSpc>
              <a:tabLst>
                <a:tab algn="l" pos="0"/>
              </a:tabLst>
            </a:pPr>
            <a:r>
              <a:rPr b="1" lang="en-GB" sz="1200" spc="-1" strike="noStrike">
                <a:solidFill>
                  <a:srgbClr val="f2f2f2"/>
                </a:solidFill>
                <a:latin typeface="Calibri"/>
              </a:rPr>
              <a:t>Ribas A, et al. Priority COVID-19 Vaccination for Patients with Cancer while Vaccine Supply Is Limited.</a:t>
            </a:r>
            <a:r>
              <a:rPr b="0" lang="en-GB" sz="1200" spc="-1" strike="noStrike">
                <a:solidFill>
                  <a:srgbClr val="f2f2f2"/>
                </a:solidFill>
                <a:latin typeface="Calibri"/>
              </a:rPr>
              <a:t> </a:t>
            </a:r>
            <a:r>
              <a:rPr b="1" lang="en-GB" sz="1200" spc="-1" strike="noStrike">
                <a:solidFill>
                  <a:srgbClr val="f2f2f2"/>
                </a:solidFill>
                <a:latin typeface="Calibri"/>
              </a:rPr>
              <a:t>Cancer Discov. 2020.</a:t>
            </a:r>
            <a:endParaRPr b="0" lang="el-GR" sz="1200" spc="-1" strike="noStrike">
              <a:latin typeface="Arial"/>
            </a:endParaRPr>
          </a:p>
        </p:txBody>
      </p:sp>
      <p:pic>
        <p:nvPicPr>
          <p:cNvPr id="442" name="Picture 4" descr=""/>
          <p:cNvPicPr/>
          <p:nvPr/>
        </p:nvPicPr>
        <p:blipFill>
          <a:blip r:embed="rId1"/>
          <a:srcRect l="0" t="0" r="0" b="5385"/>
          <a:stretch/>
        </p:blipFill>
        <p:spPr>
          <a:xfrm>
            <a:off x="29160" y="1285560"/>
            <a:ext cx="12191400" cy="5089320"/>
          </a:xfrm>
          <a:prstGeom prst="rect">
            <a:avLst/>
          </a:prstGeom>
          <a:ln>
            <a:noFill/>
          </a:ln>
        </p:spPr>
      </p:pic>
      <p:sp>
        <p:nvSpPr>
          <p:cNvPr id="443" name="Line 3"/>
          <p:cNvSpPr/>
          <p:nvPr/>
        </p:nvSpPr>
        <p:spPr>
          <a:xfrm>
            <a:off x="700200" y="5623920"/>
            <a:ext cx="11136600" cy="87840"/>
          </a:xfrm>
          <a:prstGeom prst="line">
            <a:avLst/>
          </a:prstGeom>
          <a:ln/>
        </p:spPr>
        <p:style>
          <a:lnRef idx="1">
            <a:schemeClr val="dk1"/>
          </a:lnRef>
          <a:fillRef idx="0">
            <a:schemeClr val="dk1"/>
          </a:fillRef>
          <a:effectRef idx="0">
            <a:schemeClr val="dk1"/>
          </a:effectRef>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CustomShape 1"/>
          <p:cNvSpPr/>
          <p:nvPr/>
        </p:nvSpPr>
        <p:spPr>
          <a:xfrm>
            <a:off x="234360" y="123840"/>
            <a:ext cx="10405440" cy="15174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1" lang="fr-FR" sz="4620" spc="-1" strike="noStrike">
                <a:solidFill>
                  <a:srgbClr val="4472c4"/>
                </a:solidFill>
                <a:latin typeface="Calibri"/>
              </a:rPr>
              <a:t>How to find the patients with COVID-19 at risk of disease worsening?</a:t>
            </a:r>
            <a:endParaRPr b="0" lang="el-GR" sz="4620" spc="-1" strike="noStrike">
              <a:latin typeface="Arial"/>
            </a:endParaRPr>
          </a:p>
        </p:txBody>
      </p:sp>
      <p:grpSp>
        <p:nvGrpSpPr>
          <p:cNvPr id="445" name="Group 2"/>
          <p:cNvGrpSpPr/>
          <p:nvPr/>
        </p:nvGrpSpPr>
        <p:grpSpPr>
          <a:xfrm>
            <a:off x="1993680" y="1614960"/>
            <a:ext cx="8570160" cy="4700520"/>
            <a:chOff x="1993680" y="1614960"/>
            <a:chExt cx="8570160" cy="4700520"/>
          </a:xfrm>
        </p:grpSpPr>
        <p:pic>
          <p:nvPicPr>
            <p:cNvPr id="446" name="Image" descr="Image"/>
            <p:cNvPicPr/>
            <p:nvPr/>
          </p:nvPicPr>
          <p:blipFill>
            <a:blip r:embed="rId1"/>
            <a:stretch/>
          </p:blipFill>
          <p:spPr>
            <a:xfrm>
              <a:off x="2020680" y="1641960"/>
              <a:ext cx="8516520" cy="4646880"/>
            </a:xfrm>
            <a:prstGeom prst="rect">
              <a:avLst/>
            </a:prstGeom>
            <a:ln>
              <a:noFill/>
            </a:ln>
          </p:spPr>
        </p:pic>
        <p:pic>
          <p:nvPicPr>
            <p:cNvPr id="447" name="Image" descr="Image"/>
            <p:cNvPicPr/>
            <p:nvPr/>
          </p:nvPicPr>
          <p:blipFill>
            <a:blip r:embed="rId2"/>
            <a:stretch/>
          </p:blipFill>
          <p:spPr>
            <a:xfrm>
              <a:off x="1993680" y="1614960"/>
              <a:ext cx="8570160" cy="4700520"/>
            </a:xfrm>
            <a:prstGeom prst="rect">
              <a:avLst/>
            </a:prstGeom>
            <a:ln>
              <a:noFill/>
            </a:ln>
          </p:spPr>
        </p:pic>
      </p:grpSp>
      <p:sp>
        <p:nvSpPr>
          <p:cNvPr id="448" name="CustomShape 3"/>
          <p:cNvSpPr/>
          <p:nvPr/>
        </p:nvSpPr>
        <p:spPr>
          <a:xfrm>
            <a:off x="4374360" y="6575040"/>
            <a:ext cx="8116200" cy="223920"/>
          </a:xfrm>
          <a:prstGeom prst="rect">
            <a:avLst/>
          </a:prstGeom>
          <a:noFill/>
          <a:ln w="12600">
            <a:noFill/>
          </a:ln>
        </p:spPr>
        <p:style>
          <a:lnRef idx="0"/>
          <a:fillRef idx="0"/>
          <a:effectRef idx="0"/>
          <a:fontRef idx="minor"/>
        </p:style>
        <p:txBody>
          <a:bodyPr wrap="none" lIns="35640" rIns="35640" tIns="35640" bIns="35640" anchor="ctr">
            <a:spAutoFit/>
          </a:bodyPr>
          <a:p>
            <a:pPr algn="ctr">
              <a:lnSpc>
                <a:spcPct val="100000"/>
              </a:lnSpc>
              <a:tabLst>
                <a:tab algn="l" pos="0"/>
              </a:tabLst>
            </a:pPr>
            <a:r>
              <a:rPr b="0" lang="en-FR" sz="1000" spc="-1" strike="noStrike">
                <a:solidFill>
                  <a:srgbClr val="ffffff"/>
                </a:solidFill>
                <a:latin typeface="Helvetica Neue"/>
                <a:ea typeface="Helvetica Neue"/>
              </a:rPr>
              <a:t>https://www.kff.org/coronavirus-covid-19/issue-brief/how-many-adults-are-at-risk-of-serious-illness-if-infected-with-coronavirus/</a:t>
            </a:r>
            <a:endParaRPr b="0" lang="el-GR" sz="1000" spc="-1" strike="noStrike">
              <a:latin typeface="Arial"/>
            </a:endParaRPr>
          </a:p>
        </p:txBody>
      </p:sp>
      <p:sp>
        <p:nvSpPr>
          <p:cNvPr id="449" name="CustomShape 4"/>
          <p:cNvSpPr/>
          <p:nvPr/>
        </p:nvSpPr>
        <p:spPr>
          <a:xfrm>
            <a:off x="2020680" y="3788280"/>
            <a:ext cx="2461680" cy="650520"/>
          </a:xfrm>
          <a:prstGeom prst="rect">
            <a:avLst/>
          </a:prstGeom>
          <a:noFill/>
          <a:ln w="12600">
            <a:noFill/>
          </a:ln>
        </p:spPr>
        <p:style>
          <a:lnRef idx="0"/>
          <a:fillRef idx="0"/>
          <a:effectRef idx="0"/>
          <a:fontRef idx="minor"/>
        </p:style>
        <p:txBody>
          <a:bodyPr lIns="50760" rIns="50760" tIns="50760" bIns="50760" anchor="ctr">
            <a:spAutoFit/>
          </a:bodyPr>
          <a:p>
            <a:pPr algn="ctr">
              <a:lnSpc>
                <a:spcPct val="100000"/>
              </a:lnSpc>
              <a:tabLst>
                <a:tab algn="l" pos="0"/>
              </a:tabLst>
            </a:pPr>
            <a:r>
              <a:rPr b="1" lang="en-FR" sz="1800" spc="-1" strike="noStrike">
                <a:solidFill>
                  <a:srgbClr val="ff0000"/>
                </a:solidFill>
                <a:latin typeface="Helvetica Neue"/>
                <a:ea typeface="Helvetica Neue"/>
              </a:rPr>
              <a:t>30% - 40% of the USA population</a:t>
            </a:r>
            <a:endParaRPr b="0" lang="el-GR" sz="1800" spc="-1" strike="noStrike">
              <a:latin typeface="Arial"/>
            </a:endParaRPr>
          </a:p>
        </p:txBody>
      </p:sp>
      <p:sp>
        <p:nvSpPr>
          <p:cNvPr id="450" name="CustomShape 5"/>
          <p:cNvSpPr/>
          <p:nvPr/>
        </p:nvSpPr>
        <p:spPr>
          <a:xfrm>
            <a:off x="25920" y="4885200"/>
            <a:ext cx="811800" cy="1528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CustomShape 1"/>
          <p:cNvSpPr/>
          <p:nvPr/>
        </p:nvSpPr>
        <p:spPr>
          <a:xfrm>
            <a:off x="892800" y="709560"/>
            <a:ext cx="10405440" cy="1517400"/>
          </a:xfrm>
          <a:prstGeom prst="rect">
            <a:avLst/>
          </a:prstGeom>
          <a:noFill/>
          <a:ln w="12600">
            <a:noFill/>
          </a:ln>
        </p:spPr>
        <p:style>
          <a:lnRef idx="0"/>
          <a:fillRef idx="0"/>
          <a:effectRef idx="0"/>
          <a:fontRef idx="minor"/>
        </p:style>
        <p:txBody>
          <a:bodyPr lIns="50760" rIns="50760" tIns="50760" bIns="50760" anchor="ctr">
            <a:normAutofit fontScale="70000"/>
          </a:bodyPr>
          <a:p>
            <a:pPr algn="ctr">
              <a:lnSpc>
                <a:spcPct val="100000"/>
              </a:lnSpc>
              <a:tabLst>
                <a:tab algn="l" pos="0"/>
              </a:tabLst>
            </a:pPr>
            <a:r>
              <a:rPr b="1" lang="en-FR" sz="4620" spc="-1" strike="noStrike">
                <a:solidFill>
                  <a:srgbClr val="005493"/>
                </a:solidFill>
                <a:latin typeface="Helvetica Neue"/>
                <a:ea typeface="Helvetica Neue"/>
              </a:rPr>
              <a:t>How to find the patients with COVID-19 at risk of disease worsening?</a:t>
            </a:r>
            <a:endParaRPr b="0" lang="el-GR" sz="4620" spc="-1" strike="noStrike">
              <a:latin typeface="Arial"/>
            </a:endParaRPr>
          </a:p>
        </p:txBody>
      </p:sp>
      <p:sp>
        <p:nvSpPr>
          <p:cNvPr id="452" name="CustomShape 2"/>
          <p:cNvSpPr/>
          <p:nvPr/>
        </p:nvSpPr>
        <p:spPr>
          <a:xfrm>
            <a:off x="3422160" y="6575040"/>
            <a:ext cx="8116200" cy="223920"/>
          </a:xfrm>
          <a:prstGeom prst="rect">
            <a:avLst/>
          </a:prstGeom>
          <a:noFill/>
          <a:ln w="12600">
            <a:noFill/>
          </a:ln>
        </p:spPr>
        <p:style>
          <a:lnRef idx="0"/>
          <a:fillRef idx="0"/>
          <a:effectRef idx="0"/>
          <a:fontRef idx="minor"/>
        </p:style>
        <p:txBody>
          <a:bodyPr wrap="none" lIns="35640" rIns="35640" tIns="35640" bIns="35640" anchor="ctr">
            <a:spAutoFit/>
          </a:bodyPr>
          <a:p>
            <a:pPr algn="ctr">
              <a:lnSpc>
                <a:spcPct val="100000"/>
              </a:lnSpc>
              <a:tabLst>
                <a:tab algn="l" pos="0"/>
              </a:tabLst>
            </a:pPr>
            <a:r>
              <a:rPr b="0" lang="en-FR" sz="1000" spc="-1" strike="noStrike">
                <a:solidFill>
                  <a:srgbClr val="000000"/>
                </a:solidFill>
                <a:latin typeface="Helvetica Neue"/>
                <a:ea typeface="Helvetica Neue"/>
              </a:rPr>
              <a:t>https://www.kff.org/coronavirus-covid-19/issue-brief/how-many-adults-are-at-risk-of-serious-illness-if-infected-with-coronavirus/</a:t>
            </a:r>
            <a:endParaRPr b="0" lang="el-GR" sz="1000" spc="-1" strike="noStrike">
              <a:latin typeface="Arial"/>
            </a:endParaRPr>
          </a:p>
        </p:txBody>
      </p:sp>
      <p:pic>
        <p:nvPicPr>
          <p:cNvPr id="453" name="Image" descr="Image"/>
          <p:cNvPicPr/>
          <p:nvPr/>
        </p:nvPicPr>
        <p:blipFill>
          <a:blip r:embed="rId1"/>
          <a:stretch/>
        </p:blipFill>
        <p:spPr>
          <a:xfrm>
            <a:off x="1523880" y="2219400"/>
            <a:ext cx="9143280" cy="3480480"/>
          </a:xfrm>
          <a:prstGeom prst="rect">
            <a:avLst/>
          </a:prstGeom>
          <a:ln w="1260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TotalTime>
  <Application>LibreOffice/6.4.7.2$Windows_X86_64 LibreOffice_project/639b8ac485750d5696d7590a72ef1b496725cfb5</Application>
  <Words>1688</Words>
  <Paragraphs>224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2021-05-30T17:23:28Z</dcterms:created>
  <dc:creator>Greg Gerotziafas</dc:creator>
  <dc:description/>
  <dc:language>el-GR</dc:language>
  <cp:lastModifiedBy>Greg Gerotziafas</cp:lastModifiedBy>
  <dcterms:modified xsi:type="dcterms:W3CDTF">2021-05-30T17:42:28Z</dcterms:modified>
  <cp:revision>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XPowerLiteLastOptimized">
    <vt:lpwstr>1715821</vt:lpwstr>
  </property>
  <property fmtid="{D5CDD505-2E9C-101B-9397-08002B2CF9AE}" pid="8" name="NXPowerLiteSettings">
    <vt:lpwstr>C7000400038000</vt:lpwstr>
  </property>
  <property fmtid="{D5CDD505-2E9C-101B-9397-08002B2CF9AE}" pid="9" name="NXPowerLiteVersion">
    <vt:lpwstr>S9.0.3</vt:lpwstr>
  </property>
  <property fmtid="{D5CDD505-2E9C-101B-9397-08002B2CF9AE}" pid="10" name="Notes">
    <vt:i4>0</vt:i4>
  </property>
  <property fmtid="{D5CDD505-2E9C-101B-9397-08002B2CF9AE}" pid="11" name="PresentationFormat">
    <vt:lpwstr>Widescreen</vt:lpwstr>
  </property>
  <property fmtid="{D5CDD505-2E9C-101B-9397-08002B2CF9AE}" pid="12" name="ScaleCrop">
    <vt:bool>0</vt:bool>
  </property>
  <property fmtid="{D5CDD505-2E9C-101B-9397-08002B2CF9AE}" pid="13" name="ShareDoc">
    <vt:bool>0</vt:bool>
  </property>
  <property fmtid="{D5CDD505-2E9C-101B-9397-08002B2CF9AE}" pid="14" name="Slides">
    <vt:i4>22</vt:i4>
  </property>
</Properties>
</file>