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slideMasters/_rels/slideMaster3.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media/image1.jpeg" ContentType="image/jpeg"/>
  <Override PartName="/ppt/media/image3.png" ContentType="image/png"/>
  <Override PartName="/ppt/media/image9.jpeg" ContentType="image/jpeg"/>
  <Override PartName="/ppt/media/image2.png" ContentType="image/png"/>
  <Override PartName="/ppt/media/image4.jpeg" ContentType="image/jpeg"/>
  <Override PartName="/ppt/media/image5.png" ContentType="image/png"/>
  <Override PartName="/ppt/media/image6.jpeg" ContentType="image/jpeg"/>
  <Override PartName="/ppt/media/image7.png" ContentType="image/png"/>
  <Override PartName="/ppt/media/image8.jpeg" ContentType="image/jpeg"/>
  <Override PartName="/ppt/media/image10.png" ContentType="image/png"/>
  <Override PartName="/ppt/media/image11.png" ContentType="image/png"/>
  <Override PartName="/ppt/media/image12.png" ContentType="image/png"/>
  <Override PartName="/ppt/media/image13.png" ContentType="image/png"/>
  <Override PartName="/ppt/media/image14.jpeg" ContentType="image/jpeg"/>
  <Override PartName="/ppt/media/image15.png" ContentType="image/png"/>
  <Override PartName="/ppt/media/image16.png" ContentType="image/png"/>
  <Override PartName="/ppt/media/image17.png" ContentType="image/png"/>
  <Override PartName="/ppt/media/image24.jpeg" ContentType="image/jpeg"/>
  <Override PartName="/ppt/media/image18.png" ContentType="image/png"/>
  <Override PartName="/ppt/media/image19.png" ContentType="image/png"/>
  <Override PartName="/ppt/media/image20.png" ContentType="image/png"/>
  <Override PartName="/ppt/media/image21.jpeg" ContentType="image/jpeg"/>
  <Override PartName="/ppt/media/image22.jpeg" ContentType="image/jpeg"/>
  <Override PartName="/ppt/media/image23.png" ContentType="image/png"/>
  <Override PartName="/ppt/media/image25.jpeg" ContentType="image/jpeg"/>
  <Override PartName="/ppt/media/image26.jpeg" ContentType="image/jpeg"/>
  <Override PartName="/ppt/slideLayouts/slideLayout31.xml" ContentType="application/vnd.openxmlformats-officedocument.presentationml.slideLayout+xml"/>
  <Override PartName="/ppt/slideLayouts/slideLayout1.xml" ContentType="application/vnd.openxmlformats-officedocument.presentationml.slideLayout+xml"/>
  <Override PartName="/ppt/slideLayouts/slideLayout9.xml" ContentType="application/vnd.openxmlformats-officedocument.presentationml.slideLayout+xml"/>
  <Override PartName="/ppt/slideLayouts/slideLayout32.xml" ContentType="application/vnd.openxmlformats-officedocument.presentationml.slideLayout+xml"/>
  <Override PartName="/ppt/slideLayouts/slideLayout2.xml" ContentType="application/vnd.openxmlformats-officedocument.presentationml.slideLayout+xml"/>
  <Override PartName="/ppt/slideLayouts/slideLayout33.xml" ContentType="application/vnd.openxmlformats-officedocument.presentationml.slideLayout+xml"/>
  <Override PartName="/ppt/slideLayouts/slideLayout3.xml" ContentType="application/vnd.openxmlformats-officedocument.presentationml.slideLayout+xml"/>
  <Override PartName="/ppt/slideLayouts/slideLayout34.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35.xml" ContentType="application/vnd.openxmlformats-officedocument.presentationml.slideLayout+xml"/>
  <Override PartName="/ppt/slideLayouts/slideLayout6.xml" ContentType="application/vnd.openxmlformats-officedocument.presentationml.slideLayout+xml"/>
  <Override PartName="/ppt/slideLayouts/slideLayout3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31.xml.rels" ContentType="application/vnd.openxmlformats-package.relationships+xml"/>
  <Override PartName="/ppt/slideLayouts/_rels/slideLayout32.xml.rels" ContentType="application/vnd.openxmlformats-package.relationships+xml"/>
  <Override PartName="/ppt/slideLayouts/_rels/slideLayout2.xml.rels" ContentType="application/vnd.openxmlformats-package.relationships+xml"/>
  <Override PartName="/ppt/slideLayouts/_rels/slideLayout33.xml.rels" ContentType="application/vnd.openxmlformats-package.relationships+xml"/>
  <Override PartName="/ppt/slideLayouts/_rels/slideLayout3.xml.rels" ContentType="application/vnd.openxmlformats-package.relationships+xml"/>
  <Override PartName="/ppt/slideLayouts/_rels/slideLayout34.xml.rels" ContentType="application/vnd.openxmlformats-package.relationships+xml"/>
  <Override PartName="/ppt/slideLayouts/_rels/slideLayout4.xml.rels" ContentType="application/vnd.openxmlformats-package.relationships+xml"/>
  <Override PartName="/ppt/slideLayouts/_rels/slideLayout35.xml.rels" ContentType="application/vnd.openxmlformats-package.relationships+xml"/>
  <Override PartName="/ppt/slideLayouts/_rels/slideLayout5.xml.rels" ContentType="application/vnd.openxmlformats-package.relationships+xml"/>
  <Override PartName="/ppt/slideLayouts/_rels/slideLayout36.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slideLayouts/_rels/slideLayout25.xml.rels" ContentType="application/vnd.openxmlformats-package.relationships+xml"/>
  <Override PartName="/ppt/slideLayouts/_rels/slideLayout26.xml.rels" ContentType="application/vnd.openxmlformats-package.relationships+xml"/>
  <Override PartName="/ppt/slideLayouts/_rels/slideLayout27.xml.rels" ContentType="application/vnd.openxmlformats-package.relationships+xml"/>
  <Override PartName="/ppt/slideLayouts/_rels/slideLayout28.xml.rels" ContentType="application/vnd.openxmlformats-package.relationships+xml"/>
  <Override PartName="/ppt/slideLayouts/_rels/slideLayout29.xml.rels" ContentType="application/vnd.openxmlformats-package.relationships+xml"/>
  <Override PartName="/ppt/slideLayouts/_rels/slideLayout30.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6.xml" ContentType="application/vnd.openxmlformats-officedocument.presentationml.slide+xml"/>
  <Override PartName="/ppt/slides/slide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1.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22.xml" ContentType="application/vnd.openxmlformats-officedocument.presentationml.slide+xml"/>
  <Override PartName="/ppt/slides/slide6.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s/slide24.xml" ContentType="application/vnd.openxmlformats-officedocument.presentationml.slide+xml"/>
  <Override PartName="/ppt/slides/slide8.xml" ContentType="application/vnd.openxmlformats-officedocument.presentationml.slide+xml"/>
  <Override PartName="/ppt/slides/slide25.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_rels/slide26.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_rels/slide22.xml.rels" ContentType="application/vnd.openxmlformats-package.relationships+xml"/>
  <Override PartName="/ppt/slides/_rels/slide2.xml.rels" ContentType="application/vnd.openxmlformats-package.relationships+xml"/>
  <Override PartName="/ppt/slides/_rels/slide20.xml.rels" ContentType="application/vnd.openxmlformats-package.relationships+xml"/>
  <Override PartName="/ppt/slides/_rels/slide3.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23.xml.rels" ContentType="application/vnd.openxmlformats-package.relationships+xml"/>
  <Override PartName="/ppt/slides/_rels/slide6.xml.rels" ContentType="application/vnd.openxmlformats-package.relationships+xml"/>
  <Override PartName="/ppt/slides/_rels/slide24.xml.rels" ContentType="application/vnd.openxmlformats-package.relationships+xml"/>
  <Override PartName="/ppt/slides/_rels/slide7.xml.rels" ContentType="application/vnd.openxmlformats-package.relationships+xml"/>
  <Override PartName="/ppt/slides/_rels/slide25.xml.rels" ContentType="application/vnd.openxmlformats-package.relationships+xml"/>
  <Override PartName="/ppt/slides/_rels/slide8.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slides/_rels/slide19.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30" Type="http://schemas.openxmlformats.org/officeDocument/2006/relationships/slide" Target="slides/slide26.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1"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122"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4"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25"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26"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127"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2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29"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130"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131"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132"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133"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134"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79"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81"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83"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84"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8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86"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8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88"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89"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90"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0"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9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92"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93"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94"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96"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97"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98"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9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0"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01"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0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3"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04"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05"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206"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08"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209"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210"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211"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212"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213"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58"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5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60"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62"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63"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2" name="PlaceHolder 2"/>
          <p:cNvSpPr>
            <a:spLocks noGrp="1"/>
          </p:cNvSpPr>
          <p:nvPr>
            <p:ph type="body"/>
          </p:nvPr>
        </p:nvSpPr>
        <p:spPr>
          <a:xfrm>
            <a:off x="609480" y="1604520"/>
            <a:ext cx="1097244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65"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6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68"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269"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7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1"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272"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73"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5"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76"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77"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7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79" name="PlaceHolder 2"/>
          <p:cNvSpPr>
            <a:spLocks noGrp="1"/>
          </p:cNvSpPr>
          <p:nvPr>
            <p:ph type="body"/>
          </p:nvPr>
        </p:nvSpPr>
        <p:spPr>
          <a:xfrm>
            <a:off x="609480" y="1604520"/>
            <a:ext cx="10972440" cy="1896840"/>
          </a:xfrm>
          <a:prstGeom prst="rect">
            <a:avLst/>
          </a:prstGeom>
        </p:spPr>
        <p:txBody>
          <a:bodyPr lIns="0" rIns="0" tIns="0" bIns="0">
            <a:normAutofit/>
          </a:bodyPr>
          <a:p>
            <a:endParaRPr b="0" lang="el-GR" sz="3200" spc="-1" strike="noStrike">
              <a:latin typeface="Arial"/>
            </a:endParaRPr>
          </a:p>
        </p:txBody>
      </p:sp>
      <p:sp>
        <p:nvSpPr>
          <p:cNvPr id="280" name="PlaceHolder 3"/>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8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82"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283"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284"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
        <p:nvSpPr>
          <p:cNvPr id="285" name="PlaceHolder 5"/>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8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287" name="PlaceHolder 2"/>
          <p:cNvSpPr>
            <a:spLocks noGrp="1"/>
          </p:cNvSpPr>
          <p:nvPr>
            <p:ph type="body"/>
          </p:nvPr>
        </p:nvSpPr>
        <p:spPr>
          <a:xfrm>
            <a:off x="609480" y="1604520"/>
            <a:ext cx="3533040" cy="1896840"/>
          </a:xfrm>
          <a:prstGeom prst="rect">
            <a:avLst/>
          </a:prstGeom>
        </p:spPr>
        <p:txBody>
          <a:bodyPr lIns="0" rIns="0" tIns="0" bIns="0">
            <a:normAutofit/>
          </a:bodyPr>
          <a:p>
            <a:endParaRPr b="0" lang="el-GR" sz="3200" spc="-1" strike="noStrike">
              <a:latin typeface="Arial"/>
            </a:endParaRPr>
          </a:p>
        </p:txBody>
      </p:sp>
      <p:sp>
        <p:nvSpPr>
          <p:cNvPr id="288" name="PlaceHolder 3"/>
          <p:cNvSpPr>
            <a:spLocks noGrp="1"/>
          </p:cNvSpPr>
          <p:nvPr>
            <p:ph type="body"/>
          </p:nvPr>
        </p:nvSpPr>
        <p:spPr>
          <a:xfrm>
            <a:off x="4319640" y="1604520"/>
            <a:ext cx="3533040" cy="1896840"/>
          </a:xfrm>
          <a:prstGeom prst="rect">
            <a:avLst/>
          </a:prstGeom>
        </p:spPr>
        <p:txBody>
          <a:bodyPr lIns="0" rIns="0" tIns="0" bIns="0">
            <a:normAutofit/>
          </a:bodyPr>
          <a:p>
            <a:endParaRPr b="0" lang="el-GR" sz="3200" spc="-1" strike="noStrike">
              <a:latin typeface="Arial"/>
            </a:endParaRPr>
          </a:p>
        </p:txBody>
      </p:sp>
      <p:sp>
        <p:nvSpPr>
          <p:cNvPr id="289" name="PlaceHolder 4"/>
          <p:cNvSpPr>
            <a:spLocks noGrp="1"/>
          </p:cNvSpPr>
          <p:nvPr>
            <p:ph type="body"/>
          </p:nvPr>
        </p:nvSpPr>
        <p:spPr>
          <a:xfrm>
            <a:off x="8029800" y="1604520"/>
            <a:ext cx="3533040" cy="1896840"/>
          </a:xfrm>
          <a:prstGeom prst="rect">
            <a:avLst/>
          </a:prstGeom>
        </p:spPr>
        <p:txBody>
          <a:bodyPr lIns="0" rIns="0" tIns="0" bIns="0">
            <a:normAutofit/>
          </a:bodyPr>
          <a:p>
            <a:endParaRPr b="0" lang="el-GR" sz="3200" spc="-1" strike="noStrike">
              <a:latin typeface="Arial"/>
            </a:endParaRPr>
          </a:p>
        </p:txBody>
      </p:sp>
      <p:sp>
        <p:nvSpPr>
          <p:cNvPr id="290" name="PlaceHolder 5"/>
          <p:cNvSpPr>
            <a:spLocks noGrp="1"/>
          </p:cNvSpPr>
          <p:nvPr>
            <p:ph type="body"/>
          </p:nvPr>
        </p:nvSpPr>
        <p:spPr>
          <a:xfrm>
            <a:off x="609480" y="3682080"/>
            <a:ext cx="3533040" cy="1896840"/>
          </a:xfrm>
          <a:prstGeom prst="rect">
            <a:avLst/>
          </a:prstGeom>
        </p:spPr>
        <p:txBody>
          <a:bodyPr lIns="0" rIns="0" tIns="0" bIns="0">
            <a:normAutofit/>
          </a:bodyPr>
          <a:p>
            <a:endParaRPr b="0" lang="el-GR" sz="3200" spc="-1" strike="noStrike">
              <a:latin typeface="Arial"/>
            </a:endParaRPr>
          </a:p>
        </p:txBody>
      </p:sp>
      <p:sp>
        <p:nvSpPr>
          <p:cNvPr id="291" name="PlaceHolder 6"/>
          <p:cNvSpPr>
            <a:spLocks noGrp="1"/>
          </p:cNvSpPr>
          <p:nvPr>
            <p:ph type="body"/>
          </p:nvPr>
        </p:nvSpPr>
        <p:spPr>
          <a:xfrm>
            <a:off x="4319640" y="3682080"/>
            <a:ext cx="3533040" cy="1896840"/>
          </a:xfrm>
          <a:prstGeom prst="rect">
            <a:avLst/>
          </a:prstGeom>
        </p:spPr>
        <p:txBody>
          <a:bodyPr lIns="0" rIns="0" tIns="0" bIns="0">
            <a:normAutofit/>
          </a:bodyPr>
          <a:p>
            <a:endParaRPr b="0" lang="el-GR" sz="3200" spc="-1" strike="noStrike">
              <a:latin typeface="Arial"/>
            </a:endParaRPr>
          </a:p>
        </p:txBody>
      </p:sp>
      <p:sp>
        <p:nvSpPr>
          <p:cNvPr id="292" name="PlaceHolder 7"/>
          <p:cNvSpPr>
            <a:spLocks noGrp="1"/>
          </p:cNvSpPr>
          <p:nvPr>
            <p:ph type="body"/>
          </p:nvPr>
        </p:nvSpPr>
        <p:spPr>
          <a:xfrm>
            <a:off x="8029800" y="3682080"/>
            <a:ext cx="353304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4"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05"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7"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el-GR"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09"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10" name="PlaceHolder 3"/>
          <p:cNvSpPr>
            <a:spLocks noGrp="1"/>
          </p:cNvSpPr>
          <p:nvPr>
            <p:ph type="body"/>
          </p:nvPr>
        </p:nvSpPr>
        <p:spPr>
          <a:xfrm>
            <a:off x="6231960" y="1604520"/>
            <a:ext cx="5354280" cy="3977280"/>
          </a:xfrm>
          <a:prstGeom prst="rect">
            <a:avLst/>
          </a:prstGeom>
        </p:spPr>
        <p:txBody>
          <a:bodyPr lIns="0" rIns="0" tIns="0" bIns="0">
            <a:normAutofit/>
          </a:bodyPr>
          <a:p>
            <a:endParaRPr b="0" lang="el-GR" sz="3200" spc="-1" strike="noStrike">
              <a:latin typeface="Arial"/>
            </a:endParaRPr>
          </a:p>
        </p:txBody>
      </p:sp>
      <p:sp>
        <p:nvSpPr>
          <p:cNvPr id="111" name="PlaceHolder 4"/>
          <p:cNvSpPr>
            <a:spLocks noGrp="1"/>
          </p:cNvSpPr>
          <p:nvPr>
            <p:ph type="body"/>
          </p:nvPr>
        </p:nvSpPr>
        <p:spPr>
          <a:xfrm>
            <a:off x="60948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3" name="PlaceHolder 2"/>
          <p:cNvSpPr>
            <a:spLocks noGrp="1"/>
          </p:cNvSpPr>
          <p:nvPr>
            <p:ph type="body"/>
          </p:nvPr>
        </p:nvSpPr>
        <p:spPr>
          <a:xfrm>
            <a:off x="609480" y="1604520"/>
            <a:ext cx="5354280" cy="3977280"/>
          </a:xfrm>
          <a:prstGeom prst="rect">
            <a:avLst/>
          </a:prstGeom>
        </p:spPr>
        <p:txBody>
          <a:bodyPr lIns="0" rIns="0" tIns="0" bIns="0">
            <a:normAutofit/>
          </a:bodyPr>
          <a:p>
            <a:endParaRPr b="0" lang="el-GR" sz="3200" spc="-1" strike="noStrike">
              <a:latin typeface="Arial"/>
            </a:endParaRPr>
          </a:p>
        </p:txBody>
      </p:sp>
      <p:sp>
        <p:nvSpPr>
          <p:cNvPr id="114"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15" name="PlaceHolder 4"/>
          <p:cNvSpPr>
            <a:spLocks noGrp="1"/>
          </p:cNvSpPr>
          <p:nvPr>
            <p:ph type="body"/>
          </p:nvPr>
        </p:nvSpPr>
        <p:spPr>
          <a:xfrm>
            <a:off x="6231960" y="3682080"/>
            <a:ext cx="5354280" cy="1896840"/>
          </a:xfrm>
          <a:prstGeom prst="rect">
            <a:avLst/>
          </a:prstGeom>
        </p:spPr>
        <p:txBody>
          <a:bodyPr lIns="0" rIns="0" tIns="0" bIns="0">
            <a:normAutofit/>
          </a:bodyPr>
          <a:p>
            <a:endParaRPr b="0" lang="el-GR"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el-GR" sz="4400" spc="-1" strike="noStrike">
              <a:latin typeface="Arial"/>
            </a:endParaRPr>
          </a:p>
        </p:txBody>
      </p:sp>
      <p:sp>
        <p:nvSpPr>
          <p:cNvPr id="117" name="PlaceHolder 2"/>
          <p:cNvSpPr>
            <a:spLocks noGrp="1"/>
          </p:cNvSpPr>
          <p:nvPr>
            <p:ph type="body"/>
          </p:nvPr>
        </p:nvSpPr>
        <p:spPr>
          <a:xfrm>
            <a:off x="609480" y="1604520"/>
            <a:ext cx="5354280" cy="1896840"/>
          </a:xfrm>
          <a:prstGeom prst="rect">
            <a:avLst/>
          </a:prstGeom>
        </p:spPr>
        <p:txBody>
          <a:bodyPr lIns="0" rIns="0" tIns="0" bIns="0">
            <a:normAutofit/>
          </a:bodyPr>
          <a:p>
            <a:endParaRPr b="0" lang="el-GR" sz="3200" spc="-1" strike="noStrike">
              <a:latin typeface="Arial"/>
            </a:endParaRPr>
          </a:p>
        </p:txBody>
      </p:sp>
      <p:sp>
        <p:nvSpPr>
          <p:cNvPr id="118" name="PlaceHolder 3"/>
          <p:cNvSpPr>
            <a:spLocks noGrp="1"/>
          </p:cNvSpPr>
          <p:nvPr>
            <p:ph type="body"/>
          </p:nvPr>
        </p:nvSpPr>
        <p:spPr>
          <a:xfrm>
            <a:off x="6231960" y="1604520"/>
            <a:ext cx="5354280" cy="1896840"/>
          </a:xfrm>
          <a:prstGeom prst="rect">
            <a:avLst/>
          </a:prstGeom>
        </p:spPr>
        <p:txBody>
          <a:bodyPr lIns="0" rIns="0" tIns="0" bIns="0">
            <a:normAutofit/>
          </a:bodyPr>
          <a:p>
            <a:endParaRPr b="0" lang="el-GR" sz="3200" spc="-1" strike="noStrike">
              <a:latin typeface="Arial"/>
            </a:endParaRPr>
          </a:p>
        </p:txBody>
      </p:sp>
      <p:sp>
        <p:nvSpPr>
          <p:cNvPr id="119" name="PlaceHolder 4"/>
          <p:cNvSpPr>
            <a:spLocks noGrp="1"/>
          </p:cNvSpPr>
          <p:nvPr>
            <p:ph type="body"/>
          </p:nvPr>
        </p:nvSpPr>
        <p:spPr>
          <a:xfrm>
            <a:off x="609480" y="3682080"/>
            <a:ext cx="10972440" cy="1896840"/>
          </a:xfrm>
          <a:prstGeom prst="rect">
            <a:avLst/>
          </a:prstGeom>
        </p:spPr>
        <p:txBody>
          <a:bodyPr lIns="0" rIns="0" tIns="0" bIns="0">
            <a:normAutofit/>
          </a:bodyPr>
          <a:p>
            <a:endParaRPr b="0" lang="el-GR"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image" Target="../media/image5.png"/><Relationship Id="rId4" Type="http://schemas.openxmlformats.org/officeDocument/2006/relationships/slideLayout" Target="../slideLayouts/slideLayout13.xml"/><Relationship Id="rId5" Type="http://schemas.openxmlformats.org/officeDocument/2006/relationships/slideLayout" Target="../slideLayouts/slideLayout14.xml"/><Relationship Id="rId6" Type="http://schemas.openxmlformats.org/officeDocument/2006/relationships/slideLayout" Target="../slideLayouts/slideLayout15.xml"/><Relationship Id="rId7" Type="http://schemas.openxmlformats.org/officeDocument/2006/relationships/slideLayout" Target="../slideLayouts/slideLayout16.xml"/><Relationship Id="rId8" Type="http://schemas.openxmlformats.org/officeDocument/2006/relationships/slideLayout" Target="../slideLayouts/slideLayout17.xml"/><Relationship Id="rId9" Type="http://schemas.openxmlformats.org/officeDocument/2006/relationships/slideLayout" Target="../slideLayouts/slideLayout18.xml"/><Relationship Id="rId10" Type="http://schemas.openxmlformats.org/officeDocument/2006/relationships/slideLayout" Target="../slideLayouts/slideLayout19.xml"/><Relationship Id="rId11" Type="http://schemas.openxmlformats.org/officeDocument/2006/relationships/slideLayout" Target="../slideLayouts/slideLayout20.xml"/><Relationship Id="rId12" Type="http://schemas.openxmlformats.org/officeDocument/2006/relationships/slideLayout" Target="../slideLayouts/slideLayout21.xml"/><Relationship Id="rId13" Type="http://schemas.openxmlformats.org/officeDocument/2006/relationships/slideLayout" Target="../slideLayouts/slideLayout22.xml"/><Relationship Id="rId14" Type="http://schemas.openxmlformats.org/officeDocument/2006/relationships/slideLayout" Target="../slideLayouts/slideLayout23.xml"/><Relationship Id="rId15"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6.jpeg"/><Relationship Id="rId3" Type="http://schemas.openxmlformats.org/officeDocument/2006/relationships/image" Target="../media/image7.png"/><Relationship Id="rId4" Type="http://schemas.openxmlformats.org/officeDocument/2006/relationships/slideLayout" Target="../slideLayouts/slideLayout25.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 Id="rId9" Type="http://schemas.openxmlformats.org/officeDocument/2006/relationships/slideLayout" Target="../slideLayouts/slideLayout30.xml"/><Relationship Id="rId10" Type="http://schemas.openxmlformats.org/officeDocument/2006/relationships/slideLayout" Target="../slideLayouts/slideLayout31.xml"/><Relationship Id="rId11" Type="http://schemas.openxmlformats.org/officeDocument/2006/relationships/slideLayout" Target="../slideLayouts/slideLayout32.xml"/><Relationship Id="rId12" Type="http://schemas.openxmlformats.org/officeDocument/2006/relationships/slideLayout" Target="../slideLayouts/slideLayout33.xml"/><Relationship Id="rId13" Type="http://schemas.openxmlformats.org/officeDocument/2006/relationships/slideLayout" Target="../slideLayouts/slideLayout34.xml"/><Relationship Id="rId14" Type="http://schemas.openxmlformats.org/officeDocument/2006/relationships/slideLayout" Target="../slideLayouts/slideLayout35.xml"/><Relationship Id="rId15"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0" name="Picture 2" descr="\\DROBO-FS\QuickDrops\JB\PPTX NG\Droplets\LightingOverlay.png"/>
          <p:cNvPicPr/>
          <p:nvPr/>
        </p:nvPicPr>
        <p:blipFill>
          <a:blip r:embed="rId3">
            <a:alphaModFix amt="30000"/>
          </a:blip>
          <a:stretch/>
        </p:blipFill>
        <p:spPr>
          <a:xfrm>
            <a:off x="0" y="0"/>
            <a:ext cx="12191400" cy="6857280"/>
          </a:xfrm>
          <a:prstGeom prst="rect">
            <a:avLst/>
          </a:prstGeom>
          <a:ln>
            <a:noFill/>
          </a:ln>
        </p:spPr>
      </p:pic>
      <p:grpSp>
        <p:nvGrpSpPr>
          <p:cNvPr id="1" name="Group 1"/>
          <p:cNvGrpSpPr/>
          <p:nvPr/>
        </p:nvGrpSpPr>
        <p:grpSpPr>
          <a:xfrm>
            <a:off x="-14400" y="0"/>
            <a:ext cx="12053160" cy="6857280"/>
            <a:chOff x="-14400" y="0"/>
            <a:chExt cx="12053160" cy="6857280"/>
          </a:xfrm>
        </p:grpSpPr>
        <p:grpSp>
          <p:nvGrpSpPr>
            <p:cNvPr id="2" name="Group 2"/>
            <p:cNvGrpSpPr/>
            <p:nvPr/>
          </p:nvGrpSpPr>
          <p:grpSpPr>
            <a:xfrm>
              <a:off x="-14400" y="0"/>
              <a:ext cx="1220400" cy="6857280"/>
              <a:chOff x="-14400" y="0"/>
              <a:chExt cx="1220400" cy="6857280"/>
            </a:xfrm>
          </p:grpSpPr>
          <p:sp>
            <p:nvSpPr>
              <p:cNvPr id="3" name="CustomShape 3"/>
              <p:cNvSpPr/>
              <p:nvPr/>
            </p:nvSpPr>
            <p:spPr>
              <a:xfrm>
                <a:off x="114480" y="468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 name="CustomShape 4"/>
              <p:cNvSpPr/>
              <p:nvPr/>
            </p:nvSpPr>
            <p:spPr>
              <a:xfrm>
                <a:off x="33480" y="217656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 name="CustomShape 5"/>
              <p:cNvSpPr/>
              <p:nvPr/>
            </p:nvSpPr>
            <p:spPr>
              <a:xfrm>
                <a:off x="28440" y="4021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 name="CustomShape 6"/>
              <p:cNvSpPr/>
              <p:nvPr/>
            </p:nvSpPr>
            <p:spPr>
              <a:xfrm>
                <a:off x="200160" y="4680"/>
                <a:ext cx="369000" cy="181044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 name="CustomShape 7"/>
              <p:cNvSpPr/>
              <p:nvPr/>
            </p:nvSpPr>
            <p:spPr>
              <a:xfrm>
                <a:off x="503280" y="1801800"/>
                <a:ext cx="189720" cy="18828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 name="CustomShape 8"/>
              <p:cNvSpPr/>
              <p:nvPr/>
            </p:nvSpPr>
            <p:spPr>
              <a:xfrm>
                <a:off x="285840" y="4680"/>
                <a:ext cx="369000" cy="142956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 name="CustomShape 9"/>
              <p:cNvSpPr/>
              <p:nvPr/>
            </p:nvSpPr>
            <p:spPr>
              <a:xfrm>
                <a:off x="546120" y="0"/>
                <a:ext cx="151560" cy="91224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0" name="CustomShape 10"/>
              <p:cNvSpPr/>
              <p:nvPr/>
            </p:nvSpPr>
            <p:spPr>
              <a:xfrm>
                <a:off x="588960" y="1420920"/>
                <a:ext cx="189720" cy="18972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1" name="CustomShape 11"/>
              <p:cNvSpPr/>
              <p:nvPr/>
            </p:nvSpPr>
            <p:spPr>
              <a:xfrm>
                <a:off x="588960" y="9032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2" name="CustomShape 12"/>
              <p:cNvSpPr/>
              <p:nvPr/>
            </p:nvSpPr>
            <p:spPr>
              <a:xfrm>
                <a:off x="641520" y="0"/>
                <a:ext cx="421560" cy="52632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3" name="CustomShape 13"/>
              <p:cNvSpPr/>
              <p:nvPr/>
            </p:nvSpPr>
            <p:spPr>
              <a:xfrm>
                <a:off x="1020600" y="488880"/>
                <a:ext cx="161280" cy="14688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 name="CustomShape 14"/>
              <p:cNvSpPr/>
              <p:nvPr/>
            </p:nvSpPr>
            <p:spPr>
              <a:xfrm>
                <a:off x="-4680" y="9360"/>
                <a:ext cx="360" cy="360"/>
              </a:xfrm>
              <a:custGeom>
                <a:avLst/>
                <a:gdLst/>
                <a:ahLst/>
                <a:rect l="l" t="t" r="r" b="b"/>
                <a:pathLst>
                  <a:path w="31" h="31">
                    <a:moveTo>
                      <a:pt x="0" y="0"/>
                    </a:moveTo>
                    <a:lnTo>
                      <a:pt x="2" y="2"/>
                    </a:lnTo>
                  </a:path>
                </a:pathLst>
              </a:custGeom>
              <a:noFill/>
              <a:ln>
                <a:solidFill>
                  <a:srgbClr val="ffffff"/>
                </a:solidFill>
              </a:ln>
            </p:spPr>
            <p:style>
              <a:lnRef idx="0"/>
              <a:fillRef idx="0"/>
              <a:effectRef idx="0"/>
              <a:fontRef idx="minor"/>
            </p:style>
          </p:sp>
          <p:sp>
            <p:nvSpPr>
              <p:cNvPr id="15" name="CustomShape 15"/>
              <p:cNvSpPr/>
              <p:nvPr/>
            </p:nvSpPr>
            <p:spPr>
              <a:xfrm>
                <a:off x="9360" y="1801800"/>
                <a:ext cx="123120" cy="12636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 name="CustomShape 16"/>
              <p:cNvSpPr/>
              <p:nvPr/>
            </p:nvSpPr>
            <p:spPr>
              <a:xfrm>
                <a:off x="-9360" y="3549600"/>
                <a:ext cx="146880" cy="48024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7" name="CustomShape 17"/>
              <p:cNvSpPr/>
              <p:nvPr/>
            </p:nvSpPr>
            <p:spPr>
              <a:xfrm>
                <a:off x="128520" y="1382760"/>
                <a:ext cx="142200" cy="47556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8" name="CustomShape 18"/>
              <p:cNvSpPr/>
              <p:nvPr/>
            </p:nvSpPr>
            <p:spPr>
              <a:xfrm>
                <a:off x="204840" y="1849320"/>
                <a:ext cx="113760" cy="10728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9" name="CustomShape 19"/>
              <p:cNvSpPr/>
              <p:nvPr/>
            </p:nvSpPr>
            <p:spPr>
              <a:xfrm>
                <a:off x="133200" y="466236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20" name="CustomShape 20"/>
              <p:cNvSpPr/>
              <p:nvPr/>
            </p:nvSpPr>
            <p:spPr>
              <a:xfrm>
                <a:off x="223920" y="5041800"/>
                <a:ext cx="369000" cy="180108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1" name="CustomShape 21"/>
              <p:cNvSpPr/>
              <p:nvPr/>
            </p:nvSpPr>
            <p:spPr>
              <a:xfrm>
                <a:off x="52560" y="4481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 name="CustomShape 22"/>
              <p:cNvSpPr/>
              <p:nvPr/>
            </p:nvSpPr>
            <p:spPr>
              <a:xfrm>
                <a:off x="-14400" y="5627520"/>
                <a:ext cx="84960" cy="121536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 name="CustomShape 23"/>
              <p:cNvSpPr/>
              <p:nvPr/>
            </p:nvSpPr>
            <p:spPr>
              <a:xfrm>
                <a:off x="527040" y="4867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 name="CustomShape 24"/>
              <p:cNvSpPr/>
              <p:nvPr/>
            </p:nvSpPr>
            <p:spPr>
              <a:xfrm>
                <a:off x="309600" y="5423040"/>
                <a:ext cx="374040" cy="142488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5" name="CustomShape 25"/>
              <p:cNvSpPr/>
              <p:nvPr/>
            </p:nvSpPr>
            <p:spPr>
              <a:xfrm>
                <a:off x="569880" y="5945040"/>
                <a:ext cx="151560" cy="91224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6" name="CustomShape 26"/>
              <p:cNvSpPr/>
              <p:nvPr/>
            </p:nvSpPr>
            <p:spPr>
              <a:xfrm>
                <a:off x="612720" y="5246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7" name="CustomShape 27"/>
              <p:cNvSpPr/>
              <p:nvPr/>
            </p:nvSpPr>
            <p:spPr>
              <a:xfrm>
                <a:off x="612720" y="57643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8" name="CustomShape 28"/>
              <p:cNvSpPr/>
              <p:nvPr/>
            </p:nvSpPr>
            <p:spPr>
              <a:xfrm>
                <a:off x="669960" y="6330960"/>
                <a:ext cx="416880" cy="51696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9" name="CustomShape 29"/>
              <p:cNvSpPr/>
              <p:nvPr/>
            </p:nvSpPr>
            <p:spPr>
              <a:xfrm>
                <a:off x="1049400" y="6221520"/>
                <a:ext cx="156600" cy="14688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grpSp>
          <p:nvGrpSpPr>
            <p:cNvPr id="30" name="Group 30"/>
            <p:cNvGrpSpPr/>
            <p:nvPr/>
          </p:nvGrpSpPr>
          <p:grpSpPr>
            <a:xfrm>
              <a:off x="11364840" y="0"/>
              <a:ext cx="673920" cy="6847920"/>
              <a:chOff x="11364840" y="0"/>
              <a:chExt cx="673920" cy="6847920"/>
            </a:xfrm>
          </p:grpSpPr>
          <p:sp>
            <p:nvSpPr>
              <p:cNvPr id="31" name="CustomShape 31"/>
              <p:cNvSpPr/>
              <p:nvPr/>
            </p:nvSpPr>
            <p:spPr>
              <a:xfrm>
                <a:off x="11484000" y="0"/>
                <a:ext cx="416880" cy="51192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2" name="CustomShape 32"/>
              <p:cNvSpPr/>
              <p:nvPr/>
            </p:nvSpPr>
            <p:spPr>
              <a:xfrm>
                <a:off x="11364840" y="474840"/>
                <a:ext cx="156600" cy="15156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3" name="CustomShape 33"/>
              <p:cNvSpPr/>
              <p:nvPr/>
            </p:nvSpPr>
            <p:spPr>
              <a:xfrm>
                <a:off x="11631600" y="1539720"/>
                <a:ext cx="18828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4" name="CustomShape 34"/>
              <p:cNvSpPr/>
              <p:nvPr/>
            </p:nvSpPr>
            <p:spPr>
              <a:xfrm>
                <a:off x="11531520" y="5694480"/>
                <a:ext cx="297720" cy="115344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5" name="CustomShape 35"/>
              <p:cNvSpPr/>
              <p:nvPr/>
            </p:nvSpPr>
            <p:spPr>
              <a:xfrm>
                <a:off x="11773080" y="5551560"/>
                <a:ext cx="156600" cy="15480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6" name="CustomShape 36"/>
              <p:cNvSpPr/>
              <p:nvPr/>
            </p:nvSpPr>
            <p:spPr>
              <a:xfrm>
                <a:off x="11711160" y="4680"/>
                <a:ext cx="304200" cy="154404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7" name="CustomShape 37"/>
              <p:cNvSpPr/>
              <p:nvPr/>
            </p:nvSpPr>
            <p:spPr>
              <a:xfrm>
                <a:off x="11636280" y="4867200"/>
                <a:ext cx="18828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8" name="CustomShape 38"/>
              <p:cNvSpPr/>
              <p:nvPr/>
            </p:nvSpPr>
            <p:spPr>
              <a:xfrm>
                <a:off x="11441160" y="5046840"/>
                <a:ext cx="307080" cy="180108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39" name="CustomShape 39"/>
              <p:cNvSpPr/>
              <p:nvPr/>
            </p:nvSpPr>
            <p:spPr>
              <a:xfrm>
                <a:off x="11849040" y="641664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40" name="CustomShape 40"/>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grpSp>
      </p:grpSp>
      <p:pic>
        <p:nvPicPr>
          <p:cNvPr id="41" name="Picture 2" descr="\\DROBO-FS\QuickDrops\JB\PPTX NG\Droplets\LightingOverlay.png"/>
          <p:cNvPicPr/>
          <p:nvPr/>
        </p:nvPicPr>
        <p:blipFill>
          <a:blip r:embed="rId4">
            <a:alphaModFix amt="30000"/>
          </a:blip>
          <a:stretch/>
        </p:blipFill>
        <p:spPr>
          <a:xfrm>
            <a:off x="0" y="0"/>
            <a:ext cx="12191400" cy="6857280"/>
          </a:xfrm>
          <a:prstGeom prst="rect">
            <a:avLst/>
          </a:prstGeom>
          <a:ln>
            <a:noFill/>
          </a:ln>
        </p:spPr>
      </p:pic>
      <p:grpSp>
        <p:nvGrpSpPr>
          <p:cNvPr id="42" name="Group 41"/>
          <p:cNvGrpSpPr/>
          <p:nvPr/>
        </p:nvGrpSpPr>
        <p:grpSpPr>
          <a:xfrm>
            <a:off x="0" y="0"/>
            <a:ext cx="2304360" cy="6857280"/>
            <a:chOff x="0" y="0"/>
            <a:chExt cx="2304360" cy="6857280"/>
          </a:xfrm>
        </p:grpSpPr>
        <p:sp>
          <p:nvSpPr>
            <p:cNvPr id="43" name="CustomShape 42"/>
            <p:cNvSpPr/>
            <p:nvPr/>
          </p:nvSpPr>
          <p:spPr>
            <a:xfrm>
              <a:off x="1209600" y="468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4" name="CustomShape 43"/>
            <p:cNvSpPr/>
            <p:nvPr/>
          </p:nvSpPr>
          <p:spPr>
            <a:xfrm>
              <a:off x="1128600" y="217656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5" name="CustomShape 44"/>
            <p:cNvSpPr/>
            <p:nvPr/>
          </p:nvSpPr>
          <p:spPr>
            <a:xfrm>
              <a:off x="1123920" y="4021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6" name="CustomShape 45"/>
            <p:cNvSpPr/>
            <p:nvPr/>
          </p:nvSpPr>
          <p:spPr>
            <a:xfrm>
              <a:off x="414360" y="9360"/>
              <a:ext cx="27720" cy="44809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47" name="CustomShape 46"/>
            <p:cNvSpPr/>
            <p:nvPr/>
          </p:nvSpPr>
          <p:spPr>
            <a:xfrm>
              <a:off x="333360" y="4481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8" name="CustomShape 47"/>
            <p:cNvSpPr/>
            <p:nvPr/>
          </p:nvSpPr>
          <p:spPr>
            <a:xfrm>
              <a:off x="190440" y="9360"/>
              <a:ext cx="151560" cy="907200"/>
            </a:xfrm>
            <a:custGeom>
              <a:avLst/>
              <a:gdLst/>
              <a:ahLst/>
              <a:rect l="l" t="t" r="r" b="b"/>
              <a:pathLst>
                <a:path w="96" h="572">
                  <a:moveTo>
                    <a:pt x="15" y="572"/>
                  </a:moveTo>
                  <a:lnTo>
                    <a:pt x="0" y="566"/>
                  </a:lnTo>
                  <a:lnTo>
                    <a:pt x="81" y="380"/>
                  </a:lnTo>
                  <a:lnTo>
                    <a:pt x="81" y="0"/>
                  </a:lnTo>
                  <a:lnTo>
                    <a:pt x="96" y="0"/>
                  </a:lnTo>
                  <a:lnTo>
                    <a:pt x="96" y="383"/>
                  </a:lnTo>
                  <a:lnTo>
                    <a:pt x="15" y="57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49" name="CustomShape 48"/>
            <p:cNvSpPr/>
            <p:nvPr/>
          </p:nvSpPr>
          <p:spPr>
            <a:xfrm>
              <a:off x="1290600" y="14400"/>
              <a:ext cx="375480" cy="1801080"/>
            </a:xfrm>
            <a:custGeom>
              <a:avLst/>
              <a:gdLst/>
              <a:ahLst/>
              <a:rect l="l" t="t" r="r" b="b"/>
              <a:pathLst>
                <a:path w="237" h="1135">
                  <a:moveTo>
                    <a:pt x="222" y="1135"/>
                  </a:moveTo>
                  <a:lnTo>
                    <a:pt x="0" y="620"/>
                  </a:lnTo>
                  <a:lnTo>
                    <a:pt x="0" y="0"/>
                  </a:lnTo>
                  <a:lnTo>
                    <a:pt x="18" y="0"/>
                  </a:lnTo>
                  <a:lnTo>
                    <a:pt x="18" y="617"/>
                  </a:lnTo>
                  <a:lnTo>
                    <a:pt x="237" y="1129"/>
                  </a:lnTo>
                  <a:lnTo>
                    <a:pt x="222"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0" name="CustomShape 49"/>
            <p:cNvSpPr/>
            <p:nvPr/>
          </p:nvSpPr>
          <p:spPr>
            <a:xfrm>
              <a:off x="1600200" y="18018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1" name="CustomShape 50"/>
            <p:cNvSpPr/>
            <p:nvPr/>
          </p:nvSpPr>
          <p:spPr>
            <a:xfrm>
              <a:off x="1380960" y="9360"/>
              <a:ext cx="370800" cy="1424880"/>
            </a:xfrm>
            <a:custGeom>
              <a:avLst/>
              <a:gdLst/>
              <a:ahLst/>
              <a:rect l="l" t="t" r="r" b="b"/>
              <a:pathLst>
                <a:path w="234" h="898">
                  <a:moveTo>
                    <a:pt x="219" y="898"/>
                  </a:moveTo>
                  <a:lnTo>
                    <a:pt x="0" y="383"/>
                  </a:lnTo>
                  <a:lnTo>
                    <a:pt x="0" y="0"/>
                  </a:lnTo>
                  <a:lnTo>
                    <a:pt x="15" y="0"/>
                  </a:lnTo>
                  <a:lnTo>
                    <a:pt x="15" y="380"/>
                  </a:lnTo>
                  <a:lnTo>
                    <a:pt x="234" y="892"/>
                  </a:lnTo>
                  <a:lnTo>
                    <a:pt x="219"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2" name="CustomShape 51"/>
            <p:cNvSpPr/>
            <p:nvPr/>
          </p:nvSpPr>
          <p:spPr>
            <a:xfrm>
              <a:off x="1643040" y="0"/>
              <a:ext cx="151560" cy="91224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3" name="CustomShape 52"/>
            <p:cNvSpPr/>
            <p:nvPr/>
          </p:nvSpPr>
          <p:spPr>
            <a:xfrm>
              <a:off x="1685880" y="14209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4" name="CustomShape 53"/>
            <p:cNvSpPr/>
            <p:nvPr/>
          </p:nvSpPr>
          <p:spPr>
            <a:xfrm>
              <a:off x="1685880" y="9032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5" name="CustomShape 54"/>
            <p:cNvSpPr/>
            <p:nvPr/>
          </p:nvSpPr>
          <p:spPr>
            <a:xfrm>
              <a:off x="1743120" y="4680"/>
              <a:ext cx="418320" cy="521640"/>
            </a:xfrm>
            <a:custGeom>
              <a:avLst/>
              <a:gdLst/>
              <a:ahLst/>
              <a:rect l="l" t="t" r="r" b="b"/>
              <a:pathLst>
                <a:path w="264" h="329">
                  <a:moveTo>
                    <a:pt x="252" y="329"/>
                  </a:moveTo>
                  <a:lnTo>
                    <a:pt x="45" y="120"/>
                  </a:lnTo>
                  <a:lnTo>
                    <a:pt x="0" y="6"/>
                  </a:lnTo>
                  <a:lnTo>
                    <a:pt x="15" y="0"/>
                  </a:lnTo>
                  <a:lnTo>
                    <a:pt x="60" y="111"/>
                  </a:lnTo>
                  <a:lnTo>
                    <a:pt x="264" y="317"/>
                  </a:lnTo>
                  <a:lnTo>
                    <a:pt x="252" y="329"/>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6" name="CustomShape 55"/>
            <p:cNvSpPr/>
            <p:nvPr/>
          </p:nvSpPr>
          <p:spPr>
            <a:xfrm>
              <a:off x="2119320" y="488880"/>
              <a:ext cx="161280" cy="14688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7" name="CustomShape 56"/>
            <p:cNvSpPr/>
            <p:nvPr/>
          </p:nvSpPr>
          <p:spPr>
            <a:xfrm>
              <a:off x="952560" y="4680"/>
              <a:ext cx="151560" cy="907200"/>
            </a:xfrm>
            <a:custGeom>
              <a:avLst/>
              <a:gdLst/>
              <a:ahLst/>
              <a:rect l="l" t="t" r="r" b="b"/>
              <a:pathLst>
                <a:path w="96" h="572">
                  <a:moveTo>
                    <a:pt x="15" y="572"/>
                  </a:moveTo>
                  <a:lnTo>
                    <a:pt x="0" y="572"/>
                  </a:lnTo>
                  <a:lnTo>
                    <a:pt x="0" y="189"/>
                  </a:lnTo>
                  <a:lnTo>
                    <a:pt x="81" y="0"/>
                  </a:lnTo>
                  <a:lnTo>
                    <a:pt x="96" y="6"/>
                  </a:lnTo>
                  <a:lnTo>
                    <a:pt x="15" y="192"/>
                  </a:lnTo>
                  <a:lnTo>
                    <a:pt x="15" y="57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8" name="CustomShape 57"/>
            <p:cNvSpPr/>
            <p:nvPr/>
          </p:nvSpPr>
          <p:spPr>
            <a:xfrm>
              <a:off x="866880" y="9032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59" name="CustomShape 58"/>
            <p:cNvSpPr/>
            <p:nvPr/>
          </p:nvSpPr>
          <p:spPr>
            <a:xfrm>
              <a:off x="890640" y="15541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0" name="CustomShape 59"/>
            <p:cNvSpPr/>
            <p:nvPr/>
          </p:nvSpPr>
          <p:spPr>
            <a:xfrm>
              <a:off x="738360" y="5622840"/>
              <a:ext cx="337320" cy="1215360"/>
            </a:xfrm>
            <a:custGeom>
              <a:avLst/>
              <a:gdLst/>
              <a:ahLst/>
              <a:rect l="l" t="t" r="r" b="b"/>
              <a:pathLst>
                <a:path w="213" h="766">
                  <a:moveTo>
                    <a:pt x="213" y="766"/>
                  </a:moveTo>
                  <a:lnTo>
                    <a:pt x="195" y="766"/>
                  </a:lnTo>
                  <a:lnTo>
                    <a:pt x="195" y="464"/>
                  </a:lnTo>
                  <a:lnTo>
                    <a:pt x="0" y="6"/>
                  </a:lnTo>
                  <a:lnTo>
                    <a:pt x="12" y="0"/>
                  </a:lnTo>
                  <a:lnTo>
                    <a:pt x="213" y="461"/>
                  </a:lnTo>
                  <a:lnTo>
                    <a:pt x="213"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1" name="CustomShape 60"/>
            <p:cNvSpPr/>
            <p:nvPr/>
          </p:nvSpPr>
          <p:spPr>
            <a:xfrm>
              <a:off x="647640" y="5479920"/>
              <a:ext cx="156600" cy="156600"/>
            </a:xfrm>
            <a:custGeom>
              <a:avLst/>
              <a:gdLst/>
              <a:ahLst/>
              <a:rect l="l" t="t"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2" name="CustomShape 61"/>
            <p:cNvSpPr/>
            <p:nvPr/>
          </p:nvSpPr>
          <p:spPr>
            <a:xfrm>
              <a:off x="66600" y="903240"/>
              <a:ext cx="189720" cy="18972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3" name="CustomShape 62"/>
            <p:cNvSpPr/>
            <p:nvPr/>
          </p:nvSpPr>
          <p:spPr>
            <a:xfrm>
              <a:off x="0" y="3897360"/>
              <a:ext cx="132480" cy="266040"/>
            </a:xfrm>
            <a:custGeom>
              <a:avLst/>
              <a:gdLst/>
              <a:ahLst/>
              <a:rect l="l" t="t" r="r" b="b"/>
              <a:pathLst>
                <a:path w="84" h="168">
                  <a:moveTo>
                    <a:pt x="69" y="168"/>
                  </a:moveTo>
                  <a:lnTo>
                    <a:pt x="0" y="6"/>
                  </a:lnTo>
                  <a:lnTo>
                    <a:pt x="12" y="0"/>
                  </a:lnTo>
                  <a:lnTo>
                    <a:pt x="84" y="162"/>
                  </a:lnTo>
                  <a:lnTo>
                    <a:pt x="69" y="16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4" name="CustomShape 63"/>
            <p:cNvSpPr/>
            <p:nvPr/>
          </p:nvSpPr>
          <p:spPr>
            <a:xfrm>
              <a:off x="66600" y="414972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5" name="CustomShape 64"/>
            <p:cNvSpPr/>
            <p:nvPr/>
          </p:nvSpPr>
          <p:spPr>
            <a:xfrm>
              <a:off x="0" y="1644480"/>
              <a:ext cx="132480" cy="269280"/>
            </a:xfrm>
            <a:custGeom>
              <a:avLst/>
              <a:gdLst/>
              <a:ahLst/>
              <a:rect l="l" t="t" r="r" b="b"/>
              <a:pathLst>
                <a:path w="84" h="170">
                  <a:moveTo>
                    <a:pt x="12" y="170"/>
                  </a:moveTo>
                  <a:lnTo>
                    <a:pt x="0" y="164"/>
                  </a:lnTo>
                  <a:lnTo>
                    <a:pt x="69" y="0"/>
                  </a:lnTo>
                  <a:lnTo>
                    <a:pt x="84" y="6"/>
                  </a:lnTo>
                  <a:lnTo>
                    <a:pt x="12" y="17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6" name="CustomShape 65"/>
            <p:cNvSpPr/>
            <p:nvPr/>
          </p:nvSpPr>
          <p:spPr>
            <a:xfrm>
              <a:off x="66600" y="14684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7" name="CustomShape 66"/>
            <p:cNvSpPr/>
            <p:nvPr/>
          </p:nvSpPr>
          <p:spPr>
            <a:xfrm>
              <a:off x="695160" y="4680"/>
              <a:ext cx="308880" cy="1558080"/>
            </a:xfrm>
            <a:custGeom>
              <a:avLst/>
              <a:gdLst/>
              <a:ahLst/>
              <a:rect l="l" t="t"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8" name="CustomShape 67"/>
            <p:cNvSpPr/>
            <p:nvPr/>
          </p:nvSpPr>
          <p:spPr>
            <a:xfrm>
              <a:off x="57240" y="48816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69" name="CustomShape 68"/>
            <p:cNvSpPr/>
            <p:nvPr/>
          </p:nvSpPr>
          <p:spPr>
            <a:xfrm>
              <a:off x="138240" y="5060880"/>
              <a:ext cx="304200" cy="1777320"/>
            </a:xfrm>
            <a:custGeom>
              <a:avLst/>
              <a:gdLst/>
              <a:ahLst/>
              <a:rect l="l" t="t"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0" name="CustomShape 69"/>
            <p:cNvSpPr/>
            <p:nvPr/>
          </p:nvSpPr>
          <p:spPr>
            <a:xfrm>
              <a:off x="561960" y="643104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1" name="CustomShape 70"/>
            <p:cNvSpPr/>
            <p:nvPr/>
          </p:nvSpPr>
          <p:spPr>
            <a:xfrm>
              <a:off x="642960" y="6610320"/>
              <a:ext cx="23040" cy="24228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72" name="CustomShape 71"/>
            <p:cNvSpPr/>
            <p:nvPr/>
          </p:nvSpPr>
          <p:spPr>
            <a:xfrm>
              <a:off x="76320" y="6431040"/>
              <a:ext cx="189720" cy="188280"/>
            </a:xfrm>
            <a:custGeom>
              <a:avLst/>
              <a:gdLst/>
              <a:ahLst/>
              <a:rect l="l" t="t"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3" name="CustomShape 72"/>
            <p:cNvSpPr/>
            <p:nvPr/>
          </p:nvSpPr>
          <p:spPr>
            <a:xfrm>
              <a:off x="0" y="5978520"/>
              <a:ext cx="189720" cy="461160"/>
            </a:xfrm>
            <a:custGeom>
              <a:avLst/>
              <a:gdLst/>
              <a:ahLst/>
              <a:rect l="l" t="t" r="r" b="b"/>
              <a:pathLst>
                <a:path w="120" h="291">
                  <a:moveTo>
                    <a:pt x="120" y="291"/>
                  </a:moveTo>
                  <a:lnTo>
                    <a:pt x="105" y="291"/>
                  </a:lnTo>
                  <a:lnTo>
                    <a:pt x="105" y="114"/>
                  </a:lnTo>
                  <a:lnTo>
                    <a:pt x="0" y="9"/>
                  </a:lnTo>
                  <a:lnTo>
                    <a:pt x="12" y="0"/>
                  </a:lnTo>
                  <a:lnTo>
                    <a:pt x="120" y="108"/>
                  </a:lnTo>
                  <a:lnTo>
                    <a:pt x="120" y="29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4" name="CustomShape 73"/>
            <p:cNvSpPr/>
            <p:nvPr/>
          </p:nvSpPr>
          <p:spPr>
            <a:xfrm>
              <a:off x="1014480" y="1801800"/>
              <a:ext cx="213480" cy="754920"/>
            </a:xfrm>
            <a:custGeom>
              <a:avLst/>
              <a:gdLst/>
              <a:ahLst/>
              <a:rect l="l" t="t" r="r" b="b"/>
              <a:pathLst>
                <a:path w="135" h="476">
                  <a:moveTo>
                    <a:pt x="12" y="476"/>
                  </a:moveTo>
                  <a:lnTo>
                    <a:pt x="0" y="476"/>
                  </a:lnTo>
                  <a:lnTo>
                    <a:pt x="0" y="128"/>
                  </a:lnTo>
                  <a:lnTo>
                    <a:pt x="126" y="0"/>
                  </a:lnTo>
                  <a:lnTo>
                    <a:pt x="135" y="9"/>
                  </a:lnTo>
                  <a:lnTo>
                    <a:pt x="12" y="131"/>
                  </a:lnTo>
                  <a:lnTo>
                    <a:pt x="12" y="47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5" name="CustomShape 74"/>
            <p:cNvSpPr/>
            <p:nvPr/>
          </p:nvSpPr>
          <p:spPr>
            <a:xfrm>
              <a:off x="938160" y="2548080"/>
              <a:ext cx="165960" cy="159480"/>
            </a:xfrm>
            <a:custGeom>
              <a:avLst/>
              <a:gdLst/>
              <a:ahLst/>
              <a:rect l="l" t="t"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6" name="CustomShape 75"/>
            <p:cNvSpPr/>
            <p:nvPr/>
          </p:nvSpPr>
          <p:spPr>
            <a:xfrm>
              <a:off x="595440" y="4680"/>
              <a:ext cx="637560" cy="4025160"/>
            </a:xfrm>
            <a:custGeom>
              <a:avLst/>
              <a:gdLst/>
              <a:ahLst/>
              <a:rect l="l" t="t"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7" name="CustomShape 76"/>
            <p:cNvSpPr/>
            <p:nvPr/>
          </p:nvSpPr>
          <p:spPr>
            <a:xfrm>
              <a:off x="1224000" y="1382760"/>
              <a:ext cx="142200" cy="47556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8" name="CustomShape 77"/>
            <p:cNvSpPr/>
            <p:nvPr/>
          </p:nvSpPr>
          <p:spPr>
            <a:xfrm>
              <a:off x="1300320" y="1849320"/>
              <a:ext cx="108720" cy="10728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79" name="CustomShape 78"/>
            <p:cNvSpPr/>
            <p:nvPr/>
          </p:nvSpPr>
          <p:spPr>
            <a:xfrm>
              <a:off x="281160" y="3417840"/>
              <a:ext cx="142200" cy="474120"/>
            </a:xfrm>
            <a:custGeom>
              <a:avLst/>
              <a:gdLst/>
              <a:ahLst/>
              <a:rect l="l" t="t" r="r" b="b"/>
              <a:pathLst>
                <a:path w="90" h="299">
                  <a:moveTo>
                    <a:pt x="12" y="299"/>
                  </a:moveTo>
                  <a:lnTo>
                    <a:pt x="0" y="299"/>
                  </a:lnTo>
                  <a:lnTo>
                    <a:pt x="0" y="80"/>
                  </a:lnTo>
                  <a:lnTo>
                    <a:pt x="81" y="0"/>
                  </a:lnTo>
                  <a:lnTo>
                    <a:pt x="90" y="8"/>
                  </a:lnTo>
                  <a:lnTo>
                    <a:pt x="12" y="83"/>
                  </a:lnTo>
                  <a:lnTo>
                    <a:pt x="12" y="299"/>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0" name="CustomShape 79"/>
            <p:cNvSpPr/>
            <p:nvPr/>
          </p:nvSpPr>
          <p:spPr>
            <a:xfrm>
              <a:off x="237960" y="3882960"/>
              <a:ext cx="108720" cy="108720"/>
            </a:xfrm>
            <a:custGeom>
              <a:avLst/>
              <a:gdLst/>
              <a:ahLst/>
              <a:rect l="l" t="t"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1" name="CustomShape 80"/>
            <p:cNvSpPr/>
            <p:nvPr/>
          </p:nvSpPr>
          <p:spPr>
            <a:xfrm>
              <a:off x="4680" y="2166840"/>
              <a:ext cx="113760" cy="451800"/>
            </a:xfrm>
            <a:custGeom>
              <a:avLst/>
              <a:gdLst/>
              <a:ahLst/>
              <a:rect l="l" t="t" r="r" b="b"/>
              <a:pathLst>
                <a:path w="72" h="285">
                  <a:moveTo>
                    <a:pt x="6" y="285"/>
                  </a:moveTo>
                  <a:lnTo>
                    <a:pt x="0" y="276"/>
                  </a:lnTo>
                  <a:lnTo>
                    <a:pt x="60" y="216"/>
                  </a:lnTo>
                  <a:lnTo>
                    <a:pt x="60" y="0"/>
                  </a:lnTo>
                  <a:lnTo>
                    <a:pt x="72" y="0"/>
                  </a:lnTo>
                  <a:lnTo>
                    <a:pt x="72" y="222"/>
                  </a:lnTo>
                  <a:lnTo>
                    <a:pt x="6" y="28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2" name="CustomShape 81"/>
            <p:cNvSpPr/>
            <p:nvPr/>
          </p:nvSpPr>
          <p:spPr>
            <a:xfrm>
              <a:off x="52560" y="2066760"/>
              <a:ext cx="108720" cy="108720"/>
            </a:xfrm>
            <a:custGeom>
              <a:avLst/>
              <a:gdLst/>
              <a:ahLst/>
              <a:rect l="l" t="t"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3" name="CustomShape 82"/>
            <p:cNvSpPr/>
            <p:nvPr/>
          </p:nvSpPr>
          <p:spPr>
            <a:xfrm>
              <a:off x="1228680" y="466236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84" name="CustomShape 83"/>
            <p:cNvSpPr/>
            <p:nvPr/>
          </p:nvSpPr>
          <p:spPr>
            <a:xfrm>
              <a:off x="1319040" y="5041800"/>
              <a:ext cx="370800" cy="1801080"/>
            </a:xfrm>
            <a:custGeom>
              <a:avLst/>
              <a:gdLst/>
              <a:ahLst/>
              <a:rect l="l" t="t" r="r" b="b"/>
              <a:pathLst>
                <a:path w="234" h="1135">
                  <a:moveTo>
                    <a:pt x="15" y="1135"/>
                  </a:moveTo>
                  <a:lnTo>
                    <a:pt x="0" y="1135"/>
                  </a:lnTo>
                  <a:lnTo>
                    <a:pt x="0" y="515"/>
                  </a:lnTo>
                  <a:lnTo>
                    <a:pt x="0" y="512"/>
                  </a:lnTo>
                  <a:lnTo>
                    <a:pt x="219" y="0"/>
                  </a:lnTo>
                  <a:lnTo>
                    <a:pt x="234"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5" name="CustomShape 84"/>
            <p:cNvSpPr/>
            <p:nvPr/>
          </p:nvSpPr>
          <p:spPr>
            <a:xfrm>
              <a:off x="1147680" y="4481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6" name="CustomShape 85"/>
            <p:cNvSpPr/>
            <p:nvPr/>
          </p:nvSpPr>
          <p:spPr>
            <a:xfrm>
              <a:off x="819000" y="3983040"/>
              <a:ext cx="347040" cy="2859840"/>
            </a:xfrm>
            <a:custGeom>
              <a:avLst/>
              <a:gdLst/>
              <a:ahLst/>
              <a:rect l="l" t="t" r="r" b="b"/>
              <a:pathLst>
                <a:path w="219" h="1802">
                  <a:moveTo>
                    <a:pt x="219" y="1802"/>
                  </a:moveTo>
                  <a:lnTo>
                    <a:pt x="201" y="1802"/>
                  </a:lnTo>
                  <a:lnTo>
                    <a:pt x="201" y="1185"/>
                  </a:lnTo>
                  <a:lnTo>
                    <a:pt x="0" y="3"/>
                  </a:lnTo>
                  <a:lnTo>
                    <a:pt x="15" y="0"/>
                  </a:lnTo>
                  <a:lnTo>
                    <a:pt x="219" y="1185"/>
                  </a:lnTo>
                  <a:lnTo>
                    <a:pt x="219" y="180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7" name="CustomShape 86"/>
            <p:cNvSpPr/>
            <p:nvPr/>
          </p:nvSpPr>
          <p:spPr>
            <a:xfrm>
              <a:off x="728640" y="380700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8" name="CustomShape 87"/>
            <p:cNvSpPr/>
            <p:nvPr/>
          </p:nvSpPr>
          <p:spPr>
            <a:xfrm>
              <a:off x="1623960" y="4867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89" name="CustomShape 88"/>
            <p:cNvSpPr/>
            <p:nvPr/>
          </p:nvSpPr>
          <p:spPr>
            <a:xfrm>
              <a:off x="1405080" y="5423040"/>
              <a:ext cx="370800" cy="1424880"/>
            </a:xfrm>
            <a:custGeom>
              <a:avLst/>
              <a:gdLst/>
              <a:ahLst/>
              <a:rect l="l" t="t" r="r" b="b"/>
              <a:pathLst>
                <a:path w="234" h="898">
                  <a:moveTo>
                    <a:pt x="18" y="898"/>
                  </a:moveTo>
                  <a:lnTo>
                    <a:pt x="0" y="898"/>
                  </a:lnTo>
                  <a:lnTo>
                    <a:pt x="0" y="515"/>
                  </a:lnTo>
                  <a:lnTo>
                    <a:pt x="0" y="512"/>
                  </a:lnTo>
                  <a:lnTo>
                    <a:pt x="222" y="0"/>
                  </a:lnTo>
                  <a:lnTo>
                    <a:pt x="234"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0" name="CustomShape 89"/>
            <p:cNvSpPr/>
            <p:nvPr/>
          </p:nvSpPr>
          <p:spPr>
            <a:xfrm>
              <a:off x="1666800" y="5945040"/>
              <a:ext cx="151560" cy="91224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1" name="CustomShape 90"/>
            <p:cNvSpPr/>
            <p:nvPr/>
          </p:nvSpPr>
          <p:spPr>
            <a:xfrm>
              <a:off x="1709640" y="5246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2" name="CustomShape 91"/>
            <p:cNvSpPr/>
            <p:nvPr/>
          </p:nvSpPr>
          <p:spPr>
            <a:xfrm>
              <a:off x="1709640" y="57643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3" name="CustomShape 92"/>
            <p:cNvSpPr/>
            <p:nvPr/>
          </p:nvSpPr>
          <p:spPr>
            <a:xfrm>
              <a:off x="1766880" y="6330960"/>
              <a:ext cx="418320" cy="526320"/>
            </a:xfrm>
            <a:custGeom>
              <a:avLst/>
              <a:gdLst/>
              <a:ahLst/>
              <a:rect l="l" t="t" r="r" b="b"/>
              <a:pathLst>
                <a:path w="264" h="332">
                  <a:moveTo>
                    <a:pt x="12" y="332"/>
                  </a:moveTo>
                  <a:lnTo>
                    <a:pt x="0" y="326"/>
                  </a:lnTo>
                  <a:lnTo>
                    <a:pt x="45" y="206"/>
                  </a:lnTo>
                  <a:lnTo>
                    <a:pt x="255" y="0"/>
                  </a:lnTo>
                  <a:lnTo>
                    <a:pt x="264" y="12"/>
                  </a:lnTo>
                  <a:lnTo>
                    <a:pt x="60" y="215"/>
                  </a:lnTo>
                  <a:lnTo>
                    <a:pt x="12"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4" name="CustomShape 93"/>
            <p:cNvSpPr/>
            <p:nvPr/>
          </p:nvSpPr>
          <p:spPr>
            <a:xfrm>
              <a:off x="2147760" y="6221520"/>
              <a:ext cx="156600" cy="14688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5" name="CustomShape 94"/>
            <p:cNvSpPr/>
            <p:nvPr/>
          </p:nvSpPr>
          <p:spPr>
            <a:xfrm>
              <a:off x="504720" y="9360"/>
              <a:ext cx="232560" cy="5103000"/>
            </a:xfrm>
            <a:custGeom>
              <a:avLst/>
              <a:gdLst/>
              <a:ahLst/>
              <a:rect l="l" t="t"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96" name="CustomShape 95"/>
            <p:cNvSpPr/>
            <p:nvPr/>
          </p:nvSpPr>
          <p:spPr>
            <a:xfrm>
              <a:off x="633240" y="5103720"/>
              <a:ext cx="185040" cy="185040"/>
            </a:xfrm>
            <a:custGeom>
              <a:avLst/>
              <a:gdLst/>
              <a:ahLst/>
              <a:rect l="l" t="t"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sp>
        <p:nvSpPr>
          <p:cNvPr id="97" name="PlaceHolder 96"/>
          <p:cNvSpPr>
            <a:spLocks noGrp="1"/>
          </p:cNvSpPr>
          <p:nvPr>
            <p:ph type="title"/>
          </p:nvPr>
        </p:nvSpPr>
        <p:spPr>
          <a:xfrm>
            <a:off x="609480" y="273600"/>
            <a:ext cx="10972080" cy="1144440"/>
          </a:xfrm>
          <a:prstGeom prst="rect">
            <a:avLst/>
          </a:prstGeom>
        </p:spPr>
        <p:txBody>
          <a:bodyPr lIns="0" rIns="0" tIns="0" bIns="0" anchor="ctr">
            <a:noAutofit/>
          </a:bodyPr>
          <a:p>
            <a:r>
              <a:rPr b="0" lang="el-GR" sz="1800" spc="-1" strike="noStrike">
                <a:latin typeface="Arial"/>
              </a:rPr>
              <a:t>Πατήστε για επεξεργασία της μορφής κειμένου του τίτλου</a:t>
            </a:r>
            <a:endParaRPr b="0" lang="el-GR" sz="1800" spc="-1" strike="noStrike">
              <a:latin typeface="Arial"/>
            </a:endParaRPr>
          </a:p>
        </p:txBody>
      </p:sp>
      <p:sp>
        <p:nvSpPr>
          <p:cNvPr id="98" name="PlaceHolder 97"/>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135" name="Picture 2" descr="\\DROBO-FS\QuickDrops\JB\PPTX NG\Droplets\LightingOverlay.png"/>
          <p:cNvPicPr/>
          <p:nvPr/>
        </p:nvPicPr>
        <p:blipFill>
          <a:blip r:embed="rId3">
            <a:alphaModFix amt="30000"/>
          </a:blip>
          <a:stretch/>
        </p:blipFill>
        <p:spPr>
          <a:xfrm>
            <a:off x="0" y="0"/>
            <a:ext cx="12191400" cy="6857280"/>
          </a:xfrm>
          <a:prstGeom prst="rect">
            <a:avLst/>
          </a:prstGeom>
          <a:ln>
            <a:noFill/>
          </a:ln>
        </p:spPr>
      </p:pic>
      <p:grpSp>
        <p:nvGrpSpPr>
          <p:cNvPr id="136" name="Group 1"/>
          <p:cNvGrpSpPr/>
          <p:nvPr/>
        </p:nvGrpSpPr>
        <p:grpSpPr>
          <a:xfrm>
            <a:off x="-14400" y="0"/>
            <a:ext cx="12053160" cy="6857280"/>
            <a:chOff x="-14400" y="0"/>
            <a:chExt cx="12053160" cy="6857280"/>
          </a:xfrm>
        </p:grpSpPr>
        <p:grpSp>
          <p:nvGrpSpPr>
            <p:cNvPr id="137" name="Group 2"/>
            <p:cNvGrpSpPr/>
            <p:nvPr/>
          </p:nvGrpSpPr>
          <p:grpSpPr>
            <a:xfrm>
              <a:off x="-14400" y="0"/>
              <a:ext cx="1220400" cy="6857280"/>
              <a:chOff x="-14400" y="0"/>
              <a:chExt cx="1220400" cy="6857280"/>
            </a:xfrm>
          </p:grpSpPr>
          <p:sp>
            <p:nvSpPr>
              <p:cNvPr id="138" name="CustomShape 3"/>
              <p:cNvSpPr/>
              <p:nvPr/>
            </p:nvSpPr>
            <p:spPr>
              <a:xfrm>
                <a:off x="114480" y="468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139" name="CustomShape 4"/>
              <p:cNvSpPr/>
              <p:nvPr/>
            </p:nvSpPr>
            <p:spPr>
              <a:xfrm>
                <a:off x="33480" y="217656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0" name="CustomShape 5"/>
              <p:cNvSpPr/>
              <p:nvPr/>
            </p:nvSpPr>
            <p:spPr>
              <a:xfrm>
                <a:off x="28440" y="4021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1" name="CustomShape 6"/>
              <p:cNvSpPr/>
              <p:nvPr/>
            </p:nvSpPr>
            <p:spPr>
              <a:xfrm>
                <a:off x="200160" y="4680"/>
                <a:ext cx="369000" cy="181044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2" name="CustomShape 7"/>
              <p:cNvSpPr/>
              <p:nvPr/>
            </p:nvSpPr>
            <p:spPr>
              <a:xfrm>
                <a:off x="503280" y="1801800"/>
                <a:ext cx="189720" cy="18828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3" name="CustomShape 8"/>
              <p:cNvSpPr/>
              <p:nvPr/>
            </p:nvSpPr>
            <p:spPr>
              <a:xfrm>
                <a:off x="285840" y="4680"/>
                <a:ext cx="369000" cy="142956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4" name="CustomShape 9"/>
              <p:cNvSpPr/>
              <p:nvPr/>
            </p:nvSpPr>
            <p:spPr>
              <a:xfrm>
                <a:off x="546120" y="0"/>
                <a:ext cx="151560" cy="91224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5" name="CustomShape 10"/>
              <p:cNvSpPr/>
              <p:nvPr/>
            </p:nvSpPr>
            <p:spPr>
              <a:xfrm>
                <a:off x="588960" y="1420920"/>
                <a:ext cx="189720" cy="18972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6" name="CustomShape 11"/>
              <p:cNvSpPr/>
              <p:nvPr/>
            </p:nvSpPr>
            <p:spPr>
              <a:xfrm>
                <a:off x="588960" y="9032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7" name="CustomShape 12"/>
              <p:cNvSpPr/>
              <p:nvPr/>
            </p:nvSpPr>
            <p:spPr>
              <a:xfrm>
                <a:off x="641520" y="0"/>
                <a:ext cx="421560" cy="52632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8" name="CustomShape 13"/>
              <p:cNvSpPr/>
              <p:nvPr/>
            </p:nvSpPr>
            <p:spPr>
              <a:xfrm>
                <a:off x="1020600" y="488880"/>
                <a:ext cx="161280" cy="14688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49" name="CustomShape 14"/>
              <p:cNvSpPr/>
              <p:nvPr/>
            </p:nvSpPr>
            <p:spPr>
              <a:xfrm>
                <a:off x="-4680" y="9360"/>
                <a:ext cx="360" cy="360"/>
              </a:xfrm>
              <a:custGeom>
                <a:avLst/>
                <a:gdLst/>
                <a:ahLst/>
                <a:rect l="l" t="t" r="r" b="b"/>
                <a:pathLst>
                  <a:path w="31" h="31">
                    <a:moveTo>
                      <a:pt x="0" y="0"/>
                    </a:moveTo>
                    <a:lnTo>
                      <a:pt x="2" y="2"/>
                    </a:lnTo>
                  </a:path>
                </a:pathLst>
              </a:custGeom>
              <a:noFill/>
              <a:ln>
                <a:solidFill>
                  <a:srgbClr val="ffffff"/>
                </a:solidFill>
              </a:ln>
            </p:spPr>
            <p:style>
              <a:lnRef idx="0"/>
              <a:fillRef idx="0"/>
              <a:effectRef idx="0"/>
              <a:fontRef idx="minor"/>
            </p:style>
          </p:sp>
          <p:sp>
            <p:nvSpPr>
              <p:cNvPr id="150" name="CustomShape 15"/>
              <p:cNvSpPr/>
              <p:nvPr/>
            </p:nvSpPr>
            <p:spPr>
              <a:xfrm>
                <a:off x="9360" y="1801800"/>
                <a:ext cx="123120" cy="12636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1" name="CustomShape 16"/>
              <p:cNvSpPr/>
              <p:nvPr/>
            </p:nvSpPr>
            <p:spPr>
              <a:xfrm>
                <a:off x="-9360" y="3549600"/>
                <a:ext cx="146880" cy="48024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2" name="CustomShape 17"/>
              <p:cNvSpPr/>
              <p:nvPr/>
            </p:nvSpPr>
            <p:spPr>
              <a:xfrm>
                <a:off x="128520" y="1382760"/>
                <a:ext cx="142200" cy="47556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3" name="CustomShape 18"/>
              <p:cNvSpPr/>
              <p:nvPr/>
            </p:nvSpPr>
            <p:spPr>
              <a:xfrm>
                <a:off x="204840" y="1849320"/>
                <a:ext cx="113760" cy="10728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4" name="CustomShape 19"/>
              <p:cNvSpPr/>
              <p:nvPr/>
            </p:nvSpPr>
            <p:spPr>
              <a:xfrm>
                <a:off x="133200" y="466236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155" name="CustomShape 20"/>
              <p:cNvSpPr/>
              <p:nvPr/>
            </p:nvSpPr>
            <p:spPr>
              <a:xfrm>
                <a:off x="223920" y="5041800"/>
                <a:ext cx="369000" cy="180108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6" name="CustomShape 21"/>
              <p:cNvSpPr/>
              <p:nvPr/>
            </p:nvSpPr>
            <p:spPr>
              <a:xfrm>
                <a:off x="52560" y="4481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7" name="CustomShape 22"/>
              <p:cNvSpPr/>
              <p:nvPr/>
            </p:nvSpPr>
            <p:spPr>
              <a:xfrm>
                <a:off x="-14400" y="5627520"/>
                <a:ext cx="84960" cy="121536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8" name="CustomShape 23"/>
              <p:cNvSpPr/>
              <p:nvPr/>
            </p:nvSpPr>
            <p:spPr>
              <a:xfrm>
                <a:off x="527040" y="4867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59" name="CustomShape 24"/>
              <p:cNvSpPr/>
              <p:nvPr/>
            </p:nvSpPr>
            <p:spPr>
              <a:xfrm>
                <a:off x="309600" y="5423040"/>
                <a:ext cx="374040" cy="142488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0" name="CustomShape 25"/>
              <p:cNvSpPr/>
              <p:nvPr/>
            </p:nvSpPr>
            <p:spPr>
              <a:xfrm>
                <a:off x="569880" y="5945040"/>
                <a:ext cx="151560" cy="91224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1" name="CustomShape 26"/>
              <p:cNvSpPr/>
              <p:nvPr/>
            </p:nvSpPr>
            <p:spPr>
              <a:xfrm>
                <a:off x="612720" y="5246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2" name="CustomShape 27"/>
              <p:cNvSpPr/>
              <p:nvPr/>
            </p:nvSpPr>
            <p:spPr>
              <a:xfrm>
                <a:off x="612720" y="57643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3" name="CustomShape 28"/>
              <p:cNvSpPr/>
              <p:nvPr/>
            </p:nvSpPr>
            <p:spPr>
              <a:xfrm>
                <a:off x="669960" y="6330960"/>
                <a:ext cx="416880" cy="51696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164" name="CustomShape 29"/>
              <p:cNvSpPr/>
              <p:nvPr/>
            </p:nvSpPr>
            <p:spPr>
              <a:xfrm>
                <a:off x="1049400" y="6221520"/>
                <a:ext cx="156600" cy="14688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grpSp>
          <p:nvGrpSpPr>
            <p:cNvPr id="165" name="Group 30"/>
            <p:cNvGrpSpPr/>
            <p:nvPr/>
          </p:nvGrpSpPr>
          <p:grpSpPr>
            <a:xfrm>
              <a:off x="11364840" y="0"/>
              <a:ext cx="673920" cy="6847920"/>
              <a:chOff x="11364840" y="0"/>
              <a:chExt cx="673920" cy="6847920"/>
            </a:xfrm>
          </p:grpSpPr>
          <p:sp>
            <p:nvSpPr>
              <p:cNvPr id="166" name="CustomShape 31"/>
              <p:cNvSpPr/>
              <p:nvPr/>
            </p:nvSpPr>
            <p:spPr>
              <a:xfrm>
                <a:off x="11484000" y="0"/>
                <a:ext cx="416880" cy="51192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67" name="CustomShape 32"/>
              <p:cNvSpPr/>
              <p:nvPr/>
            </p:nvSpPr>
            <p:spPr>
              <a:xfrm>
                <a:off x="11364840" y="474840"/>
                <a:ext cx="156600" cy="15156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68" name="CustomShape 33"/>
              <p:cNvSpPr/>
              <p:nvPr/>
            </p:nvSpPr>
            <p:spPr>
              <a:xfrm>
                <a:off x="11631600" y="1539720"/>
                <a:ext cx="18828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69" name="CustomShape 34"/>
              <p:cNvSpPr/>
              <p:nvPr/>
            </p:nvSpPr>
            <p:spPr>
              <a:xfrm>
                <a:off x="11531520" y="5694480"/>
                <a:ext cx="297720" cy="115344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0" name="CustomShape 35"/>
              <p:cNvSpPr/>
              <p:nvPr/>
            </p:nvSpPr>
            <p:spPr>
              <a:xfrm>
                <a:off x="11773080" y="5551560"/>
                <a:ext cx="156600" cy="15480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1" name="CustomShape 36"/>
              <p:cNvSpPr/>
              <p:nvPr/>
            </p:nvSpPr>
            <p:spPr>
              <a:xfrm>
                <a:off x="11711160" y="4680"/>
                <a:ext cx="304200" cy="154404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2" name="CustomShape 37"/>
              <p:cNvSpPr/>
              <p:nvPr/>
            </p:nvSpPr>
            <p:spPr>
              <a:xfrm>
                <a:off x="11636280" y="4867200"/>
                <a:ext cx="18828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3" name="CustomShape 38"/>
              <p:cNvSpPr/>
              <p:nvPr/>
            </p:nvSpPr>
            <p:spPr>
              <a:xfrm>
                <a:off x="11441160" y="5046840"/>
                <a:ext cx="307080" cy="180108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4" name="CustomShape 39"/>
              <p:cNvSpPr/>
              <p:nvPr/>
            </p:nvSpPr>
            <p:spPr>
              <a:xfrm>
                <a:off x="11849040" y="641664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175" name="CustomShape 40"/>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grpSp>
      </p:grpSp>
      <p:sp>
        <p:nvSpPr>
          <p:cNvPr id="176" name="PlaceHolder 41"/>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177" name="PlaceHolder 4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blipFill rotWithShape="0">
          <a:blip r:embed="rId2"/>
          <a:stretch>
            <a:fillRect/>
          </a:stretch>
        </a:blipFill>
      </p:bgPr>
    </p:bg>
    <p:spTree>
      <p:nvGrpSpPr>
        <p:cNvPr id="1" name=""/>
        <p:cNvGrpSpPr/>
        <p:nvPr/>
      </p:nvGrpSpPr>
      <p:grpSpPr>
        <a:xfrm>
          <a:off x="0" y="0"/>
          <a:ext cx="0" cy="0"/>
          <a:chOff x="0" y="0"/>
          <a:chExt cx="0" cy="0"/>
        </a:xfrm>
      </p:grpSpPr>
      <p:pic>
        <p:nvPicPr>
          <p:cNvPr id="214" name="Picture 2" descr="\\DROBO-FS\QuickDrops\JB\PPTX NG\Droplets\LightingOverlay.png"/>
          <p:cNvPicPr/>
          <p:nvPr/>
        </p:nvPicPr>
        <p:blipFill>
          <a:blip r:embed="rId3">
            <a:alphaModFix amt="30000"/>
          </a:blip>
          <a:stretch/>
        </p:blipFill>
        <p:spPr>
          <a:xfrm>
            <a:off x="0" y="0"/>
            <a:ext cx="12191400" cy="6857280"/>
          </a:xfrm>
          <a:prstGeom prst="rect">
            <a:avLst/>
          </a:prstGeom>
          <a:ln>
            <a:noFill/>
          </a:ln>
        </p:spPr>
      </p:pic>
      <p:grpSp>
        <p:nvGrpSpPr>
          <p:cNvPr id="215" name="Group 1"/>
          <p:cNvGrpSpPr/>
          <p:nvPr/>
        </p:nvGrpSpPr>
        <p:grpSpPr>
          <a:xfrm>
            <a:off x="-14400" y="0"/>
            <a:ext cx="12053160" cy="6857280"/>
            <a:chOff x="-14400" y="0"/>
            <a:chExt cx="12053160" cy="6857280"/>
          </a:xfrm>
        </p:grpSpPr>
        <p:grpSp>
          <p:nvGrpSpPr>
            <p:cNvPr id="216" name="Group 2"/>
            <p:cNvGrpSpPr/>
            <p:nvPr/>
          </p:nvGrpSpPr>
          <p:grpSpPr>
            <a:xfrm>
              <a:off x="-14400" y="0"/>
              <a:ext cx="1220400" cy="6857280"/>
              <a:chOff x="-14400" y="0"/>
              <a:chExt cx="1220400" cy="6857280"/>
            </a:xfrm>
          </p:grpSpPr>
          <p:sp>
            <p:nvSpPr>
              <p:cNvPr id="217" name="CustomShape 3"/>
              <p:cNvSpPr/>
              <p:nvPr/>
            </p:nvSpPr>
            <p:spPr>
              <a:xfrm>
                <a:off x="114480" y="468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218" name="CustomShape 4"/>
              <p:cNvSpPr/>
              <p:nvPr/>
            </p:nvSpPr>
            <p:spPr>
              <a:xfrm>
                <a:off x="33480" y="217656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19" name="CustomShape 5"/>
              <p:cNvSpPr/>
              <p:nvPr/>
            </p:nvSpPr>
            <p:spPr>
              <a:xfrm>
                <a:off x="28440" y="4021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0" name="CustomShape 6"/>
              <p:cNvSpPr/>
              <p:nvPr/>
            </p:nvSpPr>
            <p:spPr>
              <a:xfrm>
                <a:off x="200160" y="4680"/>
                <a:ext cx="369000" cy="1810440"/>
              </a:xfrm>
              <a:custGeom>
                <a:avLst/>
                <a:gdLst/>
                <a:ahLst/>
                <a:rect l="l" t="t" r="r" b="b"/>
                <a:pathLst>
                  <a:path w="233" h="1141">
                    <a:moveTo>
                      <a:pt x="218" y="1141"/>
                    </a:moveTo>
                    <a:lnTo>
                      <a:pt x="0" y="626"/>
                    </a:lnTo>
                    <a:lnTo>
                      <a:pt x="0" y="0"/>
                    </a:lnTo>
                    <a:lnTo>
                      <a:pt x="15" y="0"/>
                    </a:lnTo>
                    <a:lnTo>
                      <a:pt x="15" y="623"/>
                    </a:lnTo>
                    <a:lnTo>
                      <a:pt x="233" y="1135"/>
                    </a:lnTo>
                    <a:lnTo>
                      <a:pt x="218" y="114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1" name="CustomShape 7"/>
              <p:cNvSpPr/>
              <p:nvPr/>
            </p:nvSpPr>
            <p:spPr>
              <a:xfrm>
                <a:off x="503280" y="1801800"/>
                <a:ext cx="189720" cy="188280"/>
              </a:xfrm>
              <a:custGeom>
                <a:avLst/>
                <a:gdLst/>
                <a:ahLst/>
                <a:rect l="l" t="t"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2" name="CustomShape 8"/>
              <p:cNvSpPr/>
              <p:nvPr/>
            </p:nvSpPr>
            <p:spPr>
              <a:xfrm>
                <a:off x="285840" y="4680"/>
                <a:ext cx="369000" cy="1429560"/>
              </a:xfrm>
              <a:custGeom>
                <a:avLst/>
                <a:gdLst/>
                <a:ahLst/>
                <a:rect l="l" t="t" r="r" b="b"/>
                <a:pathLst>
                  <a:path w="233" h="901">
                    <a:moveTo>
                      <a:pt x="221" y="901"/>
                    </a:moveTo>
                    <a:lnTo>
                      <a:pt x="0" y="383"/>
                    </a:lnTo>
                    <a:lnTo>
                      <a:pt x="0" y="0"/>
                    </a:lnTo>
                    <a:lnTo>
                      <a:pt x="18" y="0"/>
                    </a:lnTo>
                    <a:lnTo>
                      <a:pt x="18" y="380"/>
                    </a:lnTo>
                    <a:lnTo>
                      <a:pt x="233" y="895"/>
                    </a:lnTo>
                    <a:lnTo>
                      <a:pt x="221" y="901"/>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3" name="CustomShape 9"/>
              <p:cNvSpPr/>
              <p:nvPr/>
            </p:nvSpPr>
            <p:spPr>
              <a:xfrm>
                <a:off x="546120" y="0"/>
                <a:ext cx="151560" cy="912240"/>
              </a:xfrm>
              <a:custGeom>
                <a:avLst/>
                <a:gdLst/>
                <a:ahLst/>
                <a:rect l="l" t="t" r="r" b="b"/>
                <a:pathLst>
                  <a:path w="96" h="575">
                    <a:moveTo>
                      <a:pt x="96" y="575"/>
                    </a:moveTo>
                    <a:lnTo>
                      <a:pt x="78" y="575"/>
                    </a:lnTo>
                    <a:lnTo>
                      <a:pt x="78" y="192"/>
                    </a:lnTo>
                    <a:lnTo>
                      <a:pt x="0" y="6"/>
                    </a:lnTo>
                    <a:lnTo>
                      <a:pt x="15" y="0"/>
                    </a:lnTo>
                    <a:lnTo>
                      <a:pt x="96" y="189"/>
                    </a:lnTo>
                    <a:lnTo>
                      <a:pt x="96"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4" name="CustomShape 10"/>
              <p:cNvSpPr/>
              <p:nvPr/>
            </p:nvSpPr>
            <p:spPr>
              <a:xfrm>
                <a:off x="588960" y="1420920"/>
                <a:ext cx="189720" cy="189720"/>
              </a:xfrm>
              <a:custGeom>
                <a:avLst/>
                <a:gdLst/>
                <a:ahLst/>
                <a:rect l="l" t="t"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5" name="CustomShape 11"/>
              <p:cNvSpPr/>
              <p:nvPr/>
            </p:nvSpPr>
            <p:spPr>
              <a:xfrm>
                <a:off x="588960" y="9032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6" name="CustomShape 12"/>
              <p:cNvSpPr/>
              <p:nvPr/>
            </p:nvSpPr>
            <p:spPr>
              <a:xfrm>
                <a:off x="641520" y="0"/>
                <a:ext cx="421560" cy="526320"/>
              </a:xfrm>
              <a:custGeom>
                <a:avLst/>
                <a:gdLst/>
                <a:ahLst/>
                <a:rect l="l" t="t" r="r" b="b"/>
                <a:pathLst>
                  <a:path w="266" h="332">
                    <a:moveTo>
                      <a:pt x="257" y="332"/>
                    </a:moveTo>
                    <a:lnTo>
                      <a:pt x="48" y="123"/>
                    </a:lnTo>
                    <a:lnTo>
                      <a:pt x="0" y="6"/>
                    </a:lnTo>
                    <a:lnTo>
                      <a:pt x="15" y="0"/>
                    </a:lnTo>
                    <a:lnTo>
                      <a:pt x="63" y="114"/>
                    </a:lnTo>
                    <a:lnTo>
                      <a:pt x="266" y="320"/>
                    </a:lnTo>
                    <a:lnTo>
                      <a:pt x="257" y="332"/>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7" name="CustomShape 13"/>
              <p:cNvSpPr/>
              <p:nvPr/>
            </p:nvSpPr>
            <p:spPr>
              <a:xfrm>
                <a:off x="1020600" y="488880"/>
                <a:ext cx="161280" cy="146880"/>
              </a:xfrm>
              <a:custGeom>
                <a:avLst/>
                <a:gdLst/>
                <a:ahLst/>
                <a:rect l="l" t="t"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28" name="CustomShape 14"/>
              <p:cNvSpPr/>
              <p:nvPr/>
            </p:nvSpPr>
            <p:spPr>
              <a:xfrm>
                <a:off x="-4680" y="9360"/>
                <a:ext cx="360" cy="360"/>
              </a:xfrm>
              <a:custGeom>
                <a:avLst/>
                <a:gdLst/>
                <a:ahLst/>
                <a:rect l="l" t="t" r="r" b="b"/>
                <a:pathLst>
                  <a:path w="31" h="31">
                    <a:moveTo>
                      <a:pt x="0" y="0"/>
                    </a:moveTo>
                    <a:lnTo>
                      <a:pt x="2" y="2"/>
                    </a:lnTo>
                  </a:path>
                </a:pathLst>
              </a:custGeom>
              <a:noFill/>
              <a:ln>
                <a:solidFill>
                  <a:srgbClr val="ffffff"/>
                </a:solidFill>
              </a:ln>
            </p:spPr>
            <p:style>
              <a:lnRef idx="0"/>
              <a:fillRef idx="0"/>
              <a:effectRef idx="0"/>
              <a:fontRef idx="minor"/>
            </p:style>
          </p:sp>
          <p:sp>
            <p:nvSpPr>
              <p:cNvPr id="229" name="CustomShape 15"/>
              <p:cNvSpPr/>
              <p:nvPr/>
            </p:nvSpPr>
            <p:spPr>
              <a:xfrm>
                <a:off x="9360" y="1801800"/>
                <a:ext cx="123120" cy="126360"/>
              </a:xfrm>
              <a:custGeom>
                <a:avLst/>
                <a:gdLst/>
                <a:ahLst/>
                <a:rect l="l" t="t" r="r" b="b"/>
                <a:pathLst>
                  <a:path w="78" h="80">
                    <a:moveTo>
                      <a:pt x="6" y="80"/>
                    </a:moveTo>
                    <a:lnTo>
                      <a:pt x="0" y="71"/>
                    </a:lnTo>
                    <a:lnTo>
                      <a:pt x="69" y="0"/>
                    </a:lnTo>
                    <a:lnTo>
                      <a:pt x="78" y="9"/>
                    </a:lnTo>
                    <a:lnTo>
                      <a:pt x="6" y="8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0" name="CustomShape 16"/>
              <p:cNvSpPr/>
              <p:nvPr/>
            </p:nvSpPr>
            <p:spPr>
              <a:xfrm>
                <a:off x="-9360" y="3549600"/>
                <a:ext cx="146880" cy="480240"/>
              </a:xfrm>
              <a:custGeom>
                <a:avLst/>
                <a:gdLst/>
                <a:ahLst/>
                <a:rect l="l" t="t" r="r" b="b"/>
                <a:pathLst>
                  <a:path w="93" h="303">
                    <a:moveTo>
                      <a:pt x="93" y="303"/>
                    </a:moveTo>
                    <a:lnTo>
                      <a:pt x="78" y="303"/>
                    </a:lnTo>
                    <a:lnTo>
                      <a:pt x="78" y="78"/>
                    </a:lnTo>
                    <a:lnTo>
                      <a:pt x="0" y="12"/>
                    </a:lnTo>
                    <a:lnTo>
                      <a:pt x="12" y="0"/>
                    </a:lnTo>
                    <a:lnTo>
                      <a:pt x="93" y="69"/>
                    </a:lnTo>
                    <a:lnTo>
                      <a:pt x="93" y="303"/>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1" name="CustomShape 17"/>
              <p:cNvSpPr/>
              <p:nvPr/>
            </p:nvSpPr>
            <p:spPr>
              <a:xfrm>
                <a:off x="128520" y="1382760"/>
                <a:ext cx="142200" cy="475560"/>
              </a:xfrm>
              <a:custGeom>
                <a:avLst/>
                <a:gdLst/>
                <a:ahLst/>
                <a:rect l="l" t="t" r="r" b="b"/>
                <a:pathLst>
                  <a:path w="90" h="300">
                    <a:moveTo>
                      <a:pt x="90" y="300"/>
                    </a:moveTo>
                    <a:lnTo>
                      <a:pt x="78" y="300"/>
                    </a:lnTo>
                    <a:lnTo>
                      <a:pt x="78" y="84"/>
                    </a:lnTo>
                    <a:lnTo>
                      <a:pt x="0" y="9"/>
                    </a:lnTo>
                    <a:lnTo>
                      <a:pt x="9" y="0"/>
                    </a:lnTo>
                    <a:lnTo>
                      <a:pt x="90" y="81"/>
                    </a:lnTo>
                    <a:lnTo>
                      <a:pt x="90" y="300"/>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2" name="CustomShape 18"/>
              <p:cNvSpPr/>
              <p:nvPr/>
            </p:nvSpPr>
            <p:spPr>
              <a:xfrm>
                <a:off x="204840" y="1849320"/>
                <a:ext cx="113760" cy="107280"/>
              </a:xfrm>
              <a:custGeom>
                <a:avLst/>
                <a:gdLst/>
                <a:ahLst/>
                <a:rect l="l" t="t"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3" name="CustomShape 19"/>
              <p:cNvSpPr/>
              <p:nvPr/>
            </p:nvSpPr>
            <p:spPr>
              <a:xfrm>
                <a:off x="133200" y="4662360"/>
                <a:ext cx="23040" cy="2180520"/>
              </a:xfrm>
              <a:prstGeom prst="rect">
                <a:avLst/>
              </a:prstGeom>
              <a:gradFill rotWithShape="0">
                <a:gsLst>
                  <a:gs pos="0">
                    <a:srgbClr val="82ffff"/>
                  </a:gs>
                  <a:gs pos="100000">
                    <a:srgbClr val="3d97de"/>
                  </a:gs>
                </a:gsLst>
                <a:lin ang="5400000"/>
              </a:gradFill>
              <a:ln>
                <a:noFill/>
              </a:ln>
            </p:spPr>
            <p:style>
              <a:lnRef idx="0"/>
              <a:fillRef idx="0"/>
              <a:effectRef idx="0"/>
              <a:fontRef idx="minor"/>
            </p:style>
          </p:sp>
          <p:sp>
            <p:nvSpPr>
              <p:cNvPr id="234" name="CustomShape 20"/>
              <p:cNvSpPr/>
              <p:nvPr/>
            </p:nvSpPr>
            <p:spPr>
              <a:xfrm>
                <a:off x="223920" y="5041800"/>
                <a:ext cx="369000" cy="1801080"/>
              </a:xfrm>
              <a:custGeom>
                <a:avLst/>
                <a:gdLst/>
                <a:ahLst/>
                <a:rect l="l" t="t" r="r" b="b"/>
                <a:pathLst>
                  <a:path w="233" h="1135">
                    <a:moveTo>
                      <a:pt x="15" y="1135"/>
                    </a:moveTo>
                    <a:lnTo>
                      <a:pt x="0" y="1135"/>
                    </a:lnTo>
                    <a:lnTo>
                      <a:pt x="0" y="515"/>
                    </a:lnTo>
                    <a:lnTo>
                      <a:pt x="0" y="512"/>
                    </a:lnTo>
                    <a:lnTo>
                      <a:pt x="218" y="0"/>
                    </a:lnTo>
                    <a:lnTo>
                      <a:pt x="233" y="6"/>
                    </a:lnTo>
                    <a:lnTo>
                      <a:pt x="15" y="518"/>
                    </a:lnTo>
                    <a:lnTo>
                      <a:pt x="15" y="113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5" name="CustomShape 21"/>
              <p:cNvSpPr/>
              <p:nvPr/>
            </p:nvSpPr>
            <p:spPr>
              <a:xfrm>
                <a:off x="52560" y="4481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6" name="CustomShape 22"/>
              <p:cNvSpPr/>
              <p:nvPr/>
            </p:nvSpPr>
            <p:spPr>
              <a:xfrm>
                <a:off x="-14400" y="5627520"/>
                <a:ext cx="84960" cy="1215360"/>
              </a:xfrm>
              <a:custGeom>
                <a:avLst/>
                <a:gdLst/>
                <a:ahLst/>
                <a:rect l="l" t="t" r="r" b="b"/>
                <a:pathLst>
                  <a:path w="54" h="766">
                    <a:moveTo>
                      <a:pt x="54" y="766"/>
                    </a:moveTo>
                    <a:lnTo>
                      <a:pt x="36" y="766"/>
                    </a:lnTo>
                    <a:lnTo>
                      <a:pt x="36" y="149"/>
                    </a:lnTo>
                    <a:lnTo>
                      <a:pt x="0" y="3"/>
                    </a:lnTo>
                    <a:lnTo>
                      <a:pt x="18" y="0"/>
                    </a:lnTo>
                    <a:lnTo>
                      <a:pt x="54" y="146"/>
                    </a:lnTo>
                    <a:lnTo>
                      <a:pt x="54" y="76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7" name="CustomShape 23"/>
              <p:cNvSpPr/>
              <p:nvPr/>
            </p:nvSpPr>
            <p:spPr>
              <a:xfrm>
                <a:off x="527040" y="486720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8" name="CustomShape 24"/>
              <p:cNvSpPr/>
              <p:nvPr/>
            </p:nvSpPr>
            <p:spPr>
              <a:xfrm>
                <a:off x="309600" y="5423040"/>
                <a:ext cx="374040" cy="1424880"/>
              </a:xfrm>
              <a:custGeom>
                <a:avLst/>
                <a:gdLst/>
                <a:ahLst/>
                <a:rect l="l" t="t" r="r" b="b"/>
                <a:pathLst>
                  <a:path w="236" h="898">
                    <a:moveTo>
                      <a:pt x="18" y="898"/>
                    </a:moveTo>
                    <a:lnTo>
                      <a:pt x="0" y="898"/>
                    </a:lnTo>
                    <a:lnTo>
                      <a:pt x="0" y="515"/>
                    </a:lnTo>
                    <a:lnTo>
                      <a:pt x="3" y="512"/>
                    </a:lnTo>
                    <a:lnTo>
                      <a:pt x="221" y="0"/>
                    </a:lnTo>
                    <a:lnTo>
                      <a:pt x="236" y="6"/>
                    </a:lnTo>
                    <a:lnTo>
                      <a:pt x="18" y="518"/>
                    </a:lnTo>
                    <a:lnTo>
                      <a:pt x="18" y="898"/>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39" name="CustomShape 25"/>
              <p:cNvSpPr/>
              <p:nvPr/>
            </p:nvSpPr>
            <p:spPr>
              <a:xfrm>
                <a:off x="569880" y="5945040"/>
                <a:ext cx="151560" cy="912240"/>
              </a:xfrm>
              <a:custGeom>
                <a:avLst/>
                <a:gdLst/>
                <a:ahLst/>
                <a:rect l="l" t="t" r="r" b="b"/>
                <a:pathLst>
                  <a:path w="96" h="575">
                    <a:moveTo>
                      <a:pt x="15" y="575"/>
                    </a:moveTo>
                    <a:lnTo>
                      <a:pt x="0" y="569"/>
                    </a:lnTo>
                    <a:lnTo>
                      <a:pt x="81" y="383"/>
                    </a:lnTo>
                    <a:lnTo>
                      <a:pt x="81" y="0"/>
                    </a:lnTo>
                    <a:lnTo>
                      <a:pt x="96" y="0"/>
                    </a:lnTo>
                    <a:lnTo>
                      <a:pt x="96" y="386"/>
                    </a:lnTo>
                    <a:lnTo>
                      <a:pt x="15" y="575"/>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0" name="CustomShape 26"/>
              <p:cNvSpPr/>
              <p:nvPr/>
            </p:nvSpPr>
            <p:spPr>
              <a:xfrm>
                <a:off x="612720" y="524664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1" name="CustomShape 27"/>
              <p:cNvSpPr/>
              <p:nvPr/>
            </p:nvSpPr>
            <p:spPr>
              <a:xfrm>
                <a:off x="612720" y="5764320"/>
                <a:ext cx="18972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2" name="CustomShape 28"/>
              <p:cNvSpPr/>
              <p:nvPr/>
            </p:nvSpPr>
            <p:spPr>
              <a:xfrm>
                <a:off x="669960" y="6330960"/>
                <a:ext cx="416880" cy="516960"/>
              </a:xfrm>
              <a:custGeom>
                <a:avLst/>
                <a:gdLst/>
                <a:ahLst/>
                <a:rect l="l" t="t" r="r" b="b"/>
                <a:pathLst>
                  <a:path w="263" h="326">
                    <a:moveTo>
                      <a:pt x="15" y="326"/>
                    </a:moveTo>
                    <a:lnTo>
                      <a:pt x="0" y="320"/>
                    </a:lnTo>
                    <a:lnTo>
                      <a:pt x="45" y="206"/>
                    </a:lnTo>
                    <a:lnTo>
                      <a:pt x="48" y="206"/>
                    </a:lnTo>
                    <a:lnTo>
                      <a:pt x="254" y="0"/>
                    </a:lnTo>
                    <a:lnTo>
                      <a:pt x="263" y="12"/>
                    </a:lnTo>
                    <a:lnTo>
                      <a:pt x="60" y="215"/>
                    </a:lnTo>
                    <a:lnTo>
                      <a:pt x="15" y="326"/>
                    </a:lnTo>
                    <a:close/>
                  </a:path>
                </a:pathLst>
              </a:custGeom>
              <a:gradFill rotWithShape="0">
                <a:gsLst>
                  <a:gs pos="0">
                    <a:srgbClr val="82ffff"/>
                  </a:gs>
                  <a:gs pos="100000">
                    <a:srgbClr val="3d97de"/>
                  </a:gs>
                </a:gsLst>
                <a:lin ang="5400000"/>
              </a:gradFill>
              <a:ln>
                <a:noFill/>
              </a:ln>
            </p:spPr>
            <p:style>
              <a:lnRef idx="0"/>
              <a:fillRef idx="0"/>
              <a:effectRef idx="0"/>
              <a:fontRef idx="minor"/>
            </p:style>
          </p:sp>
          <p:sp>
            <p:nvSpPr>
              <p:cNvPr id="243" name="CustomShape 29"/>
              <p:cNvSpPr/>
              <p:nvPr/>
            </p:nvSpPr>
            <p:spPr>
              <a:xfrm>
                <a:off x="1049400" y="6221520"/>
                <a:ext cx="156600" cy="146880"/>
              </a:xfrm>
              <a:custGeom>
                <a:avLst/>
                <a:gdLst/>
                <a:ahLst/>
                <a:rect l="l" t="t"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adFill rotWithShape="0">
                <a:gsLst>
                  <a:gs pos="0">
                    <a:srgbClr val="82ffff"/>
                  </a:gs>
                  <a:gs pos="100000">
                    <a:srgbClr val="3d97de"/>
                  </a:gs>
                </a:gsLst>
                <a:lin ang="5400000"/>
              </a:gradFill>
              <a:ln>
                <a:noFill/>
              </a:ln>
            </p:spPr>
            <p:style>
              <a:lnRef idx="0"/>
              <a:fillRef idx="0"/>
              <a:effectRef idx="0"/>
              <a:fontRef idx="minor"/>
            </p:style>
          </p:sp>
        </p:grpSp>
        <p:grpSp>
          <p:nvGrpSpPr>
            <p:cNvPr id="244" name="Group 30"/>
            <p:cNvGrpSpPr/>
            <p:nvPr/>
          </p:nvGrpSpPr>
          <p:grpSpPr>
            <a:xfrm>
              <a:off x="11364840" y="0"/>
              <a:ext cx="673920" cy="6847920"/>
              <a:chOff x="11364840" y="0"/>
              <a:chExt cx="673920" cy="6847920"/>
            </a:xfrm>
          </p:grpSpPr>
          <p:sp>
            <p:nvSpPr>
              <p:cNvPr id="245" name="CustomShape 31"/>
              <p:cNvSpPr/>
              <p:nvPr/>
            </p:nvSpPr>
            <p:spPr>
              <a:xfrm>
                <a:off x="11484000" y="0"/>
                <a:ext cx="416880" cy="511920"/>
              </a:xfrm>
              <a:custGeom>
                <a:avLst/>
                <a:gdLst/>
                <a:ahLst/>
                <a:rect l="l" t="t" r="r" b="b"/>
                <a:pathLst>
                  <a:path w="263" h="323">
                    <a:moveTo>
                      <a:pt x="12" y="323"/>
                    </a:moveTo>
                    <a:lnTo>
                      <a:pt x="0" y="314"/>
                    </a:lnTo>
                    <a:lnTo>
                      <a:pt x="203" y="108"/>
                    </a:lnTo>
                    <a:lnTo>
                      <a:pt x="248" y="0"/>
                    </a:lnTo>
                    <a:lnTo>
                      <a:pt x="263" y="6"/>
                    </a:lnTo>
                    <a:lnTo>
                      <a:pt x="218" y="117"/>
                    </a:lnTo>
                    <a:lnTo>
                      <a:pt x="218" y="117"/>
                    </a:lnTo>
                    <a:lnTo>
                      <a:pt x="12" y="32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46" name="CustomShape 32"/>
              <p:cNvSpPr/>
              <p:nvPr/>
            </p:nvSpPr>
            <p:spPr>
              <a:xfrm>
                <a:off x="11364840" y="474840"/>
                <a:ext cx="156600" cy="151560"/>
              </a:xfrm>
              <a:custGeom>
                <a:avLst/>
                <a:gdLst/>
                <a:ahLst/>
                <a:rect l="l" t="t"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47" name="CustomShape 33"/>
              <p:cNvSpPr/>
              <p:nvPr/>
            </p:nvSpPr>
            <p:spPr>
              <a:xfrm>
                <a:off x="11631600" y="1539720"/>
                <a:ext cx="188280" cy="18972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48" name="CustomShape 34"/>
              <p:cNvSpPr/>
              <p:nvPr/>
            </p:nvSpPr>
            <p:spPr>
              <a:xfrm>
                <a:off x="11531520" y="5694480"/>
                <a:ext cx="297720" cy="1153440"/>
              </a:xfrm>
              <a:custGeom>
                <a:avLst/>
                <a:gdLst/>
                <a:ahLst/>
                <a:rect l="l" t="t" r="r" b="b"/>
                <a:pathLst>
                  <a:path w="188" h="727">
                    <a:moveTo>
                      <a:pt x="15" y="727"/>
                    </a:moveTo>
                    <a:lnTo>
                      <a:pt x="0" y="727"/>
                    </a:lnTo>
                    <a:lnTo>
                      <a:pt x="0" y="407"/>
                    </a:lnTo>
                    <a:lnTo>
                      <a:pt x="0" y="407"/>
                    </a:lnTo>
                    <a:lnTo>
                      <a:pt x="176" y="0"/>
                    </a:lnTo>
                    <a:lnTo>
                      <a:pt x="188" y="6"/>
                    </a:lnTo>
                    <a:lnTo>
                      <a:pt x="15" y="410"/>
                    </a:lnTo>
                    <a:lnTo>
                      <a:pt x="15" y="727"/>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49" name="CustomShape 35"/>
              <p:cNvSpPr/>
              <p:nvPr/>
            </p:nvSpPr>
            <p:spPr>
              <a:xfrm>
                <a:off x="11773080" y="5551560"/>
                <a:ext cx="156600" cy="154800"/>
              </a:xfrm>
              <a:custGeom>
                <a:avLst/>
                <a:gdLst/>
                <a:ahLst/>
                <a:rect l="l" t="t"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50" name="CustomShape 36"/>
              <p:cNvSpPr/>
              <p:nvPr/>
            </p:nvSpPr>
            <p:spPr>
              <a:xfrm>
                <a:off x="11711160" y="4680"/>
                <a:ext cx="304200" cy="1544040"/>
              </a:xfrm>
              <a:custGeom>
                <a:avLst/>
                <a:gdLst/>
                <a:ahLst/>
                <a:rect l="l" t="t"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51" name="CustomShape 37"/>
              <p:cNvSpPr/>
              <p:nvPr/>
            </p:nvSpPr>
            <p:spPr>
              <a:xfrm>
                <a:off x="11636280" y="4867200"/>
                <a:ext cx="18828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52" name="CustomShape 38"/>
              <p:cNvSpPr/>
              <p:nvPr/>
            </p:nvSpPr>
            <p:spPr>
              <a:xfrm>
                <a:off x="11441160" y="5046840"/>
                <a:ext cx="307080" cy="1801080"/>
              </a:xfrm>
              <a:custGeom>
                <a:avLst/>
                <a:gdLst/>
                <a:ahLst/>
                <a:rect l="l" t="t"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53" name="CustomShape 39"/>
              <p:cNvSpPr/>
              <p:nvPr/>
            </p:nvSpPr>
            <p:spPr>
              <a:xfrm>
                <a:off x="11849040" y="6416640"/>
                <a:ext cx="189720" cy="188280"/>
              </a:xfrm>
              <a:custGeom>
                <a:avLst/>
                <a:gdLst/>
                <a:ahLst/>
                <a:rect l="l" t="t"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sp>
            <p:nvSpPr>
              <p:cNvPr id="254" name="CustomShape 40"/>
              <p:cNvSpPr/>
              <p:nvPr/>
            </p:nvSpPr>
            <p:spPr>
              <a:xfrm>
                <a:off x="11939760" y="6595920"/>
                <a:ext cx="23040" cy="251640"/>
              </a:xfrm>
              <a:prstGeom prst="rect">
                <a:avLst/>
              </a:prstGeom>
              <a:gradFill rotWithShape="0">
                <a:gsLst>
                  <a:gs pos="0">
                    <a:srgbClr val="82ffff">
                      <a:alpha val="80000"/>
                    </a:srgbClr>
                  </a:gs>
                  <a:gs pos="100000">
                    <a:srgbClr val="3d97de">
                      <a:alpha val="60000"/>
                    </a:srgbClr>
                  </a:gs>
                </a:gsLst>
                <a:lin ang="5400000"/>
              </a:gradFill>
              <a:ln>
                <a:noFill/>
              </a:ln>
            </p:spPr>
            <p:style>
              <a:lnRef idx="0"/>
              <a:fillRef idx="0"/>
              <a:effectRef idx="0"/>
              <a:fontRef idx="minor"/>
            </p:style>
          </p:sp>
        </p:grpSp>
      </p:grpSp>
      <p:sp>
        <p:nvSpPr>
          <p:cNvPr id="255" name="PlaceHolder 41"/>
          <p:cNvSpPr>
            <a:spLocks noGrp="1"/>
          </p:cNvSpPr>
          <p:nvPr>
            <p:ph type="title"/>
          </p:nvPr>
        </p:nvSpPr>
        <p:spPr>
          <a:xfrm>
            <a:off x="609480" y="273600"/>
            <a:ext cx="10972440" cy="1144800"/>
          </a:xfrm>
          <a:prstGeom prst="rect">
            <a:avLst/>
          </a:prstGeom>
        </p:spPr>
        <p:txBody>
          <a:bodyPr lIns="0" rIns="0" tIns="0" bIns="0" anchor="ctr">
            <a:noAutofit/>
          </a:bodyPr>
          <a:p>
            <a:pPr algn="ctr"/>
            <a:r>
              <a:rPr b="0" lang="el-GR" sz="4400" spc="-1" strike="noStrike">
                <a:latin typeface="Arial"/>
              </a:rPr>
              <a:t>Πατήστε για επεξεργασία της μορφής κειμένου του τίτλου</a:t>
            </a:r>
            <a:endParaRPr b="0" lang="el-GR" sz="4400" spc="-1" strike="noStrike">
              <a:latin typeface="Arial"/>
            </a:endParaRPr>
          </a:p>
        </p:txBody>
      </p:sp>
      <p:sp>
        <p:nvSpPr>
          <p:cNvPr id="256" name="PlaceHolder 4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el-GR" sz="3200" spc="-1" strike="noStrike">
                <a:latin typeface="Arial"/>
              </a:rPr>
              <a:t>Πατήστε για επεξεργασία της μορφής κειμένου διάρθρωσης</a:t>
            </a:r>
            <a:endParaRPr b="0" lang="el-GR" sz="3200" spc="-1" strike="noStrike">
              <a:latin typeface="Arial"/>
            </a:endParaRPr>
          </a:p>
          <a:p>
            <a:pPr lvl="1" marL="864000" indent="-324000">
              <a:spcBef>
                <a:spcPts val="1134"/>
              </a:spcBef>
              <a:buClr>
                <a:srgbClr val="000000"/>
              </a:buClr>
              <a:buSzPct val="75000"/>
              <a:buFont typeface="Symbol" charset="2"/>
              <a:buChar char=""/>
            </a:pPr>
            <a:r>
              <a:rPr b="0" lang="el-GR" sz="2800" spc="-1" strike="noStrike">
                <a:latin typeface="Arial"/>
              </a:rPr>
              <a:t>Δεύτερο επίπεδο διάρθρωσης</a:t>
            </a:r>
            <a:endParaRPr b="0" lang="el-GR" sz="2800" spc="-1" strike="noStrike">
              <a:latin typeface="Arial"/>
            </a:endParaRPr>
          </a:p>
          <a:p>
            <a:pPr lvl="2" marL="1296000" indent="-288000">
              <a:spcBef>
                <a:spcPts val="850"/>
              </a:spcBef>
              <a:buClr>
                <a:srgbClr val="000000"/>
              </a:buClr>
              <a:buSzPct val="45000"/>
              <a:buFont typeface="Wingdings" charset="2"/>
              <a:buChar char=""/>
            </a:pPr>
            <a:r>
              <a:rPr b="0" lang="el-GR" sz="2400" spc="-1" strike="noStrike">
                <a:latin typeface="Arial"/>
              </a:rPr>
              <a:t>Τρίτο επίπεδο διάρθρωσης</a:t>
            </a:r>
            <a:endParaRPr b="0" lang="el-GR" sz="2400" spc="-1" strike="noStrike">
              <a:latin typeface="Arial"/>
            </a:endParaRPr>
          </a:p>
          <a:p>
            <a:pPr lvl="3" marL="1728000" indent="-216000">
              <a:spcBef>
                <a:spcPts val="567"/>
              </a:spcBef>
              <a:buClr>
                <a:srgbClr val="000000"/>
              </a:buClr>
              <a:buSzPct val="75000"/>
              <a:buFont typeface="Symbol" charset="2"/>
              <a:buChar char=""/>
            </a:pPr>
            <a:r>
              <a:rPr b="0" lang="el-GR" sz="2000" spc="-1" strike="noStrike">
                <a:latin typeface="Arial"/>
              </a:rPr>
              <a:t>Τέταρτο επίπεδο διάρθρωσης</a:t>
            </a:r>
            <a:endParaRPr b="0" lang="el-GR" sz="2000" spc="-1" strike="noStrike">
              <a:latin typeface="Arial"/>
            </a:endParaRPr>
          </a:p>
          <a:p>
            <a:pPr lvl="4" marL="2160000" indent="-216000">
              <a:spcBef>
                <a:spcPts val="283"/>
              </a:spcBef>
              <a:buClr>
                <a:srgbClr val="000000"/>
              </a:buClr>
              <a:buSzPct val="45000"/>
              <a:buFont typeface="Wingdings" charset="2"/>
              <a:buChar char=""/>
            </a:pPr>
            <a:r>
              <a:rPr b="0" lang="el-GR" sz="2000" spc="-1" strike="noStrike">
                <a:latin typeface="Arial"/>
              </a:rPr>
              <a:t>Πέμπτο επίπεδο διάρθρωσης</a:t>
            </a:r>
            <a:endParaRPr b="0" lang="el-GR" sz="2000" spc="-1" strike="noStrike">
              <a:latin typeface="Arial"/>
            </a:endParaRPr>
          </a:p>
          <a:p>
            <a:pPr lvl="5" marL="2592000" indent="-216000">
              <a:spcBef>
                <a:spcPts val="283"/>
              </a:spcBef>
              <a:buClr>
                <a:srgbClr val="000000"/>
              </a:buClr>
              <a:buSzPct val="45000"/>
              <a:buFont typeface="Wingdings" charset="2"/>
              <a:buChar char=""/>
            </a:pPr>
            <a:r>
              <a:rPr b="0" lang="el-GR" sz="2000" spc="-1" strike="noStrike">
                <a:latin typeface="Arial"/>
              </a:rPr>
              <a:t>Έκτο επίπεδο διάρθρωσης</a:t>
            </a:r>
            <a:endParaRPr b="0" lang="el-GR" sz="2000" spc="-1" strike="noStrike">
              <a:latin typeface="Arial"/>
            </a:endParaRPr>
          </a:p>
          <a:p>
            <a:pPr lvl="6" marL="3024000" indent="-216000">
              <a:spcBef>
                <a:spcPts val="283"/>
              </a:spcBef>
              <a:buClr>
                <a:srgbClr val="000000"/>
              </a:buClr>
              <a:buSzPct val="45000"/>
              <a:buFont typeface="Wingdings" charset="2"/>
              <a:buChar char=""/>
            </a:pPr>
            <a:r>
              <a:rPr b="0" lang="el-GR" sz="2000" spc="-1" strike="noStrike">
                <a:latin typeface="Arial"/>
              </a:rPr>
              <a:t>Έβδομο επίπεδο διάρθρωσης</a:t>
            </a:r>
            <a:endParaRPr b="0" lang="el-GR"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25.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25.xml"/>
</Relationships>
</file>

<file path=ppt/slides/_rels/slide12.xml.rels><?xml version="1.0" encoding="UTF-8"?>
<Relationships xmlns="http://schemas.openxmlformats.org/package/2006/relationships"><Relationship Id="rId1" Type="http://schemas.openxmlformats.org/officeDocument/2006/relationships/image" Target="../media/image14.jpeg"/><Relationship Id="rId2" Type="http://schemas.openxmlformats.org/officeDocument/2006/relationships/slideLayout" Target="../slideLayouts/slideLayout25.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25.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25.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25.xml"/>
</Relationships>
</file>

<file path=ppt/slides/_rels/slide1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19.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8.jpeg"/><Relationship Id="rId2" Type="http://schemas.openxmlformats.org/officeDocument/2006/relationships/image" Target="../media/image9.jpeg"/><Relationship Id="rId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25.xml"/>
</Relationships>
</file>

<file path=ppt/slides/_rels/slide21.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25.xml"/>
</Relationships>
</file>

<file path=ppt/slides/_rels/slide22.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image" Target="../media/image22.jpeg"/><Relationship Id="rId3" Type="http://schemas.openxmlformats.org/officeDocument/2006/relationships/slideLayout" Target="../slideLayouts/slideLayout25.xml"/>
</Relationships>
</file>

<file path=ppt/slides/_rels/slide2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slideLayout" Target="../slideLayouts/slideLayout25.xml"/>
</Relationships>
</file>

<file path=ppt/slides/_rels/slide24.xml.rels><?xml version="1.0" encoding="UTF-8"?>
<Relationships xmlns="http://schemas.openxmlformats.org/package/2006/relationships"><Relationship Id="rId1" Type="http://schemas.openxmlformats.org/officeDocument/2006/relationships/image" Target="../media/image24.jpeg"/><Relationship Id="rId2" Type="http://schemas.openxmlformats.org/officeDocument/2006/relationships/slideLayout" Target="../slideLayouts/slideLayout13.xml"/>
</Relationships>
</file>

<file path=ppt/slides/_rels/slide25.xml.rels><?xml version="1.0" encoding="UTF-8"?>
<Relationships xmlns="http://schemas.openxmlformats.org/package/2006/relationships"><Relationship Id="rId1" Type="http://schemas.openxmlformats.org/officeDocument/2006/relationships/image" Target="../media/image25.jpeg"/><Relationship Id="rId2"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image" Target="../media/image26.jpeg"/><Relationship Id="rId2" Type="http://schemas.openxmlformats.org/officeDocument/2006/relationships/slideLayout" Target="../slideLayouts/slideLayout25.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5.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3" name="CustomShape 1"/>
          <p:cNvSpPr/>
          <p:nvPr/>
        </p:nvSpPr>
        <p:spPr>
          <a:xfrm>
            <a:off x="1876320" y="1122480"/>
            <a:ext cx="8790840" cy="2386800"/>
          </a:xfrm>
          <a:prstGeom prst="rect">
            <a:avLst/>
          </a:prstGeom>
          <a:noFill/>
          <a:ln>
            <a:noFill/>
          </a:ln>
        </p:spPr>
        <p:style>
          <a:lnRef idx="0"/>
          <a:fillRef idx="0"/>
          <a:effectRef idx="0"/>
          <a:fontRef idx="minor"/>
        </p:style>
        <p:txBody>
          <a:bodyPr lIns="90000" rIns="90000" tIns="45000" bIns="45000" anchor="b">
            <a:noAutofit/>
          </a:bodyPr>
          <a:p>
            <a:pPr algn="ctr">
              <a:lnSpc>
                <a:spcPct val="90000"/>
              </a:lnSpc>
              <a:tabLst>
                <a:tab algn="l" pos="0"/>
              </a:tabLst>
            </a:pPr>
            <a:r>
              <a:rPr b="1" lang="el-GR" sz="4800" spc="-1" strike="noStrike" cap="all">
                <a:solidFill>
                  <a:srgbClr val="ffffff"/>
                </a:solidFill>
                <a:latin typeface="Comic Sans MS"/>
              </a:rPr>
              <a:t>Εθνικο συστημα υγειασ</a:t>
            </a:r>
            <a:endParaRPr b="0" lang="el-GR" sz="4800" spc="-1" strike="noStrike">
              <a:latin typeface="Arial"/>
            </a:endParaRPr>
          </a:p>
        </p:txBody>
      </p:sp>
      <p:sp>
        <p:nvSpPr>
          <p:cNvPr id="294" name="CustomShape 2"/>
          <p:cNvSpPr/>
          <p:nvPr/>
        </p:nvSpPr>
        <p:spPr>
          <a:xfrm>
            <a:off x="2178720" y="4834440"/>
            <a:ext cx="8790840" cy="1654920"/>
          </a:xfrm>
          <a:prstGeom prst="rect">
            <a:avLst/>
          </a:prstGeom>
          <a:noFill/>
          <a:ln>
            <a:noFill/>
          </a:ln>
        </p:spPr>
        <p:style>
          <a:lnRef idx="0"/>
          <a:fillRef idx="0"/>
          <a:effectRef idx="0"/>
          <a:fontRef idx="minor"/>
        </p:style>
        <p:txBody>
          <a:bodyPr lIns="90000" rIns="90000" tIns="45000" bIns="45000" anchorCtr="1">
            <a:noAutofit/>
          </a:bodyPr>
          <a:p>
            <a:pPr algn="ctr">
              <a:lnSpc>
                <a:spcPct val="120000"/>
              </a:lnSpc>
              <a:spcBef>
                <a:spcPts val="1001"/>
              </a:spcBef>
              <a:tabLst>
                <a:tab algn="l" pos="0"/>
              </a:tabLst>
            </a:pPr>
            <a:r>
              <a:rPr b="1" lang="el-GR" sz="2000" spc="-1" strike="noStrike" cap="all">
                <a:solidFill>
                  <a:srgbClr val="82ffff"/>
                </a:solidFill>
                <a:latin typeface="Comic Sans MS"/>
              </a:rPr>
              <a:t>ΑΝΑΣΤΑΣΙΑ ΚΟΤΑΝΔΟΥ </a:t>
            </a:r>
            <a:endParaRPr b="0" lang="el-GR" sz="2000" spc="-1" strike="noStrike">
              <a:latin typeface="Arial"/>
            </a:endParaRPr>
          </a:p>
          <a:p>
            <a:pPr algn="ctr">
              <a:lnSpc>
                <a:spcPct val="120000"/>
              </a:lnSpc>
              <a:spcBef>
                <a:spcPts val="1001"/>
              </a:spcBef>
              <a:tabLst>
                <a:tab algn="l" pos="0"/>
              </a:tabLst>
            </a:pPr>
            <a:r>
              <a:rPr b="1" lang="el-GR" sz="2000" spc="-1" strike="noStrike" cap="all">
                <a:solidFill>
                  <a:srgbClr val="82ffff"/>
                </a:solidFill>
                <a:latin typeface="Comic Sans MS"/>
              </a:rPr>
              <a:t>Καθηγητρια Ιατρικης Σχολης ΕΚΠΑ</a:t>
            </a:r>
            <a:endParaRPr b="0" lang="el-GR" sz="2000" spc="-1" strike="noStrike">
              <a:latin typeface="Arial"/>
            </a:endParaRPr>
          </a:p>
          <a:p>
            <a:pPr algn="ctr">
              <a:lnSpc>
                <a:spcPct val="120000"/>
              </a:lnSpc>
              <a:spcBef>
                <a:spcPts val="1001"/>
              </a:spcBef>
              <a:tabLst>
                <a:tab algn="l" pos="0"/>
              </a:tabLst>
            </a:pPr>
            <a:r>
              <a:rPr b="1" lang="el-GR" sz="2000" spc="-1" strike="noStrike" cap="all">
                <a:solidFill>
                  <a:srgbClr val="82ffff"/>
                </a:solidFill>
                <a:latin typeface="Comic Sans MS"/>
              </a:rPr>
              <a:t>Προεδρος Ελληνικης Εταιρειας Εντατικης Θεραπειας </a:t>
            </a:r>
            <a:endParaRPr b="0" lang="el-GR" sz="2000" spc="-1" strike="noStrike">
              <a:latin typeface="Arial"/>
            </a:endParaRPr>
          </a:p>
          <a:p>
            <a:pPr algn="ctr">
              <a:lnSpc>
                <a:spcPct val="120000"/>
              </a:lnSpc>
              <a:spcBef>
                <a:spcPts val="1001"/>
              </a:spcBef>
              <a:tabLst>
                <a:tab algn="l" pos="0"/>
              </a:tabLst>
            </a:pPr>
            <a:endParaRPr b="0" lang="el-GR" sz="20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8" name="CustomShape 1"/>
          <p:cNvSpPr/>
          <p:nvPr/>
        </p:nvSpPr>
        <p:spPr>
          <a:xfrm>
            <a:off x="1649880" y="254520"/>
            <a:ext cx="8796600" cy="641592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9" name="CustomShape 1"/>
          <p:cNvSpPr/>
          <p:nvPr/>
        </p:nvSpPr>
        <p:spPr>
          <a:xfrm>
            <a:off x="1607400" y="246600"/>
            <a:ext cx="8976600" cy="627300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0" name="CustomShape 1"/>
          <p:cNvSpPr/>
          <p:nvPr/>
        </p:nvSpPr>
        <p:spPr>
          <a:xfrm>
            <a:off x="1547640" y="238680"/>
            <a:ext cx="8746200" cy="628884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1" name="CustomShape 1"/>
          <p:cNvSpPr/>
          <p:nvPr/>
        </p:nvSpPr>
        <p:spPr>
          <a:xfrm>
            <a:off x="1544040" y="190800"/>
            <a:ext cx="9103320" cy="647568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2" name="CustomShape 1"/>
          <p:cNvSpPr/>
          <p:nvPr/>
        </p:nvSpPr>
        <p:spPr>
          <a:xfrm>
            <a:off x="1514880" y="127080"/>
            <a:ext cx="9193680" cy="643572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3" name="CustomShape 1"/>
          <p:cNvSpPr/>
          <p:nvPr/>
        </p:nvSpPr>
        <p:spPr>
          <a:xfrm>
            <a:off x="1510920" y="198720"/>
            <a:ext cx="9153360" cy="628884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4" name="CustomShape 1"/>
          <p:cNvSpPr/>
          <p:nvPr/>
        </p:nvSpPr>
        <p:spPr>
          <a:xfrm>
            <a:off x="1431360" y="645480"/>
            <a:ext cx="9207000" cy="5116320"/>
          </a:xfrm>
          <a:prstGeom prst="rect">
            <a:avLst/>
          </a:prstGeom>
          <a:noFill/>
          <a:ln>
            <a:noFill/>
          </a:ln>
        </p:spPr>
        <p:style>
          <a:lnRef idx="0"/>
          <a:fillRef idx="0"/>
          <a:effectRef idx="0"/>
          <a:fontRef idx="minor"/>
        </p:style>
        <p:txBody>
          <a:bodyPr lIns="90000" rIns="90000" tIns="45000" bIns="45000">
            <a:spAutoFit/>
          </a:bodyPr>
          <a:p>
            <a:pPr marL="285840" indent="-285120" algn="just">
              <a:lnSpc>
                <a:spcPct val="100000"/>
              </a:lnSpc>
              <a:buClr>
                <a:srgbClr val="ffffff"/>
              </a:buClr>
              <a:buFont typeface="Arial"/>
              <a:buChar char="•"/>
            </a:pPr>
            <a:r>
              <a:rPr b="1" lang="el-GR" sz="2200" spc="-1" strike="noStrike">
                <a:solidFill>
                  <a:srgbClr val="ffffff"/>
                </a:solidFill>
                <a:latin typeface="Comic Sans MS"/>
                <a:ea typeface="DejaVu Sans"/>
              </a:rPr>
              <a:t>Δίκτυο Νοσοκομείων (hospital network) με προγραμματικές συμφωνίες μεταξύ νοσοκομείων και ενδεχομένως κοινό management.</a:t>
            </a:r>
            <a:endParaRPr b="0" lang="el-GR" sz="2200" spc="-1" strike="noStrike">
              <a:latin typeface="Arial"/>
            </a:endParaRPr>
          </a:p>
          <a:p>
            <a:pPr marL="285840" indent="-285120" algn="just">
              <a:lnSpc>
                <a:spcPct val="150000"/>
              </a:lnSpc>
              <a:buClr>
                <a:srgbClr val="ffffff"/>
              </a:buClr>
              <a:buFont typeface="Arial"/>
              <a:buChar char="•"/>
            </a:pPr>
            <a:r>
              <a:rPr b="1" lang="el-GR" sz="2200" spc="-1" strike="noStrike">
                <a:solidFill>
                  <a:srgbClr val="ffffff"/>
                </a:solidFill>
                <a:latin typeface="Comic Sans MS"/>
                <a:ea typeface="DejaVu Sans"/>
              </a:rPr>
              <a:t>Μετατροπή των νοσοκομείων σε ΝΠΙΔ και υπαγωγή τους ως θυγατρικών σχημάτων στις ΥΠΕ (ως ΝΠΔΔ) ανά διοικητική Περιφέρεια. Η νέα νομική μορφή των κρατικών νοσοκομείων θα δώσει τη δυνατότητα να υπερβούν τις αγκυλώσεις του ενιαίου μισθολογίου του δημοσίου και να θεσπίσουν κίνητρα οικονομικής και κλινικής αποδοτικότητας που θα διαφοροποιήσουν τις αμοιβές των γιατρών, των νοσηλευτών και των διοικητικών υπαλλήλων, με στόχο την αύξηση της παραγωγικότητας.</a:t>
            </a:r>
            <a:endParaRPr b="0" lang="el-GR" sz="22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5" name="CustomShape 1"/>
          <p:cNvSpPr/>
          <p:nvPr/>
        </p:nvSpPr>
        <p:spPr>
          <a:xfrm>
            <a:off x="1677600" y="1036440"/>
            <a:ext cx="8713800" cy="3382200"/>
          </a:xfrm>
          <a:prstGeom prst="rect">
            <a:avLst/>
          </a:prstGeom>
          <a:noFill/>
          <a:ln>
            <a:noFill/>
          </a:ln>
        </p:spPr>
        <p:style>
          <a:lnRef idx="0"/>
          <a:fillRef idx="0"/>
          <a:effectRef idx="0"/>
          <a:fontRef idx="minor"/>
        </p:style>
        <p:txBody>
          <a:bodyPr lIns="90000" rIns="90000" tIns="45000" bIns="45000">
            <a:spAutoFit/>
          </a:bodyPr>
          <a:p>
            <a:pPr algn="just">
              <a:lnSpc>
                <a:spcPct val="150000"/>
              </a:lnSpc>
              <a:tabLst>
                <a:tab algn="l" pos="0"/>
              </a:tabLst>
            </a:pPr>
            <a:r>
              <a:rPr b="1" lang="el-GR" sz="2400" spc="-1" strike="noStrike">
                <a:solidFill>
                  <a:srgbClr val="ffffff"/>
                </a:solidFill>
                <a:latin typeface="Comic Sans MS"/>
                <a:ea typeface="DejaVu Sans"/>
              </a:rPr>
              <a:t>Η εγκαθίδρυση συστήματος ελέγχου μέσω της καταγραφής και παρακολούθησης των δεικτών ποιότητας, όπως</a:t>
            </a:r>
            <a:r>
              <a:rPr b="1" lang="en-US" sz="2400" spc="-1" strike="noStrike">
                <a:solidFill>
                  <a:srgbClr val="ffffff"/>
                </a:solidFill>
                <a:latin typeface="Comic Sans MS"/>
                <a:ea typeface="DejaVu Sans"/>
              </a:rPr>
              <a:t>:</a:t>
            </a:r>
            <a:endParaRPr b="0" lang="el-GR" sz="2400" spc="-1" strike="noStrike">
              <a:latin typeface="Arial"/>
            </a:endParaRPr>
          </a:p>
          <a:p>
            <a:pPr marL="343080" indent="-342360" algn="just">
              <a:lnSpc>
                <a:spcPct val="150000"/>
              </a:lnSpc>
              <a:buClr>
                <a:srgbClr val="ffffff"/>
              </a:buClr>
              <a:buFont typeface="Arial"/>
              <a:buChar char="•"/>
              <a:tabLst>
                <a:tab algn="l" pos="0"/>
              </a:tabLst>
            </a:pPr>
            <a:r>
              <a:rPr b="1" lang="el-GR" sz="2400" spc="-1" strike="noStrike">
                <a:solidFill>
                  <a:srgbClr val="ffffff"/>
                </a:solidFill>
                <a:latin typeface="Comic Sans MS"/>
                <a:ea typeface="DejaVu Sans"/>
              </a:rPr>
              <a:t>η ενδονοσοκομειακή θνητότητα</a:t>
            </a:r>
            <a:endParaRPr b="0" lang="el-GR" sz="2400" spc="-1" strike="noStrike">
              <a:latin typeface="Arial"/>
            </a:endParaRPr>
          </a:p>
          <a:p>
            <a:pPr marL="343080" indent="-342360" algn="just">
              <a:lnSpc>
                <a:spcPct val="150000"/>
              </a:lnSpc>
              <a:buClr>
                <a:srgbClr val="ffffff"/>
              </a:buClr>
              <a:buFont typeface="Arial"/>
              <a:buChar char="•"/>
              <a:tabLst>
                <a:tab algn="l" pos="0"/>
              </a:tabLst>
            </a:pPr>
            <a:r>
              <a:rPr b="1" lang="el-GR" sz="2400" spc="-1" strike="noStrike">
                <a:solidFill>
                  <a:srgbClr val="ffffff"/>
                </a:solidFill>
                <a:latin typeface="Comic Sans MS"/>
                <a:ea typeface="DejaVu Sans"/>
              </a:rPr>
              <a:t>τα ποσοστά επιπλοκών και </a:t>
            </a:r>
            <a:endParaRPr b="0" lang="el-GR" sz="2400" spc="-1" strike="noStrike">
              <a:latin typeface="Arial"/>
            </a:endParaRPr>
          </a:p>
          <a:p>
            <a:pPr marL="343080" indent="-342360" algn="just">
              <a:lnSpc>
                <a:spcPct val="150000"/>
              </a:lnSpc>
              <a:buClr>
                <a:srgbClr val="ffffff"/>
              </a:buClr>
              <a:buFont typeface="Arial"/>
              <a:buChar char="•"/>
              <a:tabLst>
                <a:tab algn="l" pos="0"/>
              </a:tabLst>
            </a:pPr>
            <a:r>
              <a:rPr b="1" lang="el-GR" sz="2400" spc="-1" strike="noStrike">
                <a:solidFill>
                  <a:srgbClr val="ffffff"/>
                </a:solidFill>
                <a:latin typeface="Comic Sans MS"/>
                <a:ea typeface="DejaVu Sans"/>
              </a:rPr>
              <a:t>τα ποσοστά επαναεισαγωγών εντός 30 ημερών στο πλαίσιο του συστήματος του υπουργείου Υγείας</a:t>
            </a: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16" name="CustomShape 1"/>
          <p:cNvSpPr/>
          <p:nvPr/>
        </p:nvSpPr>
        <p:spPr>
          <a:xfrm>
            <a:off x="1328040" y="982800"/>
            <a:ext cx="8769600" cy="3198600"/>
          </a:xfrm>
          <a:prstGeom prst="rect">
            <a:avLst/>
          </a:prstGeom>
          <a:noFill/>
          <a:ln>
            <a:noFill/>
          </a:ln>
        </p:spPr>
        <p:style>
          <a:lnRef idx="0"/>
          <a:fillRef idx="0"/>
          <a:effectRef idx="0"/>
          <a:fontRef idx="minor"/>
        </p:style>
        <p:txBody>
          <a:bodyPr lIns="90000" rIns="90000" tIns="45000" bIns="45000">
            <a:spAutoFit/>
          </a:bodyPr>
          <a:p>
            <a:pPr marL="343080" indent="-342360" algn="just">
              <a:lnSpc>
                <a:spcPct val="150000"/>
              </a:lnSpc>
              <a:buClr>
                <a:srgbClr val="ffffff"/>
              </a:buClr>
              <a:buFont typeface="Arial"/>
              <a:buChar char="•"/>
            </a:pPr>
            <a:r>
              <a:rPr b="1" lang="el-GR" sz="2400" spc="-1" strike="noStrike">
                <a:solidFill>
                  <a:srgbClr val="ffffff"/>
                </a:solidFill>
                <a:latin typeface="Comic Sans MS"/>
                <a:ea typeface="DejaVu Sans"/>
              </a:rPr>
              <a:t>Χρειαζόμαστε μηχανισμούς αξιολόγησης, ελέγχου και ποιότητας σε όλα τα επίπεδα του ΕΣΥ </a:t>
            </a:r>
            <a:endParaRPr b="0" lang="el-GR" sz="2400" spc="-1" strike="noStrike">
              <a:latin typeface="Arial"/>
            </a:endParaRPr>
          </a:p>
          <a:p>
            <a:pPr marL="343080" indent="-342360" algn="just">
              <a:lnSpc>
                <a:spcPct val="150000"/>
              </a:lnSpc>
              <a:buClr>
                <a:srgbClr val="ffffff"/>
              </a:buClr>
              <a:buFont typeface="Arial"/>
              <a:buChar char="•"/>
            </a:pPr>
            <a:r>
              <a:rPr b="1" lang="el-GR" sz="2400" spc="-1" strike="noStrike">
                <a:solidFill>
                  <a:srgbClr val="ffffff"/>
                </a:solidFill>
                <a:latin typeface="Comic Sans MS"/>
                <a:ea typeface="DejaVu Sans"/>
              </a:rPr>
              <a:t>Δίκτυο Νοσοκομείων (hospital network) με προγραμματικές συμφωνίες μεταξύ νοσοκομείων και ενδεχομένως κοινό management.</a:t>
            </a:r>
            <a:endParaRPr b="0" lang="el-GR" sz="2400" spc="-1" strike="noStrike">
              <a:latin typeface="Arial"/>
            </a:endParaRPr>
          </a:p>
          <a:p>
            <a:pPr>
              <a:lnSpc>
                <a:spcPct val="100000"/>
              </a:lnSpc>
              <a:tabLst>
                <a:tab algn="l" pos="0"/>
              </a:tabLst>
            </a:pP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7" name="Εικόνα 1" descr=""/>
          <p:cNvPicPr/>
          <p:nvPr/>
        </p:nvPicPr>
        <p:blipFill>
          <a:blip r:embed="rId1"/>
          <a:stretch/>
        </p:blipFill>
        <p:spPr>
          <a:xfrm>
            <a:off x="2514240" y="405360"/>
            <a:ext cx="7162560" cy="5942880"/>
          </a:xfrm>
          <a:prstGeom prst="rect">
            <a:avLst/>
          </a:prstGeom>
          <a:ln>
            <a:noFill/>
          </a:ln>
          <a:effectLst>
            <a:softEdge rad="112500"/>
          </a:effectLst>
        </p:spPr>
      </p:pic>
    </p:spTree>
  </p:cSld>
  <mc:AlternateContent>
    <mc:Choice Requires="p14">
      <p:transition spd="slow" p14:dur="1200">
        <p14:prism/>
      </p:transition>
    </mc:Choice>
    <mc:Fallback>
      <p:transition spd="slow">
        <p:fade/>
      </p:transition>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295" name="Εικόνα 4" descr=""/>
          <p:cNvPicPr/>
          <p:nvPr/>
        </p:nvPicPr>
        <p:blipFill>
          <a:blip r:embed="rId1"/>
          <a:stretch/>
        </p:blipFill>
        <p:spPr>
          <a:xfrm>
            <a:off x="6718680" y="642960"/>
            <a:ext cx="4256280" cy="3856680"/>
          </a:xfrm>
          <a:prstGeom prst="rect">
            <a:avLst/>
          </a:prstGeom>
          <a:ln>
            <a:noFill/>
          </a:ln>
        </p:spPr>
      </p:pic>
      <p:sp>
        <p:nvSpPr>
          <p:cNvPr id="296" name="CustomShape 1"/>
          <p:cNvSpPr/>
          <p:nvPr/>
        </p:nvSpPr>
        <p:spPr>
          <a:xfrm>
            <a:off x="1141560" y="618480"/>
            <a:ext cx="9905400" cy="1477800"/>
          </a:xfrm>
          <a:prstGeom prst="rect">
            <a:avLst/>
          </a:prstGeom>
          <a:noFill/>
          <a:ln>
            <a:noFill/>
          </a:ln>
        </p:spPr>
        <p:style>
          <a:lnRef idx="0"/>
          <a:fillRef idx="0"/>
          <a:effectRef idx="0"/>
          <a:fontRef idx="minor"/>
        </p:style>
      </p:sp>
      <p:sp>
        <p:nvSpPr>
          <p:cNvPr id="297" name="CustomShape 2"/>
          <p:cNvSpPr/>
          <p:nvPr/>
        </p:nvSpPr>
        <p:spPr>
          <a:xfrm>
            <a:off x="1141560" y="2249640"/>
            <a:ext cx="9905400" cy="3540960"/>
          </a:xfrm>
          <a:prstGeom prst="rect">
            <a:avLst/>
          </a:prstGeom>
          <a:noFill/>
          <a:ln>
            <a:noFill/>
          </a:ln>
        </p:spPr>
        <p:style>
          <a:lnRef idx="0"/>
          <a:fillRef idx="0"/>
          <a:effectRef idx="0"/>
          <a:fontRef idx="minor"/>
        </p:style>
      </p:sp>
      <p:pic>
        <p:nvPicPr>
          <p:cNvPr id="298" name="Εικόνα 3" descr=""/>
          <p:cNvPicPr/>
          <p:nvPr/>
        </p:nvPicPr>
        <p:blipFill>
          <a:blip r:embed="rId2"/>
          <a:stretch/>
        </p:blipFill>
        <p:spPr>
          <a:xfrm>
            <a:off x="640440" y="642960"/>
            <a:ext cx="4057920" cy="3856680"/>
          </a:xfrm>
          <a:prstGeom prst="rect">
            <a:avLst/>
          </a:prstGeom>
          <a:ln>
            <a:noFill/>
          </a:ln>
        </p:spPr>
      </p:pic>
    </p:spTree>
  </p:cSld>
  <mc:AlternateContent>
    <mc:Choice Requires="p14">
      <p:transition spd="slow" p14:dur="1200">
        <p14:prism/>
      </p:transition>
    </mc:Choice>
    <mc:Fallback>
      <p:transition spd="slow">
        <p:fade/>
      </p:transition>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18" name="Picture 2" descr=""/>
          <p:cNvPicPr/>
          <p:nvPr/>
        </p:nvPicPr>
        <p:blipFill>
          <a:blip r:embed="rId1"/>
          <a:stretch/>
        </p:blipFill>
        <p:spPr>
          <a:xfrm>
            <a:off x="1747800" y="1200240"/>
            <a:ext cx="8694000" cy="5428440"/>
          </a:xfrm>
          <a:prstGeom prst="rect">
            <a:avLst/>
          </a:prstGeom>
          <a:ln>
            <a:noFill/>
          </a:ln>
        </p:spPr>
      </p:pic>
      <p:sp>
        <p:nvSpPr>
          <p:cNvPr id="319" name="CustomShape 1"/>
          <p:cNvSpPr/>
          <p:nvPr/>
        </p:nvSpPr>
        <p:spPr>
          <a:xfrm>
            <a:off x="6553080" y="1752480"/>
            <a:ext cx="373320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c00000"/>
                </a:solidFill>
                <a:latin typeface="Arial"/>
                <a:ea typeface="DejaVu Sans"/>
              </a:rPr>
              <a:t>=Αναλογία 1 νοσηλευτής/1-2  κλίνες</a:t>
            </a:r>
            <a:endParaRPr b="0" lang="el-GR" sz="1600" spc="-1" strike="noStrike">
              <a:latin typeface="Arial"/>
            </a:endParaRPr>
          </a:p>
        </p:txBody>
      </p:sp>
      <p:sp>
        <p:nvSpPr>
          <p:cNvPr id="320" name="CustomShape 2"/>
          <p:cNvSpPr/>
          <p:nvPr/>
        </p:nvSpPr>
        <p:spPr>
          <a:xfrm>
            <a:off x="6553080" y="2101680"/>
            <a:ext cx="373320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c00000"/>
                </a:solidFill>
                <a:latin typeface="Arial"/>
                <a:ea typeface="DejaVu Sans"/>
              </a:rPr>
              <a:t>=Αναλογία 1 νοσηλευτής/2-3 κλίνες </a:t>
            </a:r>
            <a:endParaRPr b="0" lang="el-GR" sz="1600" spc="-1" strike="noStrike">
              <a:latin typeface="Arial"/>
            </a:endParaRPr>
          </a:p>
        </p:txBody>
      </p:sp>
      <p:sp>
        <p:nvSpPr>
          <p:cNvPr id="321" name="CustomShape 3"/>
          <p:cNvSpPr/>
          <p:nvPr/>
        </p:nvSpPr>
        <p:spPr>
          <a:xfrm>
            <a:off x="9797400" y="6550200"/>
            <a:ext cx="3672720" cy="3034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1" lang="en-US" sz="1400" spc="-1" strike="noStrike">
                <a:solidFill>
                  <a:srgbClr val="ffffff"/>
                </a:solidFill>
                <a:latin typeface="Times New Roman"/>
                <a:ea typeface="DejaVu Sans"/>
              </a:rPr>
              <a:t>Hugonnet et al 2007 (Geneva)</a:t>
            </a:r>
            <a:endParaRPr b="0" lang="el-GR" sz="1400" spc="-1" strike="noStrike">
              <a:latin typeface="Arial"/>
            </a:endParaRPr>
          </a:p>
        </p:txBody>
      </p:sp>
      <p:sp>
        <p:nvSpPr>
          <p:cNvPr id="322" name="CustomShape 4"/>
          <p:cNvSpPr/>
          <p:nvPr/>
        </p:nvSpPr>
        <p:spPr>
          <a:xfrm>
            <a:off x="5519880" y="3357720"/>
            <a:ext cx="862920" cy="1150200"/>
          </a:xfrm>
          <a:custGeom>
            <a:avLst/>
            <a:gdLst/>
            <a:ahLst/>
            <a:rect l="l" t="t" r="r" b="b"/>
            <a:pathLst>
              <a:path w="2399" h="3287">
                <a:moveTo>
                  <a:pt x="0" y="3197"/>
                </a:moveTo>
                <a:lnTo>
                  <a:pt x="0" y="1349"/>
                </a:lnTo>
                <a:lnTo>
                  <a:pt x="1799" y="300"/>
                </a:lnTo>
                <a:lnTo>
                  <a:pt x="1799" y="0"/>
                </a:lnTo>
                <a:lnTo>
                  <a:pt x="2399" y="600"/>
                </a:lnTo>
                <a:lnTo>
                  <a:pt x="1799" y="1200"/>
                </a:lnTo>
                <a:lnTo>
                  <a:pt x="1799" y="900"/>
                </a:lnTo>
                <a:lnTo>
                  <a:pt x="1050" y="900"/>
                </a:lnTo>
                <a:lnTo>
                  <a:pt x="600" y="3197"/>
                </a:lnTo>
                <a:close/>
              </a:path>
            </a:pathLst>
          </a:custGeom>
          <a:solidFill>
            <a:srgbClr val="4472c4"/>
          </a:solidFill>
          <a:ln w="12600">
            <a:solidFill>
              <a:srgbClr val="000000"/>
            </a:solidFill>
            <a:miter/>
          </a:ln>
        </p:spPr>
        <p:style>
          <a:lnRef idx="0"/>
          <a:fillRef idx="0"/>
          <a:effectRef idx="0"/>
          <a:fontRef idx="minor"/>
        </p:style>
      </p:sp>
      <p:sp>
        <p:nvSpPr>
          <p:cNvPr id="323" name="CustomShape 5"/>
          <p:cNvSpPr/>
          <p:nvPr/>
        </p:nvSpPr>
        <p:spPr>
          <a:xfrm>
            <a:off x="7092000" y="575640"/>
            <a:ext cx="3349800" cy="791280"/>
          </a:xfrm>
          <a:custGeom>
            <a:avLst/>
            <a:gdLst/>
            <a:ahLst/>
            <a:rect l="l" t="t" r="r" b="b"/>
            <a:pathLst>
              <a:path w="11729" h="10538">
                <a:moveTo>
                  <a:pt x="0" y="0"/>
                </a:moveTo>
                <a:lnTo>
                  <a:pt x="9307" y="0"/>
                </a:lnTo>
                <a:lnTo>
                  <a:pt x="9307" y="2200"/>
                </a:lnTo>
                <a:lnTo>
                  <a:pt x="0" y="2200"/>
                </a:lnTo>
                <a:close/>
                <a:moveTo>
                  <a:pt x="-43" y="0"/>
                </a:moveTo>
                <a:lnTo>
                  <a:pt x="-43" y="2200"/>
                </a:lnTo>
                <a:close/>
                <a:moveTo>
                  <a:pt x="-43" y="2227"/>
                </a:moveTo>
                <a:lnTo>
                  <a:pt x="-41" y="2912"/>
                </a:lnTo>
                <a:lnTo>
                  <a:pt x="-2422" y="10538"/>
                </a:lnTo>
              </a:path>
            </a:pathLst>
          </a:custGeom>
          <a:solidFill>
            <a:srgbClr val="4472c4"/>
          </a:solidFill>
          <a:ln w="12600">
            <a:solidFill>
              <a:srgbClr val="ffffff"/>
            </a:solidFill>
            <a:miter/>
          </a:ln>
        </p:spPr>
        <p:style>
          <a:lnRef idx="0"/>
          <a:fillRef idx="0"/>
          <a:effectRef idx="0"/>
          <a:fontRef idx="minor"/>
        </p:style>
        <p:txBody>
          <a:bodyPr wrap="none" lIns="90000" rIns="90000" tIns="45000" bIns="45000">
            <a:noAutofit/>
          </a:bodyPr>
          <a:p>
            <a:pPr>
              <a:lnSpc>
                <a:spcPct val="100000"/>
              </a:lnSpc>
              <a:tabLst>
                <a:tab algn="l" pos="0"/>
              </a:tabLst>
            </a:pPr>
            <a:r>
              <a:rPr b="1" lang="en-US" sz="1800" spc="-1" strike="noStrike">
                <a:solidFill>
                  <a:srgbClr val="ffffff"/>
                </a:solidFill>
                <a:latin typeface="Calibri"/>
                <a:ea typeface="DejaVu Sans"/>
              </a:rPr>
              <a:t>Adrie et al 2007</a:t>
            </a:r>
            <a:endParaRPr b="0" lang="el-GR" sz="1800" spc="-1" strike="noStrike">
              <a:latin typeface="Arial"/>
            </a:endParaRPr>
          </a:p>
          <a:p>
            <a:pPr>
              <a:lnSpc>
                <a:spcPct val="100000"/>
              </a:lnSpc>
              <a:tabLst>
                <a:tab algn="l" pos="0"/>
              </a:tabLst>
            </a:pPr>
            <a:r>
              <a:rPr b="1" lang="el-GR" sz="1800" spc="-1" strike="noStrike">
                <a:solidFill>
                  <a:srgbClr val="ffffff"/>
                </a:solidFill>
                <a:latin typeface="Calibri"/>
                <a:ea typeface="DejaVu Sans"/>
              </a:rPr>
              <a:t>λοίμωξη</a:t>
            </a:r>
            <a:r>
              <a:rPr b="1" lang="en-US" sz="1800" spc="-1" strike="noStrike">
                <a:solidFill>
                  <a:srgbClr val="ffffff"/>
                </a:solidFill>
                <a:latin typeface="Calibri"/>
                <a:ea typeface="DejaVu Sans"/>
              </a:rPr>
              <a:t> =&gt; </a:t>
            </a:r>
            <a:r>
              <a:rPr b="1" lang="el-GR" sz="1800" spc="-1" strike="noStrike">
                <a:solidFill>
                  <a:srgbClr val="ffffff"/>
                </a:solidFill>
                <a:latin typeface="Calibri"/>
                <a:ea typeface="DejaVu Sans"/>
              </a:rPr>
              <a:t>κόστος</a:t>
            </a:r>
            <a:r>
              <a:rPr b="1" lang="en-US" sz="1800" spc="-1" strike="noStrike">
                <a:solidFill>
                  <a:srgbClr val="ffffff"/>
                </a:solidFill>
                <a:latin typeface="Calibri"/>
                <a:ea typeface="DejaVu Sans"/>
              </a:rPr>
              <a:t> X 3 </a:t>
            </a:r>
            <a:endParaRPr b="0" lang="el-GR" sz="1800" spc="-1" strike="noStrike">
              <a:latin typeface="Arial"/>
            </a:endParaRPr>
          </a:p>
        </p:txBody>
      </p:sp>
      <p:sp>
        <p:nvSpPr>
          <p:cNvPr id="324" name="CustomShape 6"/>
          <p:cNvSpPr/>
          <p:nvPr/>
        </p:nvSpPr>
        <p:spPr>
          <a:xfrm>
            <a:off x="3432240" y="6308640"/>
            <a:ext cx="223128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c00000"/>
                </a:solidFill>
                <a:latin typeface="Arial"/>
                <a:ea typeface="DejaVu Sans"/>
              </a:rPr>
              <a:t>Βαρύτητα ασθενών =</a:t>
            </a:r>
            <a:endParaRPr b="0" lang="el-GR" sz="1600" spc="-1" strike="noStrike">
              <a:latin typeface="Arial"/>
            </a:endParaRPr>
          </a:p>
        </p:txBody>
      </p:sp>
    </p:spTree>
  </p:cSld>
  <mc:AlternateContent>
    <mc:Choice Requires="p14">
      <p:transition spd="slow" p14:dur="1200">
        <p14:prism/>
      </p:transition>
    </mc:Choice>
    <mc:Fallback>
      <p:transition spd="slow">
        <p:fade/>
      </p:transition>
    </mc:Fallback>
  </mc:AlternateContent>
  <p:timing>
    <p:tnLst>
      <p:par>
        <p:cTn id="1" dur="indefinite" restart="never" nodeType="tmRoot">
          <p:childTnLst>
            <p:seq>
              <p:cTn id="2" dur="indefinite" nodeType="mainSeq">
                <p:childTnLst>
                  <p:par>
                    <p:cTn id="3" nodeType="clickEffect" fill="hold">
                      <p:stCondLst>
                        <p:cond delay="indefinite"/>
                      </p:stCondLst>
                      <p:childTnLst>
                        <p:par>
                          <p:cTn id="4" nodeType="withEffect" fill="hold">
                            <p:stCondLst>
                              <p:cond delay="0"/>
                            </p:stCondLst>
                            <p:childTnLst>
                              <p:par>
                                <p:cTn id="5" nodeType="clickEffect" fill="hold" presetClass="entr" presetID="35">
                                  <p:stCondLst>
                                    <p:cond delay="0"/>
                                  </p:stCondLst>
                                  <p:childTnLst>
                                    <p:set>
                                      <p:cBhvr>
                                        <p:cTn id="6" dur="1" fill="hold">
                                          <p:stCondLst>
                                            <p:cond delay="0"/>
                                          </p:stCondLst>
                                        </p:cTn>
                                        <p:tgtEl>
                                          <p:spTgt spid="322"/>
                                        </p:tgtEl>
                                        <p:attrNameLst>
                                          <p:attrName>style.visibility</p:attrName>
                                        </p:attrNameLst>
                                      </p:cBhvr>
                                      <p:to>
                                        <p:strVal val="visible"/>
                                      </p:to>
                                    </p:set>
                                    <p:animEffect filter="fade" transition="in">
                                      <p:cBhvr additive="repl">
                                        <p:cTn id="7" dur="2000"/>
                                        <p:tgtEl>
                                          <p:spTgt spid="322"/>
                                        </p:tgtEl>
                                      </p:cBhvr>
                                    </p:animEffect>
                                    <p:anim calcmode="lin" valueType="num">
                                      <p:cBhvr additive="repl">
                                        <p:cTn id="8" dur="2000" fill="hold"/>
                                        <p:tgtEl>
                                          <p:spTgt spid="322"/>
                                        </p:tgtEl>
                                        <p:attrNameLst>
                                          <p:attrName>r</p:attrName>
                                        </p:attrNameLst>
                                      </p:cBhvr>
                                      <p:tavLst>
                                        <p:tav tm="0">
                                          <p:val>
                                            <p:strVal val="720"/>
                                          </p:val>
                                        </p:tav>
                                        <p:tav tm="100000">
                                          <p:val>
                                            <p:strVal val="0"/>
                                          </p:val>
                                        </p:tav>
                                      </p:tavLst>
                                    </p:anim>
                                    <p:anim calcmode="lin" valueType="num">
                                      <p:cBhvr additive="repl">
                                        <p:cTn id="9" dur="2000" fill="hold"/>
                                        <p:tgtEl>
                                          <p:spTgt spid="322"/>
                                        </p:tgtEl>
                                        <p:attrNameLst>
                                          <p:attrName>ppt_h</p:attrName>
                                        </p:attrNameLst>
                                      </p:cBhvr>
                                      <p:tavLst>
                                        <p:tav tm="0">
                                          <p:val>
                                            <p:strVal val="0"/>
                                          </p:val>
                                        </p:tav>
                                        <p:tav tm="100000">
                                          <p:val>
                                            <p:strVal val="#ppt_h"/>
                                          </p:val>
                                        </p:tav>
                                      </p:tavLst>
                                    </p:anim>
                                    <p:anim calcmode="lin" valueType="num">
                                      <p:cBhvr additive="repl">
                                        <p:cTn id="10" dur="2000" fill="hold"/>
                                        <p:tgtEl>
                                          <p:spTgt spid="322"/>
                                        </p:tgtEl>
                                        <p:attrNameLst>
                                          <p:attrName>ppt_w</p:attrName>
                                        </p:attrNameLst>
                                      </p:cBhvr>
                                      <p:tavLst>
                                        <p:tav tm="0">
                                          <p:val>
                                            <p:strVal val="0"/>
                                          </p:val>
                                        </p:tav>
                                        <p:tav tm="100000">
                                          <p:val>
                                            <p:strVal val="#ppt_w"/>
                                          </p:val>
                                        </p:tav>
                                      </p:tavLst>
                                    </p:anim>
                                  </p:childTnLst>
                                </p:cTn>
                              </p:par>
                            </p:childTnLst>
                          </p:cTn>
                        </p:par>
                      </p:childTnLst>
                    </p:cTn>
                  </p:par>
                  <p:par>
                    <p:cTn id="11" nodeType="clickEffect" fill="hold">
                      <p:stCondLst>
                        <p:cond delay="indefinite"/>
                      </p:stCondLst>
                      <p:childTnLst>
                        <p:par>
                          <p:cTn id="12" nodeType="withEffect" fill="hold">
                            <p:stCondLst>
                              <p:cond delay="0"/>
                            </p:stCondLst>
                            <p:childTnLst>
                              <p:par>
                                <p:cTn id="13" nodeType="clickEffect" fill="hold" presetClass="entr" presetID="53">
                                  <p:stCondLst>
                                    <p:cond delay="0"/>
                                  </p:stCondLst>
                                  <p:childTnLst>
                                    <p:set>
                                      <p:cBhvr>
                                        <p:cTn id="14" dur="1" fill="hold">
                                          <p:stCondLst>
                                            <p:cond delay="0"/>
                                          </p:stCondLst>
                                        </p:cTn>
                                        <p:tgtEl>
                                          <p:spTgt spid="323"/>
                                        </p:tgtEl>
                                        <p:attrNameLst>
                                          <p:attrName>style.visibility</p:attrName>
                                        </p:attrNameLst>
                                      </p:cBhvr>
                                      <p:to>
                                        <p:strVal val="visible"/>
                                      </p:to>
                                    </p:set>
                                    <p:anim calcmode="lin" valueType="num">
                                      <p:cBhvr additive="repl">
                                        <p:cTn id="15" dur="500" fill="hold"/>
                                        <p:tgtEl>
                                          <p:spTgt spid="323"/>
                                        </p:tgtEl>
                                        <p:attrNameLst>
                                          <p:attrName>ppt_w</p:attrName>
                                        </p:attrNameLst>
                                      </p:cBhvr>
                                      <p:tavLst>
                                        <p:tav tm="0">
                                          <p:val>
                                            <p:strVal val="0"/>
                                          </p:val>
                                        </p:tav>
                                        <p:tav tm="100000">
                                          <p:val>
                                            <p:strVal val="#ppt_w"/>
                                          </p:val>
                                        </p:tav>
                                      </p:tavLst>
                                    </p:anim>
                                    <p:anim calcmode="lin" valueType="num">
                                      <p:cBhvr additive="repl">
                                        <p:cTn id="16" dur="500" fill="hold"/>
                                        <p:tgtEl>
                                          <p:spTgt spid="323"/>
                                        </p:tgtEl>
                                        <p:attrNameLst>
                                          <p:attrName>ppt_h</p:attrName>
                                        </p:attrNameLst>
                                      </p:cBhvr>
                                      <p:tavLst>
                                        <p:tav tm="0">
                                          <p:val>
                                            <p:strVal val="0"/>
                                          </p:val>
                                        </p:tav>
                                        <p:tav tm="100000">
                                          <p:val>
                                            <p:strVal val="#ppt_h"/>
                                          </p:val>
                                        </p:tav>
                                      </p:tavLst>
                                    </p:anim>
                                    <p:animEffect filter="fade" transition="in">
                                      <p:cBhvr additive="repl">
                                        <p:cTn id="17" dur="500"/>
                                        <p:tgtEl>
                                          <p:spTgt spid="3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25" name="Picture 2" descr=""/>
          <p:cNvPicPr/>
          <p:nvPr/>
        </p:nvPicPr>
        <p:blipFill>
          <a:blip r:embed="rId1"/>
          <a:stretch/>
        </p:blipFill>
        <p:spPr>
          <a:xfrm>
            <a:off x="1739880" y="520560"/>
            <a:ext cx="8694000" cy="5428440"/>
          </a:xfrm>
          <a:prstGeom prst="rect">
            <a:avLst/>
          </a:prstGeom>
          <a:ln>
            <a:noFill/>
          </a:ln>
        </p:spPr>
      </p:pic>
      <p:sp>
        <p:nvSpPr>
          <p:cNvPr id="326" name="CustomShape 1"/>
          <p:cNvSpPr/>
          <p:nvPr/>
        </p:nvSpPr>
        <p:spPr>
          <a:xfrm>
            <a:off x="6553080" y="1752480"/>
            <a:ext cx="373320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ffffff"/>
                </a:solidFill>
                <a:latin typeface="Arial"/>
                <a:ea typeface="DejaVu Sans"/>
              </a:rPr>
              <a:t>=Αναλογία νοσηλευτών/κλίνες &gt; 3.3</a:t>
            </a:r>
            <a:endParaRPr b="0" lang="el-GR" sz="1600" spc="-1" strike="noStrike">
              <a:latin typeface="Arial"/>
            </a:endParaRPr>
          </a:p>
        </p:txBody>
      </p:sp>
      <p:sp>
        <p:nvSpPr>
          <p:cNvPr id="327" name="CustomShape 2"/>
          <p:cNvSpPr/>
          <p:nvPr/>
        </p:nvSpPr>
        <p:spPr>
          <a:xfrm>
            <a:off x="6553080" y="2101680"/>
            <a:ext cx="373320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ffffff"/>
                </a:solidFill>
                <a:latin typeface="Arial"/>
                <a:ea typeface="DejaVu Sans"/>
              </a:rPr>
              <a:t>=Αναλογία νοσηλευτών/κλίνες &lt; 3.3</a:t>
            </a:r>
            <a:endParaRPr b="0" lang="el-GR" sz="1600" spc="-1" strike="noStrike">
              <a:latin typeface="Arial"/>
            </a:endParaRPr>
          </a:p>
        </p:txBody>
      </p:sp>
      <p:sp>
        <p:nvSpPr>
          <p:cNvPr id="328" name="CustomShape 3"/>
          <p:cNvSpPr/>
          <p:nvPr/>
        </p:nvSpPr>
        <p:spPr>
          <a:xfrm>
            <a:off x="10177560" y="6494400"/>
            <a:ext cx="3729600" cy="30348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1" lang="en-US" sz="1400" spc="-1" strike="noStrike">
                <a:solidFill>
                  <a:srgbClr val="000000"/>
                </a:solidFill>
                <a:latin typeface="Times New Roman"/>
                <a:ea typeface="DejaVu Sans"/>
              </a:rPr>
              <a:t>Hugonnet et al 2007 (Geneva)</a:t>
            </a:r>
            <a:endParaRPr b="0" lang="el-GR" sz="1400" spc="-1" strike="noStrike">
              <a:latin typeface="Arial"/>
            </a:endParaRPr>
          </a:p>
        </p:txBody>
      </p:sp>
      <p:sp>
        <p:nvSpPr>
          <p:cNvPr id="329" name="CustomShape 4"/>
          <p:cNvSpPr/>
          <p:nvPr/>
        </p:nvSpPr>
        <p:spPr>
          <a:xfrm>
            <a:off x="5519880" y="3357720"/>
            <a:ext cx="862920" cy="1150200"/>
          </a:xfrm>
          <a:custGeom>
            <a:avLst/>
            <a:gdLst/>
            <a:ahLst/>
            <a:rect l="l" t="t" r="r" b="b"/>
            <a:pathLst>
              <a:path w="2399" h="3287">
                <a:moveTo>
                  <a:pt x="0" y="3197"/>
                </a:moveTo>
                <a:lnTo>
                  <a:pt x="0" y="1349"/>
                </a:lnTo>
                <a:lnTo>
                  <a:pt x="1799" y="300"/>
                </a:lnTo>
                <a:lnTo>
                  <a:pt x="1799" y="0"/>
                </a:lnTo>
                <a:lnTo>
                  <a:pt x="2399" y="600"/>
                </a:lnTo>
                <a:lnTo>
                  <a:pt x="1799" y="1200"/>
                </a:lnTo>
                <a:lnTo>
                  <a:pt x="1799" y="900"/>
                </a:lnTo>
                <a:lnTo>
                  <a:pt x="1050" y="900"/>
                </a:lnTo>
                <a:lnTo>
                  <a:pt x="600" y="3197"/>
                </a:lnTo>
                <a:close/>
              </a:path>
            </a:pathLst>
          </a:custGeom>
          <a:solidFill>
            <a:srgbClr val="4472c4"/>
          </a:solidFill>
          <a:ln w="12600">
            <a:solidFill>
              <a:srgbClr val="000000"/>
            </a:solidFill>
            <a:miter/>
          </a:ln>
        </p:spPr>
        <p:style>
          <a:lnRef idx="0"/>
          <a:fillRef idx="0"/>
          <a:effectRef idx="0"/>
          <a:fontRef idx="minor"/>
        </p:style>
      </p:sp>
      <p:sp>
        <p:nvSpPr>
          <p:cNvPr id="330" name="CustomShape 5"/>
          <p:cNvSpPr/>
          <p:nvPr/>
        </p:nvSpPr>
        <p:spPr>
          <a:xfrm>
            <a:off x="6834600" y="324000"/>
            <a:ext cx="3672720" cy="2375640"/>
          </a:xfrm>
          <a:custGeom>
            <a:avLst/>
            <a:gdLst/>
            <a:ahLst/>
            <a:rect l="l" t="t" r="r" b="b"/>
            <a:pathLst>
              <a:path w="10205" h="8123">
                <a:moveTo>
                  <a:pt x="911" y="2188"/>
                </a:moveTo>
                <a:cubicBezTo>
                  <a:pt x="722" y="1372"/>
                  <a:pt x="1606" y="602"/>
                  <a:pt x="2489" y="602"/>
                </a:cubicBezTo>
                <a:cubicBezTo>
                  <a:pt x="2768" y="595"/>
                  <a:pt x="3056" y="675"/>
                  <a:pt x="3292" y="794"/>
                </a:cubicBezTo>
                <a:cubicBezTo>
                  <a:pt x="3519" y="424"/>
                  <a:pt x="3939" y="198"/>
                  <a:pt x="4412" y="198"/>
                </a:cubicBezTo>
                <a:cubicBezTo>
                  <a:pt x="4725" y="210"/>
                  <a:pt x="5059" y="320"/>
                  <a:pt x="5295" y="519"/>
                </a:cubicBezTo>
                <a:cubicBezTo>
                  <a:pt x="5465" y="192"/>
                  <a:pt x="5824" y="0"/>
                  <a:pt x="6212" y="0"/>
                </a:cubicBezTo>
                <a:cubicBezTo>
                  <a:pt x="6538" y="0"/>
                  <a:pt x="6835" y="140"/>
                  <a:pt x="7024" y="354"/>
                </a:cubicBezTo>
                <a:cubicBezTo>
                  <a:pt x="7242" y="134"/>
                  <a:pt x="7567" y="0"/>
                  <a:pt x="7908" y="0"/>
                </a:cubicBezTo>
                <a:cubicBezTo>
                  <a:pt x="8460" y="0"/>
                  <a:pt x="8928" y="345"/>
                  <a:pt x="9027" y="828"/>
                </a:cubicBezTo>
                <a:cubicBezTo>
                  <a:pt x="9561" y="962"/>
                  <a:pt x="9948" y="1399"/>
                  <a:pt x="9948" y="1900"/>
                </a:cubicBezTo>
                <a:cubicBezTo>
                  <a:pt x="9948" y="2053"/>
                  <a:pt x="9920" y="2200"/>
                  <a:pt x="9840" y="2340"/>
                </a:cubicBezTo>
                <a:cubicBezTo>
                  <a:pt x="10067" y="2585"/>
                  <a:pt x="10204" y="2887"/>
                  <a:pt x="10204" y="3196"/>
                </a:cubicBezTo>
                <a:cubicBezTo>
                  <a:pt x="10204" y="3896"/>
                  <a:pt x="9594" y="4486"/>
                  <a:pt x="8810" y="4587"/>
                </a:cubicBezTo>
                <a:cubicBezTo>
                  <a:pt x="8810" y="5256"/>
                  <a:pt x="8205" y="5781"/>
                  <a:pt x="7449" y="5781"/>
                </a:cubicBezTo>
                <a:cubicBezTo>
                  <a:pt x="7190" y="5781"/>
                  <a:pt x="6944" y="5717"/>
                  <a:pt x="6727" y="5595"/>
                </a:cubicBezTo>
                <a:cubicBezTo>
                  <a:pt x="6528" y="6185"/>
                  <a:pt x="5900" y="6601"/>
                  <a:pt x="5196" y="6601"/>
                </a:cubicBezTo>
                <a:cubicBezTo>
                  <a:pt x="4672" y="6601"/>
                  <a:pt x="4176" y="6353"/>
                  <a:pt x="3878" y="5962"/>
                </a:cubicBezTo>
                <a:cubicBezTo>
                  <a:pt x="3599" y="6112"/>
                  <a:pt x="3746" y="6200"/>
                  <a:pt x="2947" y="6200"/>
                </a:cubicBezTo>
                <a:cubicBezTo>
                  <a:pt x="2291" y="6200"/>
                  <a:pt x="1686" y="5892"/>
                  <a:pt x="1369" y="5390"/>
                </a:cubicBezTo>
                <a:cubicBezTo>
                  <a:pt x="614" y="5378"/>
                  <a:pt x="226" y="4981"/>
                  <a:pt x="226" y="4480"/>
                </a:cubicBezTo>
                <a:cubicBezTo>
                  <a:pt x="226" y="4247"/>
                  <a:pt x="325" y="4037"/>
                  <a:pt x="505" y="3862"/>
                </a:cubicBezTo>
                <a:cubicBezTo>
                  <a:pt x="179" y="3716"/>
                  <a:pt x="0" y="3425"/>
                  <a:pt x="0" y="3092"/>
                </a:cubicBezTo>
                <a:cubicBezTo>
                  <a:pt x="0" y="2625"/>
                  <a:pt x="396" y="2240"/>
                  <a:pt x="911" y="2188"/>
                </a:cubicBezTo>
                <a:moveTo>
                  <a:pt x="2298" y="5963"/>
                </a:moveTo>
                <a:lnTo>
                  <a:pt x="2298" y="5963"/>
                </a:lnTo>
                <a:lnTo>
                  <a:pt x="2256" y="5964"/>
                </a:lnTo>
                <a:lnTo>
                  <a:pt x="2213" y="5966"/>
                </a:lnTo>
                <a:lnTo>
                  <a:pt x="2171" y="5969"/>
                </a:lnTo>
                <a:lnTo>
                  <a:pt x="2130" y="5974"/>
                </a:lnTo>
                <a:lnTo>
                  <a:pt x="2088" y="5980"/>
                </a:lnTo>
                <a:lnTo>
                  <a:pt x="2047" y="5987"/>
                </a:lnTo>
                <a:lnTo>
                  <a:pt x="2007" y="5996"/>
                </a:lnTo>
                <a:lnTo>
                  <a:pt x="1968" y="6006"/>
                </a:lnTo>
                <a:lnTo>
                  <a:pt x="1929" y="6017"/>
                </a:lnTo>
                <a:lnTo>
                  <a:pt x="1891" y="6030"/>
                </a:lnTo>
                <a:lnTo>
                  <a:pt x="1855" y="6044"/>
                </a:lnTo>
                <a:lnTo>
                  <a:pt x="1819" y="6059"/>
                </a:lnTo>
                <a:lnTo>
                  <a:pt x="1785" y="6075"/>
                </a:lnTo>
                <a:lnTo>
                  <a:pt x="1752" y="6092"/>
                </a:lnTo>
                <a:lnTo>
                  <a:pt x="1720" y="6110"/>
                </a:lnTo>
                <a:lnTo>
                  <a:pt x="1690" y="6129"/>
                </a:lnTo>
                <a:lnTo>
                  <a:pt x="1661" y="6149"/>
                </a:lnTo>
                <a:lnTo>
                  <a:pt x="1633" y="6170"/>
                </a:lnTo>
                <a:lnTo>
                  <a:pt x="1608" y="6192"/>
                </a:lnTo>
                <a:lnTo>
                  <a:pt x="1584" y="6215"/>
                </a:lnTo>
                <a:lnTo>
                  <a:pt x="1562" y="6238"/>
                </a:lnTo>
                <a:lnTo>
                  <a:pt x="1542" y="6262"/>
                </a:lnTo>
                <a:lnTo>
                  <a:pt x="1523" y="6287"/>
                </a:lnTo>
                <a:lnTo>
                  <a:pt x="1507" y="6312"/>
                </a:lnTo>
                <a:lnTo>
                  <a:pt x="1492" y="6338"/>
                </a:lnTo>
                <a:lnTo>
                  <a:pt x="1480" y="6364"/>
                </a:lnTo>
                <a:lnTo>
                  <a:pt x="1469" y="6391"/>
                </a:lnTo>
                <a:lnTo>
                  <a:pt x="1461" y="6417"/>
                </a:lnTo>
                <a:lnTo>
                  <a:pt x="1455" y="6445"/>
                </a:lnTo>
                <a:lnTo>
                  <a:pt x="1450" y="6472"/>
                </a:lnTo>
                <a:lnTo>
                  <a:pt x="1448" y="6499"/>
                </a:lnTo>
                <a:lnTo>
                  <a:pt x="1448" y="6527"/>
                </a:lnTo>
                <a:lnTo>
                  <a:pt x="1450" y="6554"/>
                </a:lnTo>
                <a:lnTo>
                  <a:pt x="1455" y="6581"/>
                </a:lnTo>
                <a:lnTo>
                  <a:pt x="1461" y="6609"/>
                </a:lnTo>
                <a:lnTo>
                  <a:pt x="1469" y="6635"/>
                </a:lnTo>
                <a:lnTo>
                  <a:pt x="1480" y="6662"/>
                </a:lnTo>
                <a:lnTo>
                  <a:pt x="1492" y="6688"/>
                </a:lnTo>
                <a:lnTo>
                  <a:pt x="1507" y="6714"/>
                </a:lnTo>
                <a:lnTo>
                  <a:pt x="1523" y="6739"/>
                </a:lnTo>
                <a:lnTo>
                  <a:pt x="1542" y="6764"/>
                </a:lnTo>
                <a:lnTo>
                  <a:pt x="1562" y="6788"/>
                </a:lnTo>
                <a:lnTo>
                  <a:pt x="1584" y="6811"/>
                </a:lnTo>
                <a:lnTo>
                  <a:pt x="1608" y="6834"/>
                </a:lnTo>
                <a:lnTo>
                  <a:pt x="1633" y="6856"/>
                </a:lnTo>
                <a:lnTo>
                  <a:pt x="1661" y="6877"/>
                </a:lnTo>
                <a:lnTo>
                  <a:pt x="1690" y="6897"/>
                </a:lnTo>
                <a:lnTo>
                  <a:pt x="1720" y="6916"/>
                </a:lnTo>
                <a:lnTo>
                  <a:pt x="1752" y="6934"/>
                </a:lnTo>
                <a:lnTo>
                  <a:pt x="1785" y="6951"/>
                </a:lnTo>
                <a:lnTo>
                  <a:pt x="1819" y="6967"/>
                </a:lnTo>
                <a:lnTo>
                  <a:pt x="1855" y="6982"/>
                </a:lnTo>
                <a:lnTo>
                  <a:pt x="1891" y="6996"/>
                </a:lnTo>
                <a:lnTo>
                  <a:pt x="1929" y="7009"/>
                </a:lnTo>
                <a:lnTo>
                  <a:pt x="1968" y="7020"/>
                </a:lnTo>
                <a:lnTo>
                  <a:pt x="2007" y="7030"/>
                </a:lnTo>
                <a:lnTo>
                  <a:pt x="2047" y="7039"/>
                </a:lnTo>
                <a:lnTo>
                  <a:pt x="2088" y="7046"/>
                </a:lnTo>
                <a:lnTo>
                  <a:pt x="2130" y="7052"/>
                </a:lnTo>
                <a:lnTo>
                  <a:pt x="2171" y="7057"/>
                </a:lnTo>
                <a:lnTo>
                  <a:pt x="2213" y="7060"/>
                </a:lnTo>
                <a:lnTo>
                  <a:pt x="2256" y="7062"/>
                </a:lnTo>
                <a:lnTo>
                  <a:pt x="2298" y="7063"/>
                </a:lnTo>
                <a:lnTo>
                  <a:pt x="2340" y="7062"/>
                </a:lnTo>
                <a:lnTo>
                  <a:pt x="2383" y="7060"/>
                </a:lnTo>
                <a:lnTo>
                  <a:pt x="2425" y="7057"/>
                </a:lnTo>
                <a:lnTo>
                  <a:pt x="2466" y="7052"/>
                </a:lnTo>
                <a:lnTo>
                  <a:pt x="2508" y="7046"/>
                </a:lnTo>
                <a:lnTo>
                  <a:pt x="2549" y="7039"/>
                </a:lnTo>
                <a:lnTo>
                  <a:pt x="2589" y="7030"/>
                </a:lnTo>
                <a:lnTo>
                  <a:pt x="2628" y="7020"/>
                </a:lnTo>
                <a:lnTo>
                  <a:pt x="2667" y="7009"/>
                </a:lnTo>
                <a:lnTo>
                  <a:pt x="2705" y="6996"/>
                </a:lnTo>
                <a:lnTo>
                  <a:pt x="2741" y="6982"/>
                </a:lnTo>
                <a:lnTo>
                  <a:pt x="2777" y="6967"/>
                </a:lnTo>
                <a:lnTo>
                  <a:pt x="2811" y="6951"/>
                </a:lnTo>
                <a:lnTo>
                  <a:pt x="2844" y="6934"/>
                </a:lnTo>
                <a:lnTo>
                  <a:pt x="2876" y="6916"/>
                </a:lnTo>
                <a:lnTo>
                  <a:pt x="2906" y="6897"/>
                </a:lnTo>
                <a:lnTo>
                  <a:pt x="2935" y="6877"/>
                </a:lnTo>
                <a:lnTo>
                  <a:pt x="2963" y="6856"/>
                </a:lnTo>
                <a:lnTo>
                  <a:pt x="2988" y="6834"/>
                </a:lnTo>
                <a:lnTo>
                  <a:pt x="3012" y="6811"/>
                </a:lnTo>
                <a:lnTo>
                  <a:pt x="3034" y="6788"/>
                </a:lnTo>
                <a:lnTo>
                  <a:pt x="3054" y="6764"/>
                </a:lnTo>
                <a:lnTo>
                  <a:pt x="3073" y="6739"/>
                </a:lnTo>
                <a:lnTo>
                  <a:pt x="3089" y="6714"/>
                </a:lnTo>
                <a:lnTo>
                  <a:pt x="3104" y="6688"/>
                </a:lnTo>
                <a:lnTo>
                  <a:pt x="3116" y="6662"/>
                </a:lnTo>
                <a:lnTo>
                  <a:pt x="3127" y="6635"/>
                </a:lnTo>
                <a:lnTo>
                  <a:pt x="3135" y="6609"/>
                </a:lnTo>
                <a:lnTo>
                  <a:pt x="3141" y="6581"/>
                </a:lnTo>
                <a:lnTo>
                  <a:pt x="3146" y="6554"/>
                </a:lnTo>
                <a:lnTo>
                  <a:pt x="3148" y="6527"/>
                </a:lnTo>
                <a:lnTo>
                  <a:pt x="3148" y="6499"/>
                </a:lnTo>
                <a:lnTo>
                  <a:pt x="3146" y="6472"/>
                </a:lnTo>
                <a:lnTo>
                  <a:pt x="3141" y="6445"/>
                </a:lnTo>
                <a:lnTo>
                  <a:pt x="3135" y="6417"/>
                </a:lnTo>
                <a:lnTo>
                  <a:pt x="3127" y="6391"/>
                </a:lnTo>
                <a:lnTo>
                  <a:pt x="3116" y="6364"/>
                </a:lnTo>
                <a:lnTo>
                  <a:pt x="3104" y="6338"/>
                </a:lnTo>
                <a:lnTo>
                  <a:pt x="3089" y="6312"/>
                </a:lnTo>
                <a:lnTo>
                  <a:pt x="3073" y="6287"/>
                </a:lnTo>
                <a:lnTo>
                  <a:pt x="3054" y="6262"/>
                </a:lnTo>
                <a:lnTo>
                  <a:pt x="3034" y="6238"/>
                </a:lnTo>
                <a:lnTo>
                  <a:pt x="3012" y="6215"/>
                </a:lnTo>
                <a:lnTo>
                  <a:pt x="2988" y="6192"/>
                </a:lnTo>
                <a:lnTo>
                  <a:pt x="2963" y="6170"/>
                </a:lnTo>
                <a:lnTo>
                  <a:pt x="2935" y="6149"/>
                </a:lnTo>
                <a:lnTo>
                  <a:pt x="2906" y="6129"/>
                </a:lnTo>
                <a:lnTo>
                  <a:pt x="2876" y="6110"/>
                </a:lnTo>
                <a:lnTo>
                  <a:pt x="2844" y="6092"/>
                </a:lnTo>
                <a:lnTo>
                  <a:pt x="2811" y="6075"/>
                </a:lnTo>
                <a:lnTo>
                  <a:pt x="2777" y="6059"/>
                </a:lnTo>
                <a:lnTo>
                  <a:pt x="2741" y="6044"/>
                </a:lnTo>
                <a:lnTo>
                  <a:pt x="2705" y="6030"/>
                </a:lnTo>
                <a:lnTo>
                  <a:pt x="2667" y="6017"/>
                </a:lnTo>
                <a:lnTo>
                  <a:pt x="2628" y="6006"/>
                </a:lnTo>
                <a:lnTo>
                  <a:pt x="2589" y="5996"/>
                </a:lnTo>
                <a:lnTo>
                  <a:pt x="2549" y="5987"/>
                </a:lnTo>
                <a:lnTo>
                  <a:pt x="2508" y="5980"/>
                </a:lnTo>
                <a:lnTo>
                  <a:pt x="2466" y="5974"/>
                </a:lnTo>
                <a:lnTo>
                  <a:pt x="2425" y="5969"/>
                </a:lnTo>
                <a:lnTo>
                  <a:pt x="2383" y="5966"/>
                </a:lnTo>
                <a:lnTo>
                  <a:pt x="2340" y="5964"/>
                </a:lnTo>
                <a:lnTo>
                  <a:pt x="2298" y="5963"/>
                </a:lnTo>
                <a:moveTo>
                  <a:pt x="1585" y="6965"/>
                </a:moveTo>
                <a:lnTo>
                  <a:pt x="1585" y="6965"/>
                </a:lnTo>
                <a:lnTo>
                  <a:pt x="1557" y="6965"/>
                </a:lnTo>
                <a:lnTo>
                  <a:pt x="1529" y="6967"/>
                </a:lnTo>
                <a:lnTo>
                  <a:pt x="1501" y="6969"/>
                </a:lnTo>
                <a:lnTo>
                  <a:pt x="1473" y="6972"/>
                </a:lnTo>
                <a:lnTo>
                  <a:pt x="1445" y="6976"/>
                </a:lnTo>
                <a:lnTo>
                  <a:pt x="1418" y="6981"/>
                </a:lnTo>
                <a:lnTo>
                  <a:pt x="1391" y="6987"/>
                </a:lnTo>
                <a:lnTo>
                  <a:pt x="1365" y="6994"/>
                </a:lnTo>
                <a:lnTo>
                  <a:pt x="1339" y="7001"/>
                </a:lnTo>
                <a:lnTo>
                  <a:pt x="1314" y="7010"/>
                </a:lnTo>
                <a:lnTo>
                  <a:pt x="1290" y="7019"/>
                </a:lnTo>
                <a:lnTo>
                  <a:pt x="1266" y="7029"/>
                </a:lnTo>
                <a:lnTo>
                  <a:pt x="1243" y="7039"/>
                </a:lnTo>
                <a:lnTo>
                  <a:pt x="1221" y="7051"/>
                </a:lnTo>
                <a:lnTo>
                  <a:pt x="1200" y="7063"/>
                </a:lnTo>
                <a:lnTo>
                  <a:pt x="1180" y="7075"/>
                </a:lnTo>
                <a:lnTo>
                  <a:pt x="1161" y="7089"/>
                </a:lnTo>
                <a:lnTo>
                  <a:pt x="1142" y="7103"/>
                </a:lnTo>
                <a:lnTo>
                  <a:pt x="1125" y="7117"/>
                </a:lnTo>
                <a:lnTo>
                  <a:pt x="1110" y="7132"/>
                </a:lnTo>
                <a:lnTo>
                  <a:pt x="1095" y="7148"/>
                </a:lnTo>
                <a:lnTo>
                  <a:pt x="1081" y="7164"/>
                </a:lnTo>
                <a:lnTo>
                  <a:pt x="1069" y="7180"/>
                </a:lnTo>
                <a:lnTo>
                  <a:pt x="1058" y="7197"/>
                </a:lnTo>
                <a:lnTo>
                  <a:pt x="1048" y="7214"/>
                </a:lnTo>
                <a:lnTo>
                  <a:pt x="1040" y="7232"/>
                </a:lnTo>
                <a:lnTo>
                  <a:pt x="1033" y="7250"/>
                </a:lnTo>
                <a:lnTo>
                  <a:pt x="1028" y="7267"/>
                </a:lnTo>
                <a:lnTo>
                  <a:pt x="1023" y="7285"/>
                </a:lnTo>
                <a:lnTo>
                  <a:pt x="1021" y="7304"/>
                </a:lnTo>
                <a:lnTo>
                  <a:pt x="1019" y="7322"/>
                </a:lnTo>
                <a:lnTo>
                  <a:pt x="1019" y="7340"/>
                </a:lnTo>
                <a:lnTo>
                  <a:pt x="1021" y="7358"/>
                </a:lnTo>
                <a:lnTo>
                  <a:pt x="1023" y="7377"/>
                </a:lnTo>
                <a:lnTo>
                  <a:pt x="1028" y="7395"/>
                </a:lnTo>
                <a:lnTo>
                  <a:pt x="1033" y="7412"/>
                </a:lnTo>
                <a:lnTo>
                  <a:pt x="1040" y="7430"/>
                </a:lnTo>
                <a:lnTo>
                  <a:pt x="1048" y="7448"/>
                </a:lnTo>
                <a:lnTo>
                  <a:pt x="1058" y="7465"/>
                </a:lnTo>
                <a:lnTo>
                  <a:pt x="1069" y="7482"/>
                </a:lnTo>
                <a:lnTo>
                  <a:pt x="1081" y="7498"/>
                </a:lnTo>
                <a:lnTo>
                  <a:pt x="1095" y="7514"/>
                </a:lnTo>
                <a:lnTo>
                  <a:pt x="1110" y="7530"/>
                </a:lnTo>
                <a:lnTo>
                  <a:pt x="1125" y="7545"/>
                </a:lnTo>
                <a:lnTo>
                  <a:pt x="1142" y="7559"/>
                </a:lnTo>
                <a:lnTo>
                  <a:pt x="1161" y="7573"/>
                </a:lnTo>
                <a:lnTo>
                  <a:pt x="1180" y="7587"/>
                </a:lnTo>
                <a:lnTo>
                  <a:pt x="1200" y="7599"/>
                </a:lnTo>
                <a:lnTo>
                  <a:pt x="1221" y="7611"/>
                </a:lnTo>
                <a:lnTo>
                  <a:pt x="1243" y="7623"/>
                </a:lnTo>
                <a:lnTo>
                  <a:pt x="1266" y="7633"/>
                </a:lnTo>
                <a:lnTo>
                  <a:pt x="1290" y="7643"/>
                </a:lnTo>
                <a:lnTo>
                  <a:pt x="1314" y="7652"/>
                </a:lnTo>
                <a:lnTo>
                  <a:pt x="1339" y="7661"/>
                </a:lnTo>
                <a:lnTo>
                  <a:pt x="1365" y="7668"/>
                </a:lnTo>
                <a:lnTo>
                  <a:pt x="1391" y="7675"/>
                </a:lnTo>
                <a:lnTo>
                  <a:pt x="1418" y="7681"/>
                </a:lnTo>
                <a:lnTo>
                  <a:pt x="1445" y="7686"/>
                </a:lnTo>
                <a:lnTo>
                  <a:pt x="1473" y="7690"/>
                </a:lnTo>
                <a:lnTo>
                  <a:pt x="1501" y="7693"/>
                </a:lnTo>
                <a:lnTo>
                  <a:pt x="1529" y="7695"/>
                </a:lnTo>
                <a:lnTo>
                  <a:pt x="1557" y="7697"/>
                </a:lnTo>
                <a:lnTo>
                  <a:pt x="1585" y="7697"/>
                </a:lnTo>
                <a:lnTo>
                  <a:pt x="1613" y="7697"/>
                </a:lnTo>
                <a:lnTo>
                  <a:pt x="1641" y="7695"/>
                </a:lnTo>
                <a:lnTo>
                  <a:pt x="1669" y="7693"/>
                </a:lnTo>
                <a:lnTo>
                  <a:pt x="1697" y="7690"/>
                </a:lnTo>
                <a:lnTo>
                  <a:pt x="1725" y="7686"/>
                </a:lnTo>
                <a:lnTo>
                  <a:pt x="1752" y="7681"/>
                </a:lnTo>
                <a:lnTo>
                  <a:pt x="1779" y="7675"/>
                </a:lnTo>
                <a:lnTo>
                  <a:pt x="1805" y="7668"/>
                </a:lnTo>
                <a:lnTo>
                  <a:pt x="1831" y="7661"/>
                </a:lnTo>
                <a:lnTo>
                  <a:pt x="1856" y="7652"/>
                </a:lnTo>
                <a:lnTo>
                  <a:pt x="1880" y="7643"/>
                </a:lnTo>
                <a:lnTo>
                  <a:pt x="1904" y="7633"/>
                </a:lnTo>
                <a:lnTo>
                  <a:pt x="1927" y="7623"/>
                </a:lnTo>
                <a:lnTo>
                  <a:pt x="1949" y="7611"/>
                </a:lnTo>
                <a:lnTo>
                  <a:pt x="1970" y="7599"/>
                </a:lnTo>
                <a:lnTo>
                  <a:pt x="1990" y="7587"/>
                </a:lnTo>
                <a:lnTo>
                  <a:pt x="2009" y="7573"/>
                </a:lnTo>
                <a:lnTo>
                  <a:pt x="2028" y="7559"/>
                </a:lnTo>
                <a:lnTo>
                  <a:pt x="2045" y="7545"/>
                </a:lnTo>
                <a:lnTo>
                  <a:pt x="2060" y="7530"/>
                </a:lnTo>
                <a:lnTo>
                  <a:pt x="2075" y="7514"/>
                </a:lnTo>
                <a:lnTo>
                  <a:pt x="2089" y="7498"/>
                </a:lnTo>
                <a:lnTo>
                  <a:pt x="2101" y="7482"/>
                </a:lnTo>
                <a:lnTo>
                  <a:pt x="2112" y="7465"/>
                </a:lnTo>
                <a:lnTo>
                  <a:pt x="2122" y="7448"/>
                </a:lnTo>
                <a:lnTo>
                  <a:pt x="2130" y="7430"/>
                </a:lnTo>
                <a:lnTo>
                  <a:pt x="2137" y="7412"/>
                </a:lnTo>
                <a:lnTo>
                  <a:pt x="2142" y="7395"/>
                </a:lnTo>
                <a:lnTo>
                  <a:pt x="2147" y="7377"/>
                </a:lnTo>
                <a:lnTo>
                  <a:pt x="2149" y="7358"/>
                </a:lnTo>
                <a:lnTo>
                  <a:pt x="2151" y="7340"/>
                </a:lnTo>
                <a:lnTo>
                  <a:pt x="2151" y="7322"/>
                </a:lnTo>
                <a:lnTo>
                  <a:pt x="2149" y="7304"/>
                </a:lnTo>
                <a:lnTo>
                  <a:pt x="2147" y="7285"/>
                </a:lnTo>
                <a:lnTo>
                  <a:pt x="2142" y="7267"/>
                </a:lnTo>
                <a:lnTo>
                  <a:pt x="2137" y="7250"/>
                </a:lnTo>
                <a:lnTo>
                  <a:pt x="2130" y="7232"/>
                </a:lnTo>
                <a:lnTo>
                  <a:pt x="2122" y="7214"/>
                </a:lnTo>
                <a:lnTo>
                  <a:pt x="2112" y="7197"/>
                </a:lnTo>
                <a:lnTo>
                  <a:pt x="2101" y="7180"/>
                </a:lnTo>
                <a:lnTo>
                  <a:pt x="2089" y="7164"/>
                </a:lnTo>
                <a:lnTo>
                  <a:pt x="2075" y="7148"/>
                </a:lnTo>
                <a:lnTo>
                  <a:pt x="2060" y="7132"/>
                </a:lnTo>
                <a:lnTo>
                  <a:pt x="2045" y="7117"/>
                </a:lnTo>
                <a:lnTo>
                  <a:pt x="2028" y="7103"/>
                </a:lnTo>
                <a:lnTo>
                  <a:pt x="2009" y="7089"/>
                </a:lnTo>
                <a:lnTo>
                  <a:pt x="1990" y="7075"/>
                </a:lnTo>
                <a:lnTo>
                  <a:pt x="1970" y="7063"/>
                </a:lnTo>
                <a:lnTo>
                  <a:pt x="1949" y="7051"/>
                </a:lnTo>
                <a:lnTo>
                  <a:pt x="1927" y="7039"/>
                </a:lnTo>
                <a:lnTo>
                  <a:pt x="1904" y="7029"/>
                </a:lnTo>
                <a:lnTo>
                  <a:pt x="1880" y="7019"/>
                </a:lnTo>
                <a:lnTo>
                  <a:pt x="1856" y="7010"/>
                </a:lnTo>
                <a:lnTo>
                  <a:pt x="1831" y="7001"/>
                </a:lnTo>
                <a:lnTo>
                  <a:pt x="1805" y="6994"/>
                </a:lnTo>
                <a:lnTo>
                  <a:pt x="1779" y="6987"/>
                </a:lnTo>
                <a:lnTo>
                  <a:pt x="1752" y="6981"/>
                </a:lnTo>
                <a:lnTo>
                  <a:pt x="1725" y="6976"/>
                </a:lnTo>
                <a:lnTo>
                  <a:pt x="1697" y="6972"/>
                </a:lnTo>
                <a:lnTo>
                  <a:pt x="1669" y="6969"/>
                </a:lnTo>
                <a:lnTo>
                  <a:pt x="1641" y="6967"/>
                </a:lnTo>
                <a:lnTo>
                  <a:pt x="1613" y="6965"/>
                </a:lnTo>
                <a:lnTo>
                  <a:pt x="1585" y="6965"/>
                </a:lnTo>
                <a:moveTo>
                  <a:pt x="1080" y="7696"/>
                </a:moveTo>
                <a:lnTo>
                  <a:pt x="1080" y="7696"/>
                </a:lnTo>
                <a:lnTo>
                  <a:pt x="1064" y="7696"/>
                </a:lnTo>
                <a:lnTo>
                  <a:pt x="1047" y="7697"/>
                </a:lnTo>
                <a:lnTo>
                  <a:pt x="1031" y="7698"/>
                </a:lnTo>
                <a:lnTo>
                  <a:pt x="1015" y="7700"/>
                </a:lnTo>
                <a:lnTo>
                  <a:pt x="999" y="7703"/>
                </a:lnTo>
                <a:lnTo>
                  <a:pt x="983" y="7705"/>
                </a:lnTo>
                <a:lnTo>
                  <a:pt x="967" y="7709"/>
                </a:lnTo>
                <a:lnTo>
                  <a:pt x="952" y="7713"/>
                </a:lnTo>
                <a:lnTo>
                  <a:pt x="937" y="7717"/>
                </a:lnTo>
                <a:lnTo>
                  <a:pt x="922" y="7722"/>
                </a:lnTo>
                <a:lnTo>
                  <a:pt x="908" y="7727"/>
                </a:lnTo>
                <a:lnTo>
                  <a:pt x="894" y="7733"/>
                </a:lnTo>
                <a:lnTo>
                  <a:pt x="881" y="7739"/>
                </a:lnTo>
                <a:lnTo>
                  <a:pt x="868" y="7746"/>
                </a:lnTo>
                <a:lnTo>
                  <a:pt x="856" y="7753"/>
                </a:lnTo>
                <a:lnTo>
                  <a:pt x="844" y="7760"/>
                </a:lnTo>
                <a:lnTo>
                  <a:pt x="833" y="7768"/>
                </a:lnTo>
                <a:lnTo>
                  <a:pt x="822" y="7776"/>
                </a:lnTo>
                <a:lnTo>
                  <a:pt x="812" y="7785"/>
                </a:lnTo>
                <a:lnTo>
                  <a:pt x="803" y="7793"/>
                </a:lnTo>
                <a:lnTo>
                  <a:pt x="794" y="7802"/>
                </a:lnTo>
                <a:lnTo>
                  <a:pt x="786" y="7812"/>
                </a:lnTo>
                <a:lnTo>
                  <a:pt x="779" y="7821"/>
                </a:lnTo>
                <a:lnTo>
                  <a:pt x="773" y="7831"/>
                </a:lnTo>
                <a:lnTo>
                  <a:pt x="767" y="7841"/>
                </a:lnTo>
                <a:lnTo>
                  <a:pt x="762" y="7851"/>
                </a:lnTo>
                <a:lnTo>
                  <a:pt x="758" y="7862"/>
                </a:lnTo>
                <a:lnTo>
                  <a:pt x="755" y="7872"/>
                </a:lnTo>
                <a:lnTo>
                  <a:pt x="753" y="7883"/>
                </a:lnTo>
                <a:lnTo>
                  <a:pt x="751" y="7893"/>
                </a:lnTo>
                <a:lnTo>
                  <a:pt x="750" y="7904"/>
                </a:lnTo>
                <a:lnTo>
                  <a:pt x="750" y="7914"/>
                </a:lnTo>
                <a:lnTo>
                  <a:pt x="751" y="7925"/>
                </a:lnTo>
                <a:lnTo>
                  <a:pt x="753" y="7935"/>
                </a:lnTo>
                <a:lnTo>
                  <a:pt x="755" y="7946"/>
                </a:lnTo>
                <a:lnTo>
                  <a:pt x="758" y="7956"/>
                </a:lnTo>
                <a:lnTo>
                  <a:pt x="762" y="7967"/>
                </a:lnTo>
                <a:lnTo>
                  <a:pt x="767" y="7977"/>
                </a:lnTo>
                <a:lnTo>
                  <a:pt x="773" y="7987"/>
                </a:lnTo>
                <a:lnTo>
                  <a:pt x="779" y="7997"/>
                </a:lnTo>
                <a:lnTo>
                  <a:pt x="786" y="8006"/>
                </a:lnTo>
                <a:lnTo>
                  <a:pt x="794" y="8015"/>
                </a:lnTo>
                <a:lnTo>
                  <a:pt x="803" y="8025"/>
                </a:lnTo>
                <a:lnTo>
                  <a:pt x="812" y="8033"/>
                </a:lnTo>
                <a:lnTo>
                  <a:pt x="822" y="8042"/>
                </a:lnTo>
                <a:lnTo>
                  <a:pt x="833" y="8050"/>
                </a:lnTo>
                <a:lnTo>
                  <a:pt x="844" y="8058"/>
                </a:lnTo>
                <a:lnTo>
                  <a:pt x="856" y="8065"/>
                </a:lnTo>
                <a:lnTo>
                  <a:pt x="868" y="8072"/>
                </a:lnTo>
                <a:lnTo>
                  <a:pt x="881" y="8079"/>
                </a:lnTo>
                <a:lnTo>
                  <a:pt x="894" y="8085"/>
                </a:lnTo>
                <a:lnTo>
                  <a:pt x="908" y="8091"/>
                </a:lnTo>
                <a:lnTo>
                  <a:pt x="922" y="8096"/>
                </a:lnTo>
                <a:lnTo>
                  <a:pt x="937" y="8101"/>
                </a:lnTo>
                <a:lnTo>
                  <a:pt x="952" y="8105"/>
                </a:lnTo>
                <a:lnTo>
                  <a:pt x="967" y="8109"/>
                </a:lnTo>
                <a:lnTo>
                  <a:pt x="983" y="8113"/>
                </a:lnTo>
                <a:lnTo>
                  <a:pt x="999" y="8115"/>
                </a:lnTo>
                <a:lnTo>
                  <a:pt x="1015" y="8118"/>
                </a:lnTo>
                <a:lnTo>
                  <a:pt x="1031" y="8120"/>
                </a:lnTo>
                <a:lnTo>
                  <a:pt x="1047" y="8121"/>
                </a:lnTo>
                <a:lnTo>
                  <a:pt x="1064" y="8122"/>
                </a:lnTo>
                <a:lnTo>
                  <a:pt x="1080" y="8122"/>
                </a:lnTo>
                <a:lnTo>
                  <a:pt x="1096" y="8122"/>
                </a:lnTo>
                <a:lnTo>
                  <a:pt x="1113" y="8121"/>
                </a:lnTo>
                <a:lnTo>
                  <a:pt x="1129" y="8120"/>
                </a:lnTo>
                <a:lnTo>
                  <a:pt x="1145" y="8118"/>
                </a:lnTo>
                <a:lnTo>
                  <a:pt x="1161" y="8115"/>
                </a:lnTo>
                <a:lnTo>
                  <a:pt x="1177" y="8113"/>
                </a:lnTo>
                <a:lnTo>
                  <a:pt x="1193" y="8109"/>
                </a:lnTo>
                <a:lnTo>
                  <a:pt x="1208" y="8105"/>
                </a:lnTo>
                <a:lnTo>
                  <a:pt x="1223" y="8101"/>
                </a:lnTo>
                <a:lnTo>
                  <a:pt x="1238" y="8096"/>
                </a:lnTo>
                <a:lnTo>
                  <a:pt x="1252" y="8091"/>
                </a:lnTo>
                <a:lnTo>
                  <a:pt x="1266" y="8085"/>
                </a:lnTo>
                <a:lnTo>
                  <a:pt x="1279" y="8079"/>
                </a:lnTo>
                <a:lnTo>
                  <a:pt x="1292" y="8072"/>
                </a:lnTo>
                <a:lnTo>
                  <a:pt x="1304" y="8065"/>
                </a:lnTo>
                <a:lnTo>
                  <a:pt x="1316" y="8058"/>
                </a:lnTo>
                <a:lnTo>
                  <a:pt x="1327" y="8050"/>
                </a:lnTo>
                <a:lnTo>
                  <a:pt x="1338" y="8042"/>
                </a:lnTo>
                <a:lnTo>
                  <a:pt x="1348" y="8033"/>
                </a:lnTo>
                <a:lnTo>
                  <a:pt x="1357" y="8025"/>
                </a:lnTo>
                <a:lnTo>
                  <a:pt x="1366" y="8016"/>
                </a:lnTo>
                <a:lnTo>
                  <a:pt x="1374" y="8006"/>
                </a:lnTo>
                <a:lnTo>
                  <a:pt x="1381" y="7997"/>
                </a:lnTo>
                <a:lnTo>
                  <a:pt x="1387" y="7987"/>
                </a:lnTo>
                <a:lnTo>
                  <a:pt x="1393" y="7977"/>
                </a:lnTo>
                <a:lnTo>
                  <a:pt x="1398" y="7967"/>
                </a:lnTo>
                <a:lnTo>
                  <a:pt x="1402" y="7956"/>
                </a:lnTo>
                <a:lnTo>
                  <a:pt x="1405" y="7946"/>
                </a:lnTo>
                <a:lnTo>
                  <a:pt x="1407" y="7935"/>
                </a:lnTo>
                <a:lnTo>
                  <a:pt x="1409" y="7925"/>
                </a:lnTo>
                <a:lnTo>
                  <a:pt x="1410" y="7914"/>
                </a:lnTo>
                <a:lnTo>
                  <a:pt x="1410" y="7904"/>
                </a:lnTo>
                <a:lnTo>
                  <a:pt x="1409" y="7893"/>
                </a:lnTo>
                <a:lnTo>
                  <a:pt x="1407" y="7883"/>
                </a:lnTo>
                <a:lnTo>
                  <a:pt x="1405" y="7872"/>
                </a:lnTo>
                <a:lnTo>
                  <a:pt x="1402" y="7862"/>
                </a:lnTo>
                <a:lnTo>
                  <a:pt x="1398" y="7851"/>
                </a:lnTo>
                <a:lnTo>
                  <a:pt x="1393" y="7841"/>
                </a:lnTo>
                <a:lnTo>
                  <a:pt x="1387" y="7831"/>
                </a:lnTo>
                <a:lnTo>
                  <a:pt x="1381" y="7821"/>
                </a:lnTo>
                <a:lnTo>
                  <a:pt x="1374" y="7812"/>
                </a:lnTo>
                <a:lnTo>
                  <a:pt x="1366" y="7803"/>
                </a:lnTo>
                <a:lnTo>
                  <a:pt x="1357" y="7793"/>
                </a:lnTo>
                <a:lnTo>
                  <a:pt x="1348" y="7785"/>
                </a:lnTo>
                <a:lnTo>
                  <a:pt x="1338" y="7776"/>
                </a:lnTo>
                <a:lnTo>
                  <a:pt x="1327" y="7768"/>
                </a:lnTo>
                <a:lnTo>
                  <a:pt x="1316" y="7760"/>
                </a:lnTo>
                <a:lnTo>
                  <a:pt x="1304" y="7753"/>
                </a:lnTo>
                <a:lnTo>
                  <a:pt x="1292" y="7746"/>
                </a:lnTo>
                <a:lnTo>
                  <a:pt x="1279" y="7739"/>
                </a:lnTo>
                <a:lnTo>
                  <a:pt x="1266" y="7733"/>
                </a:lnTo>
                <a:lnTo>
                  <a:pt x="1252" y="7727"/>
                </a:lnTo>
                <a:lnTo>
                  <a:pt x="1238" y="7722"/>
                </a:lnTo>
                <a:lnTo>
                  <a:pt x="1223" y="7717"/>
                </a:lnTo>
                <a:lnTo>
                  <a:pt x="1208" y="7713"/>
                </a:lnTo>
                <a:lnTo>
                  <a:pt x="1193" y="7709"/>
                </a:lnTo>
                <a:lnTo>
                  <a:pt x="1177" y="7705"/>
                </a:lnTo>
                <a:lnTo>
                  <a:pt x="1161" y="7703"/>
                </a:lnTo>
                <a:lnTo>
                  <a:pt x="1145" y="7700"/>
                </a:lnTo>
                <a:lnTo>
                  <a:pt x="1129" y="7698"/>
                </a:lnTo>
                <a:lnTo>
                  <a:pt x="1113" y="7697"/>
                </a:lnTo>
                <a:lnTo>
                  <a:pt x="1096" y="7696"/>
                </a:lnTo>
                <a:lnTo>
                  <a:pt x="1080" y="7696"/>
                </a:lnTo>
                <a:moveTo>
                  <a:pt x="911" y="2188"/>
                </a:moveTo>
                <a:cubicBezTo>
                  <a:pt x="921" y="2264"/>
                  <a:pt x="963" y="2350"/>
                  <a:pt x="987" y="2420"/>
                </a:cubicBezTo>
                <a:moveTo>
                  <a:pt x="3292" y="794"/>
                </a:moveTo>
                <a:cubicBezTo>
                  <a:pt x="3401" y="852"/>
                  <a:pt x="3533" y="932"/>
                  <a:pt x="3623" y="1011"/>
                </a:cubicBezTo>
                <a:moveTo>
                  <a:pt x="5295" y="519"/>
                </a:moveTo>
                <a:cubicBezTo>
                  <a:pt x="5257" y="583"/>
                  <a:pt x="5234" y="660"/>
                  <a:pt x="5210" y="733"/>
                </a:cubicBezTo>
                <a:moveTo>
                  <a:pt x="7024" y="354"/>
                </a:moveTo>
                <a:cubicBezTo>
                  <a:pt x="6953" y="427"/>
                  <a:pt x="6916" y="525"/>
                  <a:pt x="6868" y="614"/>
                </a:cubicBezTo>
                <a:moveTo>
                  <a:pt x="9027" y="828"/>
                </a:moveTo>
                <a:cubicBezTo>
                  <a:pt x="9037" y="883"/>
                  <a:pt x="9084" y="1005"/>
                  <a:pt x="9065" y="1032"/>
                </a:cubicBezTo>
                <a:moveTo>
                  <a:pt x="9840" y="2340"/>
                </a:moveTo>
                <a:cubicBezTo>
                  <a:pt x="9759" y="2496"/>
                  <a:pt x="9651" y="2634"/>
                  <a:pt x="9500" y="2747"/>
                </a:cubicBezTo>
                <a:moveTo>
                  <a:pt x="8815" y="4587"/>
                </a:moveTo>
                <a:cubicBezTo>
                  <a:pt x="8852" y="4339"/>
                  <a:pt x="8635" y="3728"/>
                  <a:pt x="8030" y="3499"/>
                </a:cubicBezTo>
                <a:moveTo>
                  <a:pt x="6727" y="5595"/>
                </a:moveTo>
                <a:cubicBezTo>
                  <a:pt x="6764" y="5494"/>
                  <a:pt x="6779" y="5403"/>
                  <a:pt x="6788" y="5305"/>
                </a:cubicBezTo>
                <a:moveTo>
                  <a:pt x="3883" y="5962"/>
                </a:moveTo>
                <a:cubicBezTo>
                  <a:pt x="3807" y="5882"/>
                  <a:pt x="3760" y="5791"/>
                  <a:pt x="3713" y="5696"/>
                </a:cubicBezTo>
                <a:moveTo>
                  <a:pt x="1369" y="5390"/>
                </a:moveTo>
                <a:cubicBezTo>
                  <a:pt x="1459" y="5378"/>
                  <a:pt x="1549" y="5360"/>
                  <a:pt x="1634" y="5332"/>
                </a:cubicBezTo>
                <a:moveTo>
                  <a:pt x="505" y="3862"/>
                </a:moveTo>
                <a:cubicBezTo>
                  <a:pt x="661" y="3942"/>
                  <a:pt x="840" y="4012"/>
                  <a:pt x="1100" y="3985"/>
                </a:cubicBezTo>
              </a:path>
            </a:pathLst>
          </a:custGeom>
          <a:solidFill>
            <a:srgbClr val="4472c4"/>
          </a:solidFill>
          <a:ln w="12600">
            <a:solidFill>
              <a:srgbClr val="000000"/>
            </a:solidFill>
            <a:miter/>
          </a:ln>
        </p:spPr>
        <p:style>
          <a:lnRef idx="0"/>
          <a:fillRef idx="0"/>
          <a:effectRef idx="0"/>
          <a:fontRef idx="minor"/>
        </p:style>
        <p:txBody>
          <a:bodyPr wrap="none" lIns="90000" rIns="90000" tIns="45000" bIns="45000">
            <a:noAutofit/>
          </a:bodyPr>
          <a:p>
            <a:pPr>
              <a:lnSpc>
                <a:spcPct val="100000"/>
              </a:lnSpc>
              <a:tabLst>
                <a:tab algn="l" pos="0"/>
              </a:tabLst>
            </a:pPr>
            <a:r>
              <a:rPr b="1" lang="el-GR" sz="2400" spc="-1" strike="noStrike">
                <a:solidFill>
                  <a:srgbClr val="ffffff"/>
                </a:solidFill>
                <a:latin typeface="Times New Roman"/>
                <a:ea typeface="DejaVu Sans"/>
              </a:rPr>
              <a:t>Κόστος 1-2 ημερών</a:t>
            </a:r>
            <a:endParaRPr b="0" lang="el-GR" sz="2400" spc="-1" strike="noStrike">
              <a:latin typeface="Arial"/>
            </a:endParaRPr>
          </a:p>
          <a:p>
            <a:pPr>
              <a:lnSpc>
                <a:spcPct val="100000"/>
              </a:lnSpc>
              <a:tabLst>
                <a:tab algn="l" pos="0"/>
              </a:tabLst>
            </a:pPr>
            <a:r>
              <a:rPr b="1" lang="el-GR" sz="2400" spc="-1" strike="noStrike">
                <a:solidFill>
                  <a:srgbClr val="ffffff"/>
                </a:solidFill>
                <a:latin typeface="Times New Roman"/>
                <a:ea typeface="DejaVu Sans"/>
              </a:rPr>
              <a:t>νοσηλείας σε ΜΕΘ </a:t>
            </a:r>
            <a:endParaRPr b="0" lang="el-GR" sz="2400" spc="-1" strike="noStrike">
              <a:latin typeface="Arial"/>
            </a:endParaRPr>
          </a:p>
          <a:p>
            <a:pPr>
              <a:lnSpc>
                <a:spcPct val="100000"/>
              </a:lnSpc>
              <a:tabLst>
                <a:tab algn="l" pos="0"/>
              </a:tabLst>
            </a:pPr>
            <a:r>
              <a:rPr b="1" lang="el-GR" sz="2400" spc="-1" strike="noStrike">
                <a:solidFill>
                  <a:srgbClr val="ffffff"/>
                </a:solidFill>
                <a:latin typeface="Times New Roman"/>
                <a:ea typeface="DejaVu Sans"/>
              </a:rPr>
              <a:t> </a:t>
            </a:r>
            <a:r>
              <a:rPr b="1" lang="el-GR" sz="2400" spc="-1" strike="noStrike">
                <a:solidFill>
                  <a:srgbClr val="ffffff"/>
                </a:solidFill>
                <a:latin typeface="Times New Roman"/>
                <a:ea typeface="DejaVu Sans"/>
              </a:rPr>
              <a:t>= μηνιαίος μισθός </a:t>
            </a:r>
            <a:endParaRPr b="0" lang="el-GR" sz="2400" spc="-1" strike="noStrike">
              <a:latin typeface="Arial"/>
            </a:endParaRPr>
          </a:p>
          <a:p>
            <a:pPr>
              <a:lnSpc>
                <a:spcPct val="100000"/>
              </a:lnSpc>
              <a:tabLst>
                <a:tab algn="l" pos="0"/>
              </a:tabLst>
            </a:pPr>
            <a:r>
              <a:rPr b="1" lang="el-GR" sz="2400" spc="-1" strike="noStrike">
                <a:solidFill>
                  <a:srgbClr val="ffffff"/>
                </a:solidFill>
                <a:latin typeface="Times New Roman"/>
                <a:ea typeface="DejaVu Sans"/>
              </a:rPr>
              <a:t>ενός νοσηλευτή</a:t>
            </a:r>
            <a:endParaRPr b="0" lang="el-GR" sz="2400" spc="-1" strike="noStrike">
              <a:latin typeface="Arial"/>
            </a:endParaRPr>
          </a:p>
        </p:txBody>
      </p:sp>
      <p:sp>
        <p:nvSpPr>
          <p:cNvPr id="331" name="CustomShape 6"/>
          <p:cNvSpPr/>
          <p:nvPr/>
        </p:nvSpPr>
        <p:spPr>
          <a:xfrm>
            <a:off x="3432240" y="6308640"/>
            <a:ext cx="2231280" cy="333720"/>
          </a:xfrm>
          <a:prstGeom prst="rect">
            <a:avLst/>
          </a:prstGeom>
          <a:noFill/>
          <a:ln>
            <a:noFill/>
          </a:ln>
        </p:spPr>
        <p:style>
          <a:lnRef idx="0"/>
          <a:fillRef idx="0"/>
          <a:effectRef idx="0"/>
          <a:fontRef idx="minor"/>
        </p:style>
        <p:txBody>
          <a:bodyPr lIns="90000" rIns="90000" tIns="45000" bIns="45000">
            <a:spAutoFit/>
          </a:bodyPr>
          <a:p>
            <a:pPr>
              <a:lnSpc>
                <a:spcPct val="100000"/>
              </a:lnSpc>
              <a:spcBef>
                <a:spcPts val="1001"/>
              </a:spcBef>
              <a:tabLst>
                <a:tab algn="l" pos="0"/>
              </a:tabLst>
            </a:pPr>
            <a:r>
              <a:rPr b="1" lang="el-GR" sz="1600" spc="-1" strike="noStrike">
                <a:solidFill>
                  <a:srgbClr val="000000"/>
                </a:solidFill>
                <a:latin typeface="Arial"/>
                <a:ea typeface="DejaVu Sans"/>
              </a:rPr>
              <a:t>Βαρύτητα ασθενών =</a:t>
            </a:r>
            <a:endParaRPr b="0" lang="el-GR" sz="16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2" name="CustomShape 1"/>
          <p:cNvSpPr/>
          <p:nvPr/>
        </p:nvSpPr>
        <p:spPr>
          <a:xfrm>
            <a:off x="1097280" y="522720"/>
            <a:ext cx="11025360" cy="350244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1" lang="el-GR" sz="3200" spc="-1" strike="noStrike">
                <a:solidFill>
                  <a:srgbClr val="ffffff"/>
                </a:solidFill>
                <a:latin typeface="Comic Sans MS"/>
                <a:ea typeface="DejaVu Sans"/>
              </a:rPr>
              <a:t>Λείπουν κυρίως νοσηλευτές και κατά δεύτερο λόγο γιατροί και εξοπλισμός</a:t>
            </a:r>
            <a:endParaRPr b="0" lang="el-GR" sz="3200" spc="-1" strike="noStrike">
              <a:latin typeface="Arial"/>
            </a:endParaRPr>
          </a:p>
          <a:p>
            <a:pPr>
              <a:lnSpc>
                <a:spcPct val="100000"/>
              </a:lnSpc>
              <a:tabLst>
                <a:tab algn="l" pos="0"/>
              </a:tabLst>
            </a:pPr>
            <a:endParaRPr b="0" lang="el-GR" sz="3200" spc="-1" strike="noStrike">
              <a:latin typeface="Arial"/>
            </a:endParaRPr>
          </a:p>
          <a:p>
            <a:pPr>
              <a:lnSpc>
                <a:spcPct val="100000"/>
              </a:lnSpc>
              <a:tabLst>
                <a:tab algn="l" pos="0"/>
              </a:tabLst>
            </a:pPr>
            <a:r>
              <a:rPr b="1" lang="el-GR" sz="3200" spc="-1" strike="noStrike">
                <a:solidFill>
                  <a:srgbClr val="ffffff"/>
                </a:solidFill>
                <a:latin typeface="Comic Sans MS"/>
                <a:ea typeface="DejaVu Sans"/>
              </a:rPr>
              <a:t>H αναλογία νοσηλευτών / κλίνες ΜΕΘ ήταν και παραμένει απαράδεκτη για τα διεθνή standards</a:t>
            </a:r>
            <a:endParaRPr b="0" lang="el-GR" sz="3200" spc="-1" strike="noStrike">
              <a:latin typeface="Arial"/>
            </a:endParaRPr>
          </a:p>
          <a:p>
            <a:pPr>
              <a:lnSpc>
                <a:spcPct val="100000"/>
              </a:lnSpc>
              <a:tabLst>
                <a:tab algn="l" pos="0"/>
              </a:tabLst>
            </a:pPr>
            <a:endParaRPr b="0" lang="el-GR" sz="3200" spc="-1" strike="noStrike">
              <a:latin typeface="Arial"/>
            </a:endParaRPr>
          </a:p>
          <a:p>
            <a:pPr>
              <a:lnSpc>
                <a:spcPct val="100000"/>
              </a:lnSpc>
              <a:tabLst>
                <a:tab algn="l" pos="0"/>
              </a:tabLst>
            </a:pPr>
            <a:r>
              <a:rPr b="1" lang="el-GR" sz="3200" spc="-1" strike="noStrike">
                <a:solidFill>
                  <a:srgbClr val="ffffff"/>
                </a:solidFill>
                <a:latin typeface="Comic Sans MS"/>
                <a:ea typeface="DejaVu Sans"/>
              </a:rPr>
              <a:t>Οι ΜΕΘ σώζουν &gt;10</a:t>
            </a:r>
            <a:r>
              <a:rPr b="1" lang="en-US" sz="3200" spc="-1" strike="noStrike">
                <a:solidFill>
                  <a:srgbClr val="ffffff"/>
                </a:solidFill>
                <a:latin typeface="Comic Sans MS"/>
                <a:ea typeface="DejaVu Sans"/>
              </a:rPr>
              <a:t>.</a:t>
            </a:r>
            <a:r>
              <a:rPr b="1" lang="el-GR" sz="3200" spc="-1" strike="noStrike">
                <a:solidFill>
                  <a:srgbClr val="ffffff"/>
                </a:solidFill>
                <a:latin typeface="Comic Sans MS"/>
                <a:ea typeface="DejaVu Sans"/>
              </a:rPr>
              <a:t>000 ασθενείς</a:t>
            </a:r>
            <a:endParaRPr b="0" lang="el-GR" sz="3200" spc="-1" strike="noStrike">
              <a:latin typeface="Arial"/>
            </a:endParaRPr>
          </a:p>
        </p:txBody>
      </p:sp>
      <p:pic>
        <p:nvPicPr>
          <p:cNvPr id="333" name="Εικόνα 3" descr=""/>
          <p:cNvPicPr/>
          <p:nvPr/>
        </p:nvPicPr>
        <p:blipFill>
          <a:blip r:embed="rId1"/>
          <a:stretch/>
        </p:blipFill>
        <p:spPr>
          <a:xfrm>
            <a:off x="6815520" y="4374360"/>
            <a:ext cx="2152800" cy="2009880"/>
          </a:xfrm>
          <a:prstGeom prst="rect">
            <a:avLst/>
          </a:prstGeom>
          <a:ln>
            <a:noFill/>
          </a:ln>
          <a:effectLst>
            <a:softEdge rad="112500"/>
          </a:effectLst>
        </p:spPr>
      </p:pic>
      <p:pic>
        <p:nvPicPr>
          <p:cNvPr id="334" name="Εικόνα 4" descr=""/>
          <p:cNvPicPr/>
          <p:nvPr/>
        </p:nvPicPr>
        <p:blipFill>
          <a:blip r:embed="rId2"/>
          <a:srcRect l="7341" t="0" r="7021" b="0"/>
          <a:stretch/>
        </p:blipFill>
        <p:spPr>
          <a:xfrm>
            <a:off x="2552400" y="4374360"/>
            <a:ext cx="2647080" cy="2072160"/>
          </a:xfrm>
          <a:prstGeom prst="rect">
            <a:avLst/>
          </a:prstGeom>
          <a:ln>
            <a:noFill/>
          </a:ln>
          <a:effectLst>
            <a:softEdge rad="112500"/>
          </a:effectLst>
        </p:spPr>
      </p:pic>
    </p:spTree>
  </p:cSld>
  <mc:AlternateContent>
    <mc:Choice Requires="p14">
      <p:transition spd="slow" p14:dur="1200">
        <p14:prism/>
      </p:transition>
    </mc:Choice>
    <mc:Fallback>
      <p:transition spd="slow">
        <p:fade/>
      </p:transition>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35" name="Εικόνα 3" descr=""/>
          <p:cNvPicPr/>
          <p:nvPr/>
        </p:nvPicPr>
        <p:blipFill>
          <a:blip r:embed="rId1"/>
          <a:stretch/>
        </p:blipFill>
        <p:spPr>
          <a:xfrm>
            <a:off x="620640" y="1930320"/>
            <a:ext cx="11570400" cy="3937680"/>
          </a:xfrm>
          <a:prstGeom prst="rect">
            <a:avLst/>
          </a:prstGeom>
          <a:ln>
            <a:noFill/>
          </a:ln>
        </p:spPr>
      </p:pic>
      <p:sp>
        <p:nvSpPr>
          <p:cNvPr id="336" name="CustomShape 1"/>
          <p:cNvSpPr/>
          <p:nvPr/>
        </p:nvSpPr>
        <p:spPr>
          <a:xfrm>
            <a:off x="1544760" y="804600"/>
            <a:ext cx="9240840" cy="577800"/>
          </a:xfrm>
          <a:prstGeom prst="rect">
            <a:avLst/>
          </a:prstGeom>
          <a:noFill/>
          <a:ln>
            <a:noFill/>
          </a:ln>
        </p:spPr>
        <p:style>
          <a:lnRef idx="0"/>
          <a:fillRef idx="0"/>
          <a:effectRef idx="0"/>
          <a:fontRef idx="minor"/>
        </p:style>
        <p:txBody>
          <a:bodyPr lIns="90000" rIns="90000" tIns="45000" bIns="45000">
            <a:spAutoFit/>
          </a:bodyPr>
          <a:p>
            <a:pPr>
              <a:lnSpc>
                <a:spcPct val="100000"/>
              </a:lnSpc>
              <a:tabLst>
                <a:tab algn="l" pos="0"/>
              </a:tabLst>
            </a:pPr>
            <a:r>
              <a:rPr b="1" lang="el-GR" sz="3200" spc="-1" strike="noStrike">
                <a:solidFill>
                  <a:srgbClr val="ffffff"/>
                </a:solidFill>
                <a:latin typeface="Comic Sans MS"/>
                <a:ea typeface="DejaVu Sans"/>
              </a:rPr>
              <a:t>Τα σημαντικότερα προβλήματα του ΕΣΥ </a:t>
            </a:r>
            <a:endParaRPr b="0" lang="el-GR" sz="32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37" name="CustomShape 1"/>
          <p:cNvSpPr/>
          <p:nvPr/>
        </p:nvSpPr>
        <p:spPr>
          <a:xfrm>
            <a:off x="763560" y="618480"/>
            <a:ext cx="11247120" cy="1477800"/>
          </a:xfrm>
          <a:prstGeom prst="rect">
            <a:avLst/>
          </a:prstGeom>
          <a:noFill/>
          <a:ln>
            <a:noFill/>
          </a:ln>
        </p:spPr>
        <p:style>
          <a:lnRef idx="0"/>
          <a:fillRef idx="0"/>
          <a:effectRef idx="0"/>
          <a:fontRef idx="minor"/>
        </p:style>
        <p:txBody>
          <a:bodyPr lIns="90000" rIns="90000" tIns="45000" bIns="45000" anchor="ctr" anchorCtr="1">
            <a:noAutofit/>
          </a:bodyPr>
          <a:p>
            <a:pPr algn="ctr">
              <a:lnSpc>
                <a:spcPct val="90000"/>
              </a:lnSpc>
              <a:tabLst>
                <a:tab algn="l" pos="0"/>
              </a:tabLst>
            </a:pPr>
            <a:r>
              <a:rPr b="1" lang="el-GR" sz="3200" spc="-1" strike="noStrike" cap="all">
                <a:solidFill>
                  <a:srgbClr val="ffffff"/>
                </a:solidFill>
                <a:latin typeface="Comic Sans MS"/>
              </a:rPr>
              <a:t>Σε κανονικες αλλα και σε περιοδους κρισεων</a:t>
            </a:r>
            <a:br/>
            <a:endParaRPr b="0" lang="el-GR" sz="3200" spc="-1" strike="noStrike">
              <a:latin typeface="Arial"/>
            </a:endParaRPr>
          </a:p>
        </p:txBody>
      </p:sp>
      <p:sp>
        <p:nvSpPr>
          <p:cNvPr id="338" name="CustomShape 2"/>
          <p:cNvSpPr/>
          <p:nvPr/>
        </p:nvSpPr>
        <p:spPr>
          <a:xfrm>
            <a:off x="683640" y="2249640"/>
            <a:ext cx="10670400" cy="3540960"/>
          </a:xfrm>
          <a:prstGeom prst="rect">
            <a:avLst/>
          </a:prstGeom>
          <a:noFill/>
          <a:ln>
            <a:noFill/>
          </a:ln>
        </p:spPr>
        <p:style>
          <a:lnRef idx="0"/>
          <a:fillRef idx="0"/>
          <a:effectRef idx="0"/>
          <a:fontRef idx="minor"/>
        </p:style>
        <p:txBody>
          <a:bodyPr lIns="90000" rIns="90000" tIns="45000" bIns="45000">
            <a:noAutofit/>
          </a:bodyPr>
          <a:p>
            <a:pPr marL="228600" indent="-227880">
              <a:lnSpc>
                <a:spcPct val="120000"/>
              </a:lnSpc>
              <a:spcBef>
                <a:spcPts val="1001"/>
              </a:spcBef>
              <a:buClr>
                <a:srgbClr val="ffffff"/>
              </a:buClr>
              <a:buSzPct val="125000"/>
              <a:buFont typeface="Arial"/>
              <a:buChar char="•"/>
            </a:pPr>
            <a:r>
              <a:rPr b="1" lang="el-GR" sz="2800" spc="-1" strike="noStrike">
                <a:solidFill>
                  <a:srgbClr val="ffffff"/>
                </a:solidFill>
                <a:latin typeface="Comic Sans MS"/>
              </a:rPr>
              <a:t>Απαιτείται:</a:t>
            </a:r>
            <a:endParaRPr b="0" lang="el-GR" sz="2800" spc="-1" strike="noStrike">
              <a:latin typeface="Arial"/>
            </a:endParaRPr>
          </a:p>
          <a:p>
            <a:pPr marL="228600" indent="-227880">
              <a:lnSpc>
                <a:spcPct val="120000"/>
              </a:lnSpc>
              <a:spcBef>
                <a:spcPts val="1001"/>
              </a:spcBef>
              <a:buClr>
                <a:srgbClr val="ffffff"/>
              </a:buClr>
              <a:buSzPct val="125000"/>
              <a:buFont typeface="Arial"/>
              <a:buChar char="•"/>
            </a:pPr>
            <a:r>
              <a:rPr b="1" lang="el-GR" sz="2800" spc="-1" strike="noStrike">
                <a:solidFill>
                  <a:srgbClr val="ffffff"/>
                </a:solidFill>
                <a:latin typeface="Comic Sans MS"/>
              </a:rPr>
              <a:t>Αύξηση κλινών ΜΕΘ </a:t>
            </a:r>
            <a:endParaRPr b="0" lang="el-GR" sz="2800" spc="-1" strike="noStrike">
              <a:latin typeface="Arial"/>
            </a:endParaRPr>
          </a:p>
          <a:p>
            <a:pPr marL="228600" indent="-227880">
              <a:lnSpc>
                <a:spcPct val="120000"/>
              </a:lnSpc>
              <a:spcBef>
                <a:spcPts val="1001"/>
              </a:spcBef>
              <a:buClr>
                <a:srgbClr val="ffffff"/>
              </a:buClr>
              <a:buSzPct val="125000"/>
              <a:buFont typeface="Arial"/>
              <a:buChar char="•"/>
            </a:pPr>
            <a:r>
              <a:rPr b="1" lang="el-GR" sz="2800" spc="-1" strike="noStrike">
                <a:solidFill>
                  <a:srgbClr val="ffffff"/>
                </a:solidFill>
                <a:latin typeface="Comic Sans MS"/>
              </a:rPr>
              <a:t>Εκσυγχρονισμός δομής και εξοπλισμού</a:t>
            </a:r>
            <a:endParaRPr b="0" lang="el-GR" sz="2800" spc="-1" strike="noStrike">
              <a:latin typeface="Arial"/>
            </a:endParaRPr>
          </a:p>
          <a:p>
            <a:pPr marL="228600" indent="-227880">
              <a:lnSpc>
                <a:spcPct val="120000"/>
              </a:lnSpc>
              <a:spcBef>
                <a:spcPts val="1001"/>
              </a:spcBef>
              <a:buClr>
                <a:srgbClr val="ffffff"/>
              </a:buClr>
              <a:buSzPct val="125000"/>
              <a:buFont typeface="Arial"/>
              <a:buChar char="•"/>
            </a:pPr>
            <a:r>
              <a:rPr b="1" lang="el-GR" sz="2800" spc="-1" strike="noStrike">
                <a:solidFill>
                  <a:srgbClr val="ffffff"/>
                </a:solidFill>
                <a:latin typeface="Comic Sans MS"/>
              </a:rPr>
              <a:t>Αύξηση ανθρώπινου δυναμικού (ιατρικό και νοσηλευτικό προσωπικό)</a:t>
            </a:r>
            <a:endParaRPr b="0" lang="el-GR" sz="2800" spc="-1" strike="noStrike">
              <a:latin typeface="Arial"/>
            </a:endParaRPr>
          </a:p>
          <a:p>
            <a:pPr marL="228600" indent="-227880">
              <a:lnSpc>
                <a:spcPct val="120000"/>
              </a:lnSpc>
              <a:spcBef>
                <a:spcPts val="1001"/>
              </a:spcBef>
              <a:buClr>
                <a:srgbClr val="ffffff"/>
              </a:buClr>
              <a:buSzPct val="125000"/>
              <a:buFont typeface="Arial"/>
              <a:buChar char="•"/>
            </a:pPr>
            <a:r>
              <a:rPr b="1" lang="el-GR" sz="2800" spc="-1" strike="noStrike">
                <a:solidFill>
                  <a:srgbClr val="ffffff"/>
                </a:solidFill>
                <a:latin typeface="Comic Sans MS"/>
              </a:rPr>
              <a:t>Συνεχής εκπαίδευση (διαχείριση κρίσεων)</a:t>
            </a:r>
            <a:endParaRPr b="0" lang="el-GR" sz="2800" spc="-1" strike="noStrike">
              <a:latin typeface="Arial"/>
            </a:endParaRPr>
          </a:p>
          <a:p>
            <a:pPr>
              <a:lnSpc>
                <a:spcPct val="120000"/>
              </a:lnSpc>
              <a:spcBef>
                <a:spcPts val="1001"/>
              </a:spcBef>
            </a:pPr>
            <a:endParaRPr b="0" lang="el-GR" sz="2800" spc="-1" strike="noStrike">
              <a:latin typeface="Arial"/>
            </a:endParaRPr>
          </a:p>
        </p:txBody>
      </p:sp>
      <p:pic>
        <p:nvPicPr>
          <p:cNvPr id="339" name="Εικόνα 3" descr=""/>
          <p:cNvPicPr/>
          <p:nvPr/>
        </p:nvPicPr>
        <p:blipFill>
          <a:blip r:embed="rId1"/>
          <a:stretch/>
        </p:blipFill>
        <p:spPr>
          <a:xfrm>
            <a:off x="8740080" y="1561680"/>
            <a:ext cx="3014280" cy="2591640"/>
          </a:xfrm>
          <a:prstGeom prst="rect">
            <a:avLst/>
          </a:prstGeom>
          <a:ln>
            <a:noFill/>
          </a:ln>
        </p:spPr>
      </p:pic>
    </p:spTree>
  </p:cSld>
  <mc:AlternateContent>
    <mc:Choice Requires="p14">
      <p:transition spd="slow" p14:dur="1200">
        <p14:prism/>
      </p:transition>
    </mc:Choice>
    <mc:Fallback>
      <p:transition spd="slow">
        <p:fade/>
      </p:transition>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0" name="Θέση περιεχομένου 3" descr=""/>
          <p:cNvPicPr/>
          <p:nvPr/>
        </p:nvPicPr>
        <p:blipFill>
          <a:blip r:embed="rId1"/>
          <a:stretch/>
        </p:blipFill>
        <p:spPr>
          <a:xfrm>
            <a:off x="2249640" y="932400"/>
            <a:ext cx="7799400" cy="5201640"/>
          </a:xfrm>
          <a:prstGeom prst="rect">
            <a:avLst/>
          </a:prstGeom>
          <a:ln>
            <a:noFill/>
          </a:ln>
        </p:spPr>
      </p:pic>
    </p:spTree>
  </p:cSld>
  <mc:AlternateContent>
    <mc:Choice Requires="p14">
      <p:transition spd="slow" p14:dur="1200">
        <p14:prism/>
      </p:transition>
    </mc:Choice>
    <mc:Fallback>
      <p:transition spd="slow">
        <p:fade/>
      </p:transition>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41" name="Εικόνα 1" descr=""/>
          <p:cNvPicPr/>
          <p:nvPr/>
        </p:nvPicPr>
        <p:blipFill>
          <a:blip r:embed="rId1"/>
          <a:stretch/>
        </p:blipFill>
        <p:spPr>
          <a:xfrm>
            <a:off x="837720" y="524160"/>
            <a:ext cx="10515960" cy="5809320"/>
          </a:xfrm>
          <a:prstGeom prst="rect">
            <a:avLst/>
          </a:prstGeom>
          <a:ln>
            <a:noFill/>
          </a:ln>
        </p:spPr>
      </p:pic>
    </p:spTree>
  </p:cSld>
  <mc:AlternateContent>
    <mc:Choice Requires="p14">
      <p:transition spd="slow" p14:dur="1200">
        <p14:prism/>
      </p:transition>
    </mc:Choice>
    <mc:Fallback>
      <p:transition spd="slow">
        <p:fade/>
      </p:transition>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99" name="CustomShape 1"/>
          <p:cNvSpPr/>
          <p:nvPr/>
        </p:nvSpPr>
        <p:spPr>
          <a:xfrm>
            <a:off x="1143000" y="1584360"/>
            <a:ext cx="9905400" cy="3540960"/>
          </a:xfrm>
          <a:prstGeom prst="rect">
            <a:avLst/>
          </a:prstGeom>
          <a:noFill/>
          <a:ln>
            <a:noFill/>
          </a:ln>
        </p:spPr>
        <p:style>
          <a:lnRef idx="0"/>
          <a:fillRef idx="0"/>
          <a:effectRef idx="0"/>
          <a:fontRef idx="minor"/>
        </p:style>
        <p:txBody>
          <a:bodyPr lIns="90000" rIns="90000" tIns="45000" bIns="45000" anchorCtr="1">
            <a:noAutofit/>
          </a:bodyPr>
          <a:p>
            <a:pPr algn="ctr">
              <a:lnSpc>
                <a:spcPct val="200000"/>
              </a:lnSpc>
              <a:spcBef>
                <a:spcPts val="1001"/>
              </a:spcBef>
              <a:tabLst>
                <a:tab algn="l" pos="0"/>
              </a:tabLst>
            </a:pPr>
            <a:r>
              <a:rPr b="1" lang="el-GR" sz="3200" spc="-1" strike="noStrike">
                <a:solidFill>
                  <a:srgbClr val="ffffff"/>
                </a:solidFill>
                <a:latin typeface="Comic Sans MS"/>
              </a:rPr>
              <a:t>Ο σκοπός ενός συστήματος υγείας είναι η αντιμετώπιση των αναγκών υγείας και φροντίδας του πληθυσμού σε όλο το φάσμα της φροντίδας</a:t>
            </a:r>
            <a:endParaRPr b="0" lang="el-GR" sz="32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0" name="CustomShape 1"/>
          <p:cNvSpPr/>
          <p:nvPr/>
        </p:nvSpPr>
        <p:spPr>
          <a:xfrm>
            <a:off x="852120" y="1202040"/>
            <a:ext cx="10270800" cy="3540960"/>
          </a:xfrm>
          <a:prstGeom prst="rect">
            <a:avLst/>
          </a:prstGeom>
          <a:noFill/>
          <a:ln>
            <a:noFill/>
          </a:ln>
        </p:spPr>
        <p:style>
          <a:lnRef idx="0"/>
          <a:fillRef idx="0"/>
          <a:effectRef idx="0"/>
          <a:fontRef idx="minor"/>
        </p:style>
        <p:txBody>
          <a:bodyPr lIns="90000" rIns="90000" tIns="45000" bIns="45000">
            <a:noAutofit/>
          </a:bodyPr>
          <a:p>
            <a:pPr marL="228600" indent="-227880" algn="just">
              <a:lnSpc>
                <a:spcPct val="150000"/>
              </a:lnSpc>
              <a:spcBef>
                <a:spcPts val="1001"/>
              </a:spcBef>
              <a:buClr>
                <a:srgbClr val="ffffff"/>
              </a:buClr>
              <a:buSzPct val="125000"/>
              <a:buFont typeface="Arial"/>
              <a:buChar char="•"/>
            </a:pPr>
            <a:r>
              <a:rPr b="1" lang="el-GR" sz="2400" spc="-1" strike="noStrike">
                <a:solidFill>
                  <a:srgbClr val="ffffff"/>
                </a:solidFill>
                <a:latin typeface="Comic Sans MS"/>
              </a:rPr>
              <a:t>Η ΥΓΕΙΑ είναι το πολυτιμότερο αγαθό του ανθρώπου και αποτελεί συνταγματικό δικαίωμα για τον κάθε πολίτη μιας αναπτυγμένης χώρας</a:t>
            </a:r>
            <a:endParaRPr b="0" lang="el-GR" sz="2400" spc="-1" strike="noStrike">
              <a:latin typeface="Arial"/>
            </a:endParaRPr>
          </a:p>
          <a:p>
            <a:pPr marL="228600" indent="-227880" algn="just">
              <a:lnSpc>
                <a:spcPct val="150000"/>
              </a:lnSpc>
              <a:spcBef>
                <a:spcPts val="1001"/>
              </a:spcBef>
              <a:buClr>
                <a:srgbClr val="ffffff"/>
              </a:buClr>
              <a:buSzPct val="125000"/>
              <a:buFont typeface="Arial"/>
              <a:buChar char="•"/>
            </a:pPr>
            <a:r>
              <a:rPr b="1" lang="el-GR" sz="2400" spc="-1" strike="noStrike">
                <a:solidFill>
                  <a:srgbClr val="ffffff"/>
                </a:solidFill>
                <a:latin typeface="Comic Sans MS"/>
              </a:rPr>
              <a:t>Με τη ραγδαία εξέλιξη της ιατρικής επιστήμης και της τεχνολογίας, η προσπάθεια για τη διατήρηση στη ζωή των βαρέως πασχόντων αρρώστων, γίνεται ολοένα και μεγαλύτερη με στόχο την  έγκαιρη και ορθή αντιμετώπιση</a:t>
            </a:r>
            <a:endParaRPr b="0" lang="el-GR" sz="2400" spc="-1" strike="noStrike">
              <a:latin typeface="Arial"/>
            </a:endParaRPr>
          </a:p>
          <a:p>
            <a:pPr>
              <a:lnSpc>
                <a:spcPct val="120000"/>
              </a:lnSpc>
              <a:spcBef>
                <a:spcPts val="1001"/>
              </a:spcBef>
            </a:pP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01" name="Εικόνα 1" descr=""/>
          <p:cNvPicPr/>
          <p:nvPr/>
        </p:nvPicPr>
        <p:blipFill>
          <a:blip r:embed="rId1"/>
          <a:srcRect l="70792" t="0" r="0" b="0"/>
          <a:stretch/>
        </p:blipFill>
        <p:spPr>
          <a:xfrm>
            <a:off x="7696800" y="1357920"/>
            <a:ext cx="3857760" cy="5236200"/>
          </a:xfrm>
          <a:prstGeom prst="rect">
            <a:avLst/>
          </a:prstGeom>
          <a:ln>
            <a:noFill/>
          </a:ln>
        </p:spPr>
      </p:pic>
      <p:sp>
        <p:nvSpPr>
          <p:cNvPr id="302" name="CustomShape 1"/>
          <p:cNvSpPr/>
          <p:nvPr/>
        </p:nvSpPr>
        <p:spPr>
          <a:xfrm>
            <a:off x="1141560" y="618480"/>
            <a:ext cx="9905400" cy="1477800"/>
          </a:xfrm>
          <a:prstGeom prst="rect">
            <a:avLst/>
          </a:prstGeom>
          <a:noFill/>
          <a:ln>
            <a:noFill/>
          </a:ln>
        </p:spPr>
        <p:style>
          <a:lnRef idx="0"/>
          <a:fillRef idx="0"/>
          <a:effectRef idx="0"/>
          <a:fontRef idx="minor"/>
        </p:style>
      </p:sp>
      <p:sp>
        <p:nvSpPr>
          <p:cNvPr id="303" name="CustomShape 2"/>
          <p:cNvSpPr/>
          <p:nvPr/>
        </p:nvSpPr>
        <p:spPr>
          <a:xfrm>
            <a:off x="1141560" y="1785240"/>
            <a:ext cx="6212880" cy="3540960"/>
          </a:xfrm>
          <a:prstGeom prst="rect">
            <a:avLst/>
          </a:prstGeom>
          <a:noFill/>
          <a:ln>
            <a:noFill/>
          </a:ln>
        </p:spPr>
        <p:style>
          <a:lnRef idx="0"/>
          <a:fillRef idx="0"/>
          <a:effectRef idx="0"/>
          <a:fontRef idx="minor"/>
        </p:style>
        <p:txBody>
          <a:bodyPr lIns="90000" rIns="90000" tIns="45000" bIns="45000">
            <a:noAutofit/>
          </a:bodyPr>
          <a:p>
            <a:pPr marL="228600" indent="-227880" algn="just">
              <a:lnSpc>
                <a:spcPct val="150000"/>
              </a:lnSpc>
              <a:spcBef>
                <a:spcPts val="1001"/>
              </a:spcBef>
              <a:buClr>
                <a:srgbClr val="ffffff"/>
              </a:buClr>
              <a:buSzPct val="125000"/>
              <a:buFont typeface="Arial"/>
              <a:buChar char="•"/>
            </a:pPr>
            <a:r>
              <a:rPr b="1" lang="el-GR" sz="2400" spc="-1" strike="noStrike">
                <a:solidFill>
                  <a:srgbClr val="ffffff"/>
                </a:solidFill>
                <a:latin typeface="Comic Sans MS"/>
              </a:rPr>
              <a:t>Επειδή η αντιμετώπιση των βαρέως πασχόντων είναι δύσκολη και απαιτητική </a:t>
            </a:r>
            <a:endParaRPr b="0" lang="el-GR" sz="2400" spc="-1" strike="noStrike">
              <a:latin typeface="Arial"/>
            </a:endParaRPr>
          </a:p>
          <a:p>
            <a:pPr marL="228600" indent="-227880" algn="just">
              <a:lnSpc>
                <a:spcPct val="150000"/>
              </a:lnSpc>
              <a:spcBef>
                <a:spcPts val="1001"/>
              </a:spcBef>
              <a:buClr>
                <a:srgbClr val="ffffff"/>
              </a:buClr>
              <a:buSzPct val="125000"/>
              <a:buFont typeface="Arial"/>
              <a:buChar char="•"/>
            </a:pPr>
            <a:r>
              <a:rPr b="1" lang="en-US" sz="2400" spc="-1" strike="noStrike">
                <a:solidFill>
                  <a:srgbClr val="ffffff"/>
                </a:solidFill>
                <a:latin typeface="Comic Sans MS"/>
              </a:rPr>
              <a:t>“</a:t>
            </a:r>
            <a:r>
              <a:rPr b="1" lang="el-GR" sz="2400" spc="-1" strike="noStrike">
                <a:solidFill>
                  <a:srgbClr val="ffffff"/>
                </a:solidFill>
                <a:latin typeface="Comic Sans MS"/>
              </a:rPr>
              <a:t>επί πανδημίας, τα Τμήματα Επειγόντων Περιστατικών και οι ΜΕΘ θα δεχθούν το μεγαλύτερο φορτίο της φροντίδας των ασθενών</a:t>
            </a:r>
            <a:r>
              <a:rPr b="1" lang="en-US" sz="2400" spc="-1" strike="noStrike">
                <a:solidFill>
                  <a:srgbClr val="ffffff"/>
                </a:solidFill>
                <a:latin typeface="Comic Sans MS"/>
              </a:rPr>
              <a:t>”</a:t>
            </a: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4" name="CustomShape 1"/>
          <p:cNvSpPr/>
          <p:nvPr/>
        </p:nvSpPr>
        <p:spPr>
          <a:xfrm>
            <a:off x="1303920" y="981000"/>
            <a:ext cx="9532800" cy="4479480"/>
          </a:xfrm>
          <a:prstGeom prst="rect">
            <a:avLst/>
          </a:prstGeom>
          <a:noFill/>
          <a:ln>
            <a:noFill/>
          </a:ln>
        </p:spPr>
        <p:style>
          <a:lnRef idx="0"/>
          <a:fillRef idx="0"/>
          <a:effectRef idx="0"/>
          <a:fontRef idx="minor"/>
        </p:style>
        <p:txBody>
          <a:bodyPr lIns="90000" rIns="90000" tIns="45000" bIns="45000">
            <a:spAutoFit/>
          </a:bodyPr>
          <a:p>
            <a:pPr marL="343080" indent="-342360" algn="just">
              <a:lnSpc>
                <a:spcPct val="150000"/>
              </a:lnSpc>
              <a:buClr>
                <a:srgbClr val="ffffff"/>
              </a:buClr>
              <a:buFont typeface="Arial"/>
              <a:buChar char="•"/>
            </a:pPr>
            <a:r>
              <a:rPr b="1" lang="el-GR" sz="2400" spc="-1" strike="noStrike">
                <a:solidFill>
                  <a:srgbClr val="ffffff"/>
                </a:solidFill>
                <a:latin typeface="Comic Sans MS"/>
                <a:ea typeface="DejaVu Sans"/>
              </a:rPr>
              <a:t>Στους γιατρούς, εφαρμογή του θεσμού της «πλήρους και αποκλειστικής απασχόλησης» μόνο στους διευθυντές-συντονιστές με βελτιωμένες αποδοχές και με δυνατότητα παροχής αμειβόμενου ιδιωτικού έργου εντός του νοσοκομείου. </a:t>
            </a:r>
            <a:endParaRPr b="0" lang="el-GR" sz="2400" spc="-1" strike="noStrike">
              <a:latin typeface="Arial"/>
            </a:endParaRPr>
          </a:p>
          <a:p>
            <a:pPr marL="343080" indent="-342360" algn="just">
              <a:lnSpc>
                <a:spcPct val="150000"/>
              </a:lnSpc>
              <a:buClr>
                <a:srgbClr val="ffffff"/>
              </a:buClr>
              <a:buFont typeface="Arial"/>
              <a:buChar char="•"/>
            </a:pPr>
            <a:r>
              <a:rPr b="1" lang="el-GR" sz="2400" spc="-1" strike="noStrike">
                <a:solidFill>
                  <a:srgbClr val="ffffff"/>
                </a:solidFill>
                <a:latin typeface="Comic Sans MS"/>
                <a:ea typeface="DejaVu Sans"/>
              </a:rPr>
              <a:t>Για τους υπόλοιπους γιατρούς, να παρέχεται η δυνατότητα πλήρους αλλά όχι αποκλειστικής απασχόλησης για να μπορούν να απασχολούνται σε δύο ή περισσότερα νοσοκομεία με βάση επιμέρους συμβόλαια εργασίας.</a:t>
            </a: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5" name="CustomShape 1"/>
          <p:cNvSpPr/>
          <p:nvPr/>
        </p:nvSpPr>
        <p:spPr>
          <a:xfrm>
            <a:off x="1280160" y="845280"/>
            <a:ext cx="9282240" cy="5576760"/>
          </a:xfrm>
          <a:prstGeom prst="rect">
            <a:avLst/>
          </a:prstGeom>
          <a:noFill/>
          <a:ln>
            <a:noFill/>
          </a:ln>
        </p:spPr>
        <p:style>
          <a:lnRef idx="0"/>
          <a:fillRef idx="0"/>
          <a:effectRef idx="0"/>
          <a:fontRef idx="minor"/>
        </p:style>
        <p:txBody>
          <a:bodyPr lIns="90000" rIns="90000" tIns="45000" bIns="45000">
            <a:spAutoFit/>
          </a:bodyPr>
          <a:p>
            <a:pPr algn="just">
              <a:lnSpc>
                <a:spcPct val="150000"/>
              </a:lnSpc>
              <a:tabLst>
                <a:tab algn="l" pos="0"/>
              </a:tabLst>
            </a:pPr>
            <a:r>
              <a:rPr b="1" lang="el-GR" sz="2400" spc="-1" strike="noStrike">
                <a:solidFill>
                  <a:srgbClr val="ffffff"/>
                </a:solidFill>
                <a:latin typeface="Comic Sans MS"/>
                <a:ea typeface="DejaVu Sans"/>
              </a:rPr>
              <a:t>Το θέμα της «γήρανσης» του υγειονομικού πληθυσμού είναι επίσης σε προτεραιότητα, διότι η μαζική έξοδος του διευθυντικού δυναμικού σώματος των γιατρών του ΕΣΥ σε συνδυασμό με την μετανάστευση των νέων γιατρών ακολουθείται από ένα στρώμα γιατρών μέσα στο ΕΣΥ, το οποίο βρίσκεται σε ακραία επαγγελματική κόπωση. Δηλαδή δεν υπάρχει μηχανισμός ανανέωσης του προσωπικού ώστε να εμπλουτιστεί με νεότερες γενιές, που δεν «θα βγάλουν απλώς τη δουλειά» αλλά θα συνεισφέρουν σε νέα γνώση και τεχνογνωσία.</a:t>
            </a: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6" name="CustomShape 1"/>
          <p:cNvSpPr/>
          <p:nvPr/>
        </p:nvSpPr>
        <p:spPr>
          <a:xfrm>
            <a:off x="1550520" y="741240"/>
            <a:ext cx="8599680" cy="3016440"/>
          </a:xfrm>
          <a:prstGeom prst="rect">
            <a:avLst/>
          </a:prstGeom>
          <a:noFill/>
          <a:ln>
            <a:noFill/>
          </a:ln>
        </p:spPr>
        <p:style>
          <a:lnRef idx="0"/>
          <a:fillRef idx="0"/>
          <a:effectRef idx="0"/>
          <a:fontRef idx="minor"/>
        </p:style>
        <p:txBody>
          <a:bodyPr lIns="90000" rIns="90000" tIns="45000" bIns="45000">
            <a:spAutoFit/>
          </a:bodyPr>
          <a:p>
            <a:pPr algn="just">
              <a:lnSpc>
                <a:spcPct val="200000"/>
              </a:lnSpc>
              <a:tabLst>
                <a:tab algn="l" pos="0"/>
              </a:tabLst>
            </a:pPr>
            <a:r>
              <a:rPr b="1" lang="el-GR" sz="2400" spc="-1" strike="noStrike">
                <a:solidFill>
                  <a:srgbClr val="ffffff"/>
                </a:solidFill>
                <a:latin typeface="Comic Sans MS"/>
                <a:ea typeface="DejaVu Sans"/>
              </a:rPr>
              <a:t>Αποτελεσματικότερη διαχείριση των περιστατικών εντός του νοσοκομείου και στη μείωση των άσκοπων εισαγωγών από περιστατικά που μπορούν να αντιμετωπιστούν σε πρωτοβάθμιο επίπεδο. </a:t>
            </a:r>
            <a:endParaRPr b="0" lang="el-GR" sz="2400" spc="-1" strike="noStrike">
              <a:latin typeface="Arial"/>
            </a:endParaRPr>
          </a:p>
        </p:txBody>
      </p:sp>
    </p:spTree>
  </p:cSld>
  <mc:AlternateContent>
    <mc:Choice Requires="p14">
      <p:transition spd="slow" p14:dur="1200">
        <p14:prism/>
      </p:transition>
    </mc:Choice>
    <mc:Fallback>
      <p:transition spd="slow">
        <p:fade/>
      </p:transition>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07" name="CustomShape 1"/>
          <p:cNvSpPr/>
          <p:nvPr/>
        </p:nvSpPr>
        <p:spPr>
          <a:xfrm>
            <a:off x="1789200" y="151200"/>
            <a:ext cx="8793360" cy="6368400"/>
          </a:xfrm>
          <a:prstGeom prst="round2DiagRect">
            <a:avLst>
              <a:gd name="adj1" fmla="val 16667"/>
              <a:gd name="adj2" fmla="val 0"/>
            </a:avLst>
          </a:prstGeom>
          <a:blipFill rotWithShape="0">
            <a:blip r:embed="rId1"/>
            <a:stretch>
              <a:fillRect/>
            </a:stretch>
          </a:blipFill>
          <a:ln cap="sq" w="88920">
            <a:solidFill>
              <a:srgbClr val="ffffff"/>
            </a:solidFill>
            <a:miter/>
          </a:ln>
          <a:effectLst>
            <a:outerShdw algn="tl" blurRad="254000" rotWithShape="0">
              <a:srgbClr val="000000">
                <a:alpha val="43000"/>
              </a:srgbClr>
            </a:outerShdw>
          </a:effectLst>
        </p:spPr>
        <p:style>
          <a:lnRef idx="0"/>
          <a:fillRef idx="0"/>
          <a:effectRef idx="0"/>
          <a:fontRef idx="minor"/>
        </p:style>
      </p:sp>
    </p:spTree>
  </p:cSld>
  <mc:AlternateContent>
    <mc:Choice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TM04033919%5b%5bfn=Κύκλωμα%5d%5d</Template>
  <TotalTime>178</TotalTime>
  <Application>LibreOffice/6.4.7.2$Windows_X86_64 LibreOffice_project/639b8ac485750d5696d7590a72ef1b496725cfb5</Application>
  <Words>565</Words>
  <Paragraphs>47</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2021-02-03T15:26:47Z</dcterms:created>
  <dc:creator>Anastasia Kontanidou</dc:creator>
  <dc:description/>
  <dc:language>el-GR</dc:language>
  <cp:lastModifiedBy>Ιωάννα Δημοπούλου</cp:lastModifiedBy>
  <dcterms:modified xsi:type="dcterms:W3CDTF">2021-05-31T05:46:42Z</dcterms:modified>
  <cp:revision>6</cp:revision>
  <dc:subject/>
  <dc:title>Ο κοσμος των ΜΕθ:στοιχεια-εμπειριες-αναγκεσ  η επομενη μερα</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XPowerLiteLastOptimized">
    <vt:lpwstr>1307844</vt:lpwstr>
  </property>
  <property fmtid="{D5CDD505-2E9C-101B-9397-08002B2CF9AE}" pid="8" name="NXPowerLiteSettings">
    <vt:lpwstr>C7000400038000</vt:lpwstr>
  </property>
  <property fmtid="{D5CDD505-2E9C-101B-9397-08002B2CF9AE}" pid="9" name="NXPowerLiteVersion">
    <vt:lpwstr>S9.0.3</vt:lpwstr>
  </property>
  <property fmtid="{D5CDD505-2E9C-101B-9397-08002B2CF9AE}" pid="10" name="Notes">
    <vt:i4>0</vt:i4>
  </property>
  <property fmtid="{D5CDD505-2E9C-101B-9397-08002B2CF9AE}" pid="11" name="PresentationFormat">
    <vt:lpwstr>Ευρεία οθόνη</vt:lpwstr>
  </property>
  <property fmtid="{D5CDD505-2E9C-101B-9397-08002B2CF9AE}" pid="12" name="ScaleCrop">
    <vt:bool>0</vt:bool>
  </property>
  <property fmtid="{D5CDD505-2E9C-101B-9397-08002B2CF9AE}" pid="13" name="ShareDoc">
    <vt:bool>0</vt:bool>
  </property>
  <property fmtid="{D5CDD505-2E9C-101B-9397-08002B2CF9AE}" pid="14" name="Slides">
    <vt:i4>26</vt:i4>
  </property>
</Properties>
</file>