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_rels/item4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4.xml" ContentType="application/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28.png" ContentType="image/png"/>
  <Override PartName="/ppt/media/image1.jpeg" ContentType="image/jpeg"/>
  <Override PartName="/ppt/media/image3.png" ContentType="image/png"/>
  <Override PartName="/ppt/media/image9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jpeg" ContentType="image/jpeg"/>
  <Override PartName="/ppt/media/image30.jpeg" ContentType="image/jpeg"/>
  <Override PartName="/ppt/media/image32.png" ContentType="image/png"/>
  <Override PartName="/ppt/media/image31.jpeg" ContentType="image/jpeg"/>
  <Override PartName="/ppt/media/image33.jpeg" ContentType="image/jpeg"/>
  <Override PartName="/ppt/media/image34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microsoft.com/office/2020/02/relationships/classificationlabels" Target="docMetadata/LabelInfo.xml"/><Relationship Id="rId9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AB710-4155-4C95-987F-41DB9AC843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6F604DA-31FF-4A78-99CE-97B1FF02D015}">
      <dgm:prSet phldrT="[Text]" custT="1"/>
      <dgm:spPr>
        <a:solidFill>
          <a:srgbClr val="25408F"/>
        </a:solidFill>
      </dgm:spPr>
      <dgm:t>
        <a:bodyPr/>
        <a:lstStyle/>
        <a:p>
          <a:r>
            <a:rPr lang="en-US" sz="1400" dirty="0">
              <a:latin typeface="Lao UI" panose="020B0502040204020203" pitchFamily="34" charset="0"/>
              <a:cs typeface="Lao UI" panose="020B0502040204020203" pitchFamily="34" charset="0"/>
            </a:rPr>
            <a:t>EMA approval </a:t>
          </a:r>
        </a:p>
      </dgm:t>
    </dgm:pt>
    <dgm:pt modelId="{DE02F2B0-2F84-4946-9FB5-2EE0C3B47B53}" type="parTrans" cxnId="{E231D57F-C23B-45C2-A8EA-12FDC0F46D99}">
      <dgm:prSet/>
      <dgm:spPr/>
      <dgm:t>
        <a:bodyPr/>
        <a:lstStyle/>
        <a:p>
          <a:endParaRPr lang="en-US" sz="12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E4B1A5DD-06D3-4911-AE52-5954DCB1B0F6}" type="sibTrans" cxnId="{E231D57F-C23B-45C2-A8EA-12FDC0F46D99}">
      <dgm:prSet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gm:t>
    </dgm:pt>
    <dgm:pt modelId="{253A9736-5F8B-4116-9011-2B858E60F35C}">
      <dgm:prSet phldrT="[Text]"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Price submission</a:t>
          </a:r>
        </a:p>
      </dgm:t>
    </dgm:pt>
    <dgm:pt modelId="{B20B5D48-B968-4E6D-B858-F62FE613A22C}" type="parTrans" cxnId="{FA2FA352-2C0C-45EE-9EEF-3CA58492EB64}">
      <dgm:prSet/>
      <dgm:spPr/>
      <dgm:t>
        <a:bodyPr/>
        <a:lstStyle/>
        <a:p>
          <a:endParaRPr lang="en-US" sz="12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B4C5FCBC-4633-4949-9016-9517F4567E37}" type="sibTrans" cxnId="{FA2FA352-2C0C-45EE-9EEF-3CA58492EB64}">
      <dgm:prSet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gm:t>
    </dgm:pt>
    <dgm:pt modelId="{00D003F7-8A2E-44B5-BF76-19E1F583D731}">
      <dgm:prSet phldrT="[Text]"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Price approval </a:t>
          </a:r>
        </a:p>
      </dgm:t>
    </dgm:pt>
    <dgm:pt modelId="{E383A05D-50DA-490D-A5E9-AF20B51397CB}" type="parTrans" cxnId="{9ACBEFBA-CB6D-495F-A6CB-074E33179F52}">
      <dgm:prSet/>
      <dgm:spPr/>
      <dgm:t>
        <a:bodyPr/>
        <a:lstStyle/>
        <a:p>
          <a:endParaRPr lang="en-US" sz="12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F5A959B0-4AB0-4B2D-A161-184CFBCB69AF}" type="sibTrans" cxnId="{9ACBEFBA-CB6D-495F-A6CB-074E33179F52}">
      <dgm:prSet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gm:t>
    </dgm:pt>
    <dgm:pt modelId="{F3D46BE9-810D-4640-A2B8-2B4726A6A886}">
      <dgm:prSet phldrT="[Text]"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HTA external criteria fulfillment </a:t>
          </a:r>
        </a:p>
      </dgm:t>
    </dgm:pt>
    <dgm:pt modelId="{B383BBA6-C90B-4355-9742-C02A098F1604}" type="parTrans" cxnId="{E7EB52F0-A091-4D3E-BB49-50B20155DB82}">
      <dgm:prSet/>
      <dgm:spPr/>
      <dgm:t>
        <a:bodyPr/>
        <a:lstStyle/>
        <a:p>
          <a:endParaRPr lang="en-US" sz="12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36CEBA84-E76A-4933-935D-BE84CFD275B3}" type="sibTrans" cxnId="{E7EB52F0-A091-4D3E-BB49-50B20155DB82}">
      <dgm:prSet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gm:t>
    </dgm:pt>
    <dgm:pt modelId="{521289FA-0CF7-45A4-ABD5-1D1E722723B8}">
      <dgm:prSet phldrT="[Text]"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HTA assessment </a:t>
          </a:r>
        </a:p>
      </dgm:t>
    </dgm:pt>
    <dgm:pt modelId="{1BAF444B-8E9D-430B-BE71-BECC77121328}" type="parTrans" cxnId="{68EDF559-FB95-42CC-A480-28093EA76D16}">
      <dgm:prSet/>
      <dgm:spPr/>
      <dgm:t>
        <a:bodyPr/>
        <a:lstStyle/>
        <a:p>
          <a:endParaRPr lang="en-US" sz="12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A1C410C1-140D-40EA-8988-E0D50982A15A}" type="sibTrans" cxnId="{68EDF559-FB95-42CC-A480-28093EA76D16}">
      <dgm:prSet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gm:t>
    </dgm:pt>
    <dgm:pt modelId="{A6E810CF-7DA2-4FAC-A35D-90901C09144F}">
      <dgm:prSet phldrT="[Text]"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Negotiation process </a:t>
          </a:r>
        </a:p>
      </dgm:t>
    </dgm:pt>
    <dgm:pt modelId="{602361F8-CEE2-4D0C-8054-F78CAFAB99C5}" type="parTrans" cxnId="{C7E02064-7DDB-4D74-9D57-77FC861DB5C9}">
      <dgm:prSet/>
      <dgm:spPr/>
      <dgm:t>
        <a:bodyPr/>
        <a:lstStyle/>
        <a:p>
          <a:endParaRPr lang="en-US" sz="12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410978DF-9AA8-41CE-A279-D82F80E92FE3}" type="sibTrans" cxnId="{C7E02064-7DDB-4D74-9D57-77FC861DB5C9}">
      <dgm:prSet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gm:t>
    </dgm:pt>
    <dgm:pt modelId="{51057953-27B1-4DE3-917D-32F287975AEA}">
      <dgm:prSet phldrT="[Text]"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Publication of the decision </a:t>
          </a:r>
        </a:p>
      </dgm:t>
    </dgm:pt>
    <dgm:pt modelId="{8BC16FA6-9151-4800-83C3-BA2DED744173}" type="parTrans" cxnId="{5FA6951A-10A7-456D-99CF-65B6AF1C50AD}">
      <dgm:prSet/>
      <dgm:spPr/>
      <dgm:t>
        <a:bodyPr/>
        <a:lstStyle/>
        <a:p>
          <a:endParaRPr lang="en-US" sz="12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82DB9B31-6D4E-4DA5-A73D-86AC03716940}" type="sibTrans" cxnId="{5FA6951A-10A7-456D-99CF-65B6AF1C50AD}">
      <dgm:prSet/>
      <dgm:spPr/>
      <dgm:t>
        <a:bodyPr/>
        <a:lstStyle/>
        <a:p>
          <a:endParaRPr lang="en-US" sz="12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927A9A48-5EBD-4129-B79F-1176BE4A4A07}" type="pres">
      <dgm:prSet presAssocID="{693AB710-4155-4C95-987F-41DB9AC8430D}" presName="Name0" presStyleCnt="0">
        <dgm:presLayoutVars>
          <dgm:dir/>
          <dgm:resizeHandles val="exact"/>
        </dgm:presLayoutVars>
      </dgm:prSet>
      <dgm:spPr/>
    </dgm:pt>
    <dgm:pt modelId="{F965E925-08BF-4525-B5F7-CF9F448122E6}" type="pres">
      <dgm:prSet presAssocID="{B6F604DA-31FF-4A78-99CE-97B1FF02D015}" presName="node" presStyleLbl="node1" presStyleIdx="0" presStyleCnt="7">
        <dgm:presLayoutVars>
          <dgm:bulletEnabled val="1"/>
        </dgm:presLayoutVars>
      </dgm:prSet>
      <dgm:spPr/>
    </dgm:pt>
    <dgm:pt modelId="{CE6C858E-3BFA-44B8-A675-0ADD01927CCB}" type="pres">
      <dgm:prSet presAssocID="{E4B1A5DD-06D3-4911-AE52-5954DCB1B0F6}" presName="sibTrans" presStyleLbl="sibTrans2D1" presStyleIdx="0" presStyleCnt="6"/>
      <dgm:spPr>
        <a:xfrm>
          <a:off x="1387980" y="836399"/>
          <a:ext cx="267271" cy="312656"/>
        </a:xfrm>
        <a:prstGeom prst="rightArrow">
          <a:avLst>
            <a:gd name="adj1" fmla="val 60000"/>
            <a:gd name="adj2" fmla="val 50000"/>
          </a:avLst>
        </a:prstGeom>
      </dgm:spPr>
    </dgm:pt>
    <dgm:pt modelId="{FDA9AA06-6BBE-40DD-9E3C-2079B1D93077}" type="pres">
      <dgm:prSet presAssocID="{E4B1A5DD-06D3-4911-AE52-5954DCB1B0F6}" presName="connectorText" presStyleLbl="sibTrans2D1" presStyleIdx="0" presStyleCnt="6"/>
      <dgm:spPr/>
    </dgm:pt>
    <dgm:pt modelId="{5836A780-448E-4F47-B7DD-6AE1F363DCF2}" type="pres">
      <dgm:prSet presAssocID="{253A9736-5F8B-4116-9011-2B858E60F35C}" presName="node" presStyleLbl="node1" presStyleIdx="1" presStyleCnt="7">
        <dgm:presLayoutVars>
          <dgm:bulletEnabled val="1"/>
        </dgm:presLayoutVars>
      </dgm:prSet>
      <dgm:spPr>
        <a:xfrm>
          <a:off x="1766194" y="378837"/>
          <a:ext cx="1260713" cy="898258"/>
        </a:xfrm>
        <a:prstGeom prst="roundRect">
          <a:avLst>
            <a:gd name="adj" fmla="val 10000"/>
          </a:avLst>
        </a:prstGeom>
      </dgm:spPr>
    </dgm:pt>
    <dgm:pt modelId="{A99207E6-A739-4CE6-9344-6CE5607CE9BE}" type="pres">
      <dgm:prSet presAssocID="{B4C5FCBC-4633-4949-9016-9517F4567E37}" presName="sibTrans" presStyleLbl="sibTrans2D1" presStyleIdx="1" presStyleCnt="6"/>
      <dgm:spPr>
        <a:xfrm>
          <a:off x="3152978" y="836399"/>
          <a:ext cx="267271" cy="312656"/>
        </a:xfrm>
        <a:prstGeom prst="rightArrow">
          <a:avLst>
            <a:gd name="adj1" fmla="val 60000"/>
            <a:gd name="adj2" fmla="val 50000"/>
          </a:avLst>
        </a:prstGeom>
      </dgm:spPr>
    </dgm:pt>
    <dgm:pt modelId="{7145F8FD-B8BD-4169-B6CC-16DD858A8E51}" type="pres">
      <dgm:prSet presAssocID="{B4C5FCBC-4633-4949-9016-9517F4567E37}" presName="connectorText" presStyleLbl="sibTrans2D1" presStyleIdx="1" presStyleCnt="6"/>
      <dgm:spPr/>
    </dgm:pt>
    <dgm:pt modelId="{7C36DA70-DD1B-4E79-9014-4FD2E1380069}" type="pres">
      <dgm:prSet presAssocID="{00D003F7-8A2E-44B5-BF76-19E1F583D731}" presName="node" presStyleLbl="node1" presStyleIdx="2" presStyleCnt="7">
        <dgm:presLayoutVars>
          <dgm:bulletEnabled val="1"/>
        </dgm:presLayoutVars>
      </dgm:prSet>
      <dgm:spPr>
        <a:xfrm>
          <a:off x="3531192" y="378837"/>
          <a:ext cx="1260713" cy="898258"/>
        </a:xfrm>
        <a:prstGeom prst="roundRect">
          <a:avLst>
            <a:gd name="adj" fmla="val 10000"/>
          </a:avLst>
        </a:prstGeom>
      </dgm:spPr>
    </dgm:pt>
    <dgm:pt modelId="{5D72125B-3C69-46B4-B3F8-342EAF698C8C}" type="pres">
      <dgm:prSet presAssocID="{F5A959B0-4AB0-4B2D-A161-184CFBCB69AF}" presName="sibTrans" presStyleLbl="sibTrans2D1" presStyleIdx="2" presStyleCnt="6"/>
      <dgm:spPr>
        <a:xfrm>
          <a:off x="4917977" y="836399"/>
          <a:ext cx="267271" cy="312656"/>
        </a:xfrm>
        <a:prstGeom prst="rightArrow">
          <a:avLst>
            <a:gd name="adj1" fmla="val 60000"/>
            <a:gd name="adj2" fmla="val 50000"/>
          </a:avLst>
        </a:prstGeom>
      </dgm:spPr>
    </dgm:pt>
    <dgm:pt modelId="{D41C617B-C824-4778-9072-7A0171871F5F}" type="pres">
      <dgm:prSet presAssocID="{F5A959B0-4AB0-4B2D-A161-184CFBCB69AF}" presName="connectorText" presStyleLbl="sibTrans2D1" presStyleIdx="2" presStyleCnt="6"/>
      <dgm:spPr/>
    </dgm:pt>
    <dgm:pt modelId="{E0BADBDE-8523-42C4-86C3-A12DD427AFBD}" type="pres">
      <dgm:prSet presAssocID="{F3D46BE9-810D-4640-A2B8-2B4726A6A886}" presName="node" presStyleLbl="node1" presStyleIdx="3" presStyleCnt="7">
        <dgm:presLayoutVars>
          <dgm:bulletEnabled val="1"/>
        </dgm:presLayoutVars>
      </dgm:prSet>
      <dgm:spPr>
        <a:xfrm>
          <a:off x="5296191" y="307922"/>
          <a:ext cx="1260713" cy="1040088"/>
        </a:xfrm>
        <a:prstGeom prst="roundRect">
          <a:avLst>
            <a:gd name="adj" fmla="val 10000"/>
          </a:avLst>
        </a:prstGeom>
      </dgm:spPr>
    </dgm:pt>
    <dgm:pt modelId="{64135690-0FAD-412F-9CB1-A94BCBAE55C1}" type="pres">
      <dgm:prSet presAssocID="{36CEBA84-E76A-4933-935D-BE84CFD275B3}" presName="sibTrans" presStyleLbl="sibTrans2D1" presStyleIdx="3" presStyleCnt="6"/>
      <dgm:spPr>
        <a:xfrm>
          <a:off x="6682975" y="836399"/>
          <a:ext cx="267271" cy="312656"/>
        </a:xfrm>
        <a:prstGeom prst="rightArrow">
          <a:avLst>
            <a:gd name="adj1" fmla="val 60000"/>
            <a:gd name="adj2" fmla="val 50000"/>
          </a:avLst>
        </a:prstGeom>
      </dgm:spPr>
    </dgm:pt>
    <dgm:pt modelId="{0264E1E2-D6D7-4BF3-932F-57BB5719F02B}" type="pres">
      <dgm:prSet presAssocID="{36CEBA84-E76A-4933-935D-BE84CFD275B3}" presName="connectorText" presStyleLbl="sibTrans2D1" presStyleIdx="3" presStyleCnt="6"/>
      <dgm:spPr/>
    </dgm:pt>
    <dgm:pt modelId="{7270D4FA-5566-4BAD-9226-1DE748C6F527}" type="pres">
      <dgm:prSet presAssocID="{521289FA-0CF7-45A4-ABD5-1D1E722723B8}" presName="node" presStyleLbl="node1" presStyleIdx="4" presStyleCnt="7">
        <dgm:presLayoutVars>
          <dgm:bulletEnabled val="1"/>
        </dgm:presLayoutVars>
      </dgm:prSet>
      <dgm:spPr>
        <a:xfrm>
          <a:off x="7061189" y="183821"/>
          <a:ext cx="1260713" cy="1288291"/>
        </a:xfrm>
        <a:prstGeom prst="roundRect">
          <a:avLst>
            <a:gd name="adj" fmla="val 10000"/>
          </a:avLst>
        </a:prstGeom>
      </dgm:spPr>
    </dgm:pt>
    <dgm:pt modelId="{A348ED1F-C061-42D6-BCC8-B44A50332F6D}" type="pres">
      <dgm:prSet presAssocID="{A1C410C1-140D-40EA-8988-E0D50982A15A}" presName="sibTrans" presStyleLbl="sibTrans2D1" presStyleIdx="4" presStyleCnt="6"/>
      <dgm:spPr>
        <a:xfrm>
          <a:off x="8447974" y="836399"/>
          <a:ext cx="267271" cy="312656"/>
        </a:xfrm>
        <a:prstGeom prst="rightArrow">
          <a:avLst>
            <a:gd name="adj1" fmla="val 60000"/>
            <a:gd name="adj2" fmla="val 50000"/>
          </a:avLst>
        </a:prstGeom>
      </dgm:spPr>
    </dgm:pt>
    <dgm:pt modelId="{E16074C7-91BD-4B10-91CE-919391229F38}" type="pres">
      <dgm:prSet presAssocID="{A1C410C1-140D-40EA-8988-E0D50982A15A}" presName="connectorText" presStyleLbl="sibTrans2D1" presStyleIdx="4" presStyleCnt="6"/>
      <dgm:spPr/>
    </dgm:pt>
    <dgm:pt modelId="{7A7CDA0A-01BE-4D1A-BDBA-E03A21353AA1}" type="pres">
      <dgm:prSet presAssocID="{A6E810CF-7DA2-4FAC-A35D-90901C09144F}" presName="node" presStyleLbl="node1" presStyleIdx="5" presStyleCnt="7">
        <dgm:presLayoutVars>
          <dgm:bulletEnabled val="1"/>
        </dgm:presLayoutVars>
      </dgm:prSet>
      <dgm:spPr>
        <a:xfrm>
          <a:off x="8826187" y="183821"/>
          <a:ext cx="1260713" cy="1288291"/>
        </a:xfrm>
        <a:prstGeom prst="roundRect">
          <a:avLst>
            <a:gd name="adj" fmla="val 10000"/>
          </a:avLst>
        </a:prstGeom>
      </dgm:spPr>
    </dgm:pt>
    <dgm:pt modelId="{B37BE557-A0D1-42A8-AF77-12DEA3B780EC}" type="pres">
      <dgm:prSet presAssocID="{410978DF-9AA8-41CE-A279-D82F80E92FE3}" presName="sibTrans" presStyleLbl="sibTrans2D1" presStyleIdx="5" presStyleCnt="6"/>
      <dgm:spPr>
        <a:xfrm>
          <a:off x="10212972" y="836399"/>
          <a:ext cx="267271" cy="312656"/>
        </a:xfrm>
        <a:prstGeom prst="rightArrow">
          <a:avLst>
            <a:gd name="adj1" fmla="val 60000"/>
            <a:gd name="adj2" fmla="val 50000"/>
          </a:avLst>
        </a:prstGeom>
      </dgm:spPr>
    </dgm:pt>
    <dgm:pt modelId="{EFBBCC1F-104F-42CA-9E86-1508EAFF6682}" type="pres">
      <dgm:prSet presAssocID="{410978DF-9AA8-41CE-A279-D82F80E92FE3}" presName="connectorText" presStyleLbl="sibTrans2D1" presStyleIdx="5" presStyleCnt="6"/>
      <dgm:spPr/>
    </dgm:pt>
    <dgm:pt modelId="{4A5A7E42-AEC1-4D5E-968A-B320A5F7FA25}" type="pres">
      <dgm:prSet presAssocID="{51057953-27B1-4DE3-917D-32F287975AEA}" presName="node" presStyleLbl="node1" presStyleIdx="6" presStyleCnt="7" custScaleX="97110">
        <dgm:presLayoutVars>
          <dgm:bulletEnabled val="1"/>
        </dgm:presLayoutVars>
      </dgm:prSet>
      <dgm:spPr>
        <a:xfrm>
          <a:off x="10586613" y="184450"/>
          <a:ext cx="1223082" cy="1287033"/>
        </a:xfrm>
        <a:prstGeom prst="roundRect">
          <a:avLst>
            <a:gd name="adj" fmla="val 10000"/>
          </a:avLst>
        </a:prstGeom>
      </dgm:spPr>
    </dgm:pt>
  </dgm:ptLst>
  <dgm:cxnLst>
    <dgm:cxn modelId="{5FA6951A-10A7-456D-99CF-65B6AF1C50AD}" srcId="{693AB710-4155-4C95-987F-41DB9AC8430D}" destId="{51057953-27B1-4DE3-917D-32F287975AEA}" srcOrd="6" destOrd="0" parTransId="{8BC16FA6-9151-4800-83C3-BA2DED744173}" sibTransId="{82DB9B31-6D4E-4DA5-A73D-86AC03716940}"/>
    <dgm:cxn modelId="{FC662422-EF63-4B5D-BA8B-6E102AB0F396}" type="presOf" srcId="{51057953-27B1-4DE3-917D-32F287975AEA}" destId="{4A5A7E42-AEC1-4D5E-968A-B320A5F7FA25}" srcOrd="0" destOrd="0" presId="urn:microsoft.com/office/officeart/2005/8/layout/process1"/>
    <dgm:cxn modelId="{E2666536-DB3F-4951-B006-559E1618A29A}" type="presOf" srcId="{E4B1A5DD-06D3-4911-AE52-5954DCB1B0F6}" destId="{CE6C858E-3BFA-44B8-A675-0ADD01927CCB}" srcOrd="0" destOrd="0" presId="urn:microsoft.com/office/officeart/2005/8/layout/process1"/>
    <dgm:cxn modelId="{97FFA760-5530-41DD-930C-F868995AB9D0}" type="presOf" srcId="{B4C5FCBC-4633-4949-9016-9517F4567E37}" destId="{A99207E6-A739-4CE6-9344-6CE5607CE9BE}" srcOrd="0" destOrd="0" presId="urn:microsoft.com/office/officeart/2005/8/layout/process1"/>
    <dgm:cxn modelId="{C53BF341-5599-4355-8619-9506D94D5901}" type="presOf" srcId="{36CEBA84-E76A-4933-935D-BE84CFD275B3}" destId="{64135690-0FAD-412F-9CB1-A94BCBAE55C1}" srcOrd="0" destOrd="0" presId="urn:microsoft.com/office/officeart/2005/8/layout/process1"/>
    <dgm:cxn modelId="{C7E02064-7DDB-4D74-9D57-77FC861DB5C9}" srcId="{693AB710-4155-4C95-987F-41DB9AC8430D}" destId="{A6E810CF-7DA2-4FAC-A35D-90901C09144F}" srcOrd="5" destOrd="0" parTransId="{602361F8-CEE2-4D0C-8054-F78CAFAB99C5}" sibTransId="{410978DF-9AA8-41CE-A279-D82F80E92FE3}"/>
    <dgm:cxn modelId="{F6F9FF6C-7459-4AE9-84D9-4F7FC4E5A948}" type="presOf" srcId="{00D003F7-8A2E-44B5-BF76-19E1F583D731}" destId="{7C36DA70-DD1B-4E79-9014-4FD2E1380069}" srcOrd="0" destOrd="0" presId="urn:microsoft.com/office/officeart/2005/8/layout/process1"/>
    <dgm:cxn modelId="{FA2FA352-2C0C-45EE-9EEF-3CA58492EB64}" srcId="{693AB710-4155-4C95-987F-41DB9AC8430D}" destId="{253A9736-5F8B-4116-9011-2B858E60F35C}" srcOrd="1" destOrd="0" parTransId="{B20B5D48-B968-4E6D-B858-F62FE613A22C}" sibTransId="{B4C5FCBC-4633-4949-9016-9517F4567E37}"/>
    <dgm:cxn modelId="{5F228973-38B8-4316-A138-8D8E45D24368}" type="presOf" srcId="{A6E810CF-7DA2-4FAC-A35D-90901C09144F}" destId="{7A7CDA0A-01BE-4D1A-BDBA-E03A21353AA1}" srcOrd="0" destOrd="0" presId="urn:microsoft.com/office/officeart/2005/8/layout/process1"/>
    <dgm:cxn modelId="{2C795C74-E32D-4808-A283-6705B849D840}" type="presOf" srcId="{F5A959B0-4AB0-4B2D-A161-184CFBCB69AF}" destId="{D41C617B-C824-4778-9072-7A0171871F5F}" srcOrd="1" destOrd="0" presId="urn:microsoft.com/office/officeart/2005/8/layout/process1"/>
    <dgm:cxn modelId="{68EDF559-FB95-42CC-A480-28093EA76D16}" srcId="{693AB710-4155-4C95-987F-41DB9AC8430D}" destId="{521289FA-0CF7-45A4-ABD5-1D1E722723B8}" srcOrd="4" destOrd="0" parTransId="{1BAF444B-8E9D-430B-BE71-BECC77121328}" sibTransId="{A1C410C1-140D-40EA-8988-E0D50982A15A}"/>
    <dgm:cxn modelId="{E231D57F-C23B-45C2-A8EA-12FDC0F46D99}" srcId="{693AB710-4155-4C95-987F-41DB9AC8430D}" destId="{B6F604DA-31FF-4A78-99CE-97B1FF02D015}" srcOrd="0" destOrd="0" parTransId="{DE02F2B0-2F84-4946-9FB5-2EE0C3B47B53}" sibTransId="{E4B1A5DD-06D3-4911-AE52-5954DCB1B0F6}"/>
    <dgm:cxn modelId="{FC14D38B-169E-49C2-9650-31F911D43E14}" type="presOf" srcId="{A1C410C1-140D-40EA-8988-E0D50982A15A}" destId="{E16074C7-91BD-4B10-91CE-919391229F38}" srcOrd="1" destOrd="0" presId="urn:microsoft.com/office/officeart/2005/8/layout/process1"/>
    <dgm:cxn modelId="{0E1CAB8E-4C40-46F9-BE42-5937185E8074}" type="presOf" srcId="{F3D46BE9-810D-4640-A2B8-2B4726A6A886}" destId="{E0BADBDE-8523-42C4-86C3-A12DD427AFBD}" srcOrd="0" destOrd="0" presId="urn:microsoft.com/office/officeart/2005/8/layout/process1"/>
    <dgm:cxn modelId="{A2EB009B-C52E-403E-99C9-2FB49EC1EE2B}" type="presOf" srcId="{410978DF-9AA8-41CE-A279-D82F80E92FE3}" destId="{EFBBCC1F-104F-42CA-9E86-1508EAFF6682}" srcOrd="1" destOrd="0" presId="urn:microsoft.com/office/officeart/2005/8/layout/process1"/>
    <dgm:cxn modelId="{E92BAB9C-F54D-42BE-AF51-1E64D5DBC4F4}" type="presOf" srcId="{B6F604DA-31FF-4A78-99CE-97B1FF02D015}" destId="{F965E925-08BF-4525-B5F7-CF9F448122E6}" srcOrd="0" destOrd="0" presId="urn:microsoft.com/office/officeart/2005/8/layout/process1"/>
    <dgm:cxn modelId="{D1A3569E-3DC0-425F-8E40-A655E6ECDBC6}" type="presOf" srcId="{253A9736-5F8B-4116-9011-2B858E60F35C}" destId="{5836A780-448E-4F47-B7DD-6AE1F363DCF2}" srcOrd="0" destOrd="0" presId="urn:microsoft.com/office/officeart/2005/8/layout/process1"/>
    <dgm:cxn modelId="{46B1D0BA-32F4-40CE-B9BA-A9437E12DB3E}" type="presOf" srcId="{E4B1A5DD-06D3-4911-AE52-5954DCB1B0F6}" destId="{FDA9AA06-6BBE-40DD-9E3C-2079B1D93077}" srcOrd="1" destOrd="0" presId="urn:microsoft.com/office/officeart/2005/8/layout/process1"/>
    <dgm:cxn modelId="{9ACBEFBA-CB6D-495F-A6CB-074E33179F52}" srcId="{693AB710-4155-4C95-987F-41DB9AC8430D}" destId="{00D003F7-8A2E-44B5-BF76-19E1F583D731}" srcOrd="2" destOrd="0" parTransId="{E383A05D-50DA-490D-A5E9-AF20B51397CB}" sibTransId="{F5A959B0-4AB0-4B2D-A161-184CFBCB69AF}"/>
    <dgm:cxn modelId="{349362BF-024E-4C39-91C5-4F25C0219C6E}" type="presOf" srcId="{521289FA-0CF7-45A4-ABD5-1D1E722723B8}" destId="{7270D4FA-5566-4BAD-9226-1DE748C6F527}" srcOrd="0" destOrd="0" presId="urn:microsoft.com/office/officeart/2005/8/layout/process1"/>
    <dgm:cxn modelId="{F0AA7DC2-AF70-4891-A159-4AF6870DB4DF}" type="presOf" srcId="{36CEBA84-E76A-4933-935D-BE84CFD275B3}" destId="{0264E1E2-D6D7-4BF3-932F-57BB5719F02B}" srcOrd="1" destOrd="0" presId="urn:microsoft.com/office/officeart/2005/8/layout/process1"/>
    <dgm:cxn modelId="{ADF27EC8-3C20-46EB-9A1C-5D6949382358}" type="presOf" srcId="{F5A959B0-4AB0-4B2D-A161-184CFBCB69AF}" destId="{5D72125B-3C69-46B4-B3F8-342EAF698C8C}" srcOrd="0" destOrd="0" presId="urn:microsoft.com/office/officeart/2005/8/layout/process1"/>
    <dgm:cxn modelId="{8B6192CE-771A-4783-BDEF-AB486F222A52}" type="presOf" srcId="{410978DF-9AA8-41CE-A279-D82F80E92FE3}" destId="{B37BE557-A0D1-42A8-AF77-12DEA3B780EC}" srcOrd="0" destOrd="0" presId="urn:microsoft.com/office/officeart/2005/8/layout/process1"/>
    <dgm:cxn modelId="{165F11EA-9645-4111-A2C3-72D0E6902C4C}" type="presOf" srcId="{B4C5FCBC-4633-4949-9016-9517F4567E37}" destId="{7145F8FD-B8BD-4169-B6CC-16DD858A8E51}" srcOrd="1" destOrd="0" presId="urn:microsoft.com/office/officeart/2005/8/layout/process1"/>
    <dgm:cxn modelId="{2FE204F0-69CB-4910-A506-5ACCEF1F970B}" type="presOf" srcId="{A1C410C1-140D-40EA-8988-E0D50982A15A}" destId="{A348ED1F-C061-42D6-BCC8-B44A50332F6D}" srcOrd="0" destOrd="0" presId="urn:microsoft.com/office/officeart/2005/8/layout/process1"/>
    <dgm:cxn modelId="{E7EB52F0-A091-4D3E-BB49-50B20155DB82}" srcId="{693AB710-4155-4C95-987F-41DB9AC8430D}" destId="{F3D46BE9-810D-4640-A2B8-2B4726A6A886}" srcOrd="3" destOrd="0" parTransId="{B383BBA6-C90B-4355-9742-C02A098F1604}" sibTransId="{36CEBA84-E76A-4933-935D-BE84CFD275B3}"/>
    <dgm:cxn modelId="{F0D6AEF3-4031-4F9F-9EDD-64B79A9B552D}" type="presOf" srcId="{693AB710-4155-4C95-987F-41DB9AC8430D}" destId="{927A9A48-5EBD-4129-B79F-1176BE4A4A07}" srcOrd="0" destOrd="0" presId="urn:microsoft.com/office/officeart/2005/8/layout/process1"/>
    <dgm:cxn modelId="{83394DD0-CE6D-4F16-9845-1FEE672CECF3}" type="presParOf" srcId="{927A9A48-5EBD-4129-B79F-1176BE4A4A07}" destId="{F965E925-08BF-4525-B5F7-CF9F448122E6}" srcOrd="0" destOrd="0" presId="urn:microsoft.com/office/officeart/2005/8/layout/process1"/>
    <dgm:cxn modelId="{A95B3C11-3E10-4DF9-AF21-F28A288E38CD}" type="presParOf" srcId="{927A9A48-5EBD-4129-B79F-1176BE4A4A07}" destId="{CE6C858E-3BFA-44B8-A675-0ADD01927CCB}" srcOrd="1" destOrd="0" presId="urn:microsoft.com/office/officeart/2005/8/layout/process1"/>
    <dgm:cxn modelId="{C2C87FD2-56FC-4A0B-9C24-CEC3928A6A94}" type="presParOf" srcId="{CE6C858E-3BFA-44B8-A675-0ADD01927CCB}" destId="{FDA9AA06-6BBE-40DD-9E3C-2079B1D93077}" srcOrd="0" destOrd="0" presId="urn:microsoft.com/office/officeart/2005/8/layout/process1"/>
    <dgm:cxn modelId="{ABE5B0FA-E7CF-48B6-8927-77326635983C}" type="presParOf" srcId="{927A9A48-5EBD-4129-B79F-1176BE4A4A07}" destId="{5836A780-448E-4F47-B7DD-6AE1F363DCF2}" srcOrd="2" destOrd="0" presId="urn:microsoft.com/office/officeart/2005/8/layout/process1"/>
    <dgm:cxn modelId="{EFEF15BF-7CD2-4E05-BD4E-FB8D505E19B9}" type="presParOf" srcId="{927A9A48-5EBD-4129-B79F-1176BE4A4A07}" destId="{A99207E6-A739-4CE6-9344-6CE5607CE9BE}" srcOrd="3" destOrd="0" presId="urn:microsoft.com/office/officeart/2005/8/layout/process1"/>
    <dgm:cxn modelId="{B51919DC-1AB5-4AA9-AE4B-836357BAF6AD}" type="presParOf" srcId="{A99207E6-A739-4CE6-9344-6CE5607CE9BE}" destId="{7145F8FD-B8BD-4169-B6CC-16DD858A8E51}" srcOrd="0" destOrd="0" presId="urn:microsoft.com/office/officeart/2005/8/layout/process1"/>
    <dgm:cxn modelId="{2C85A57E-B36B-49FC-8826-CA56F042E63C}" type="presParOf" srcId="{927A9A48-5EBD-4129-B79F-1176BE4A4A07}" destId="{7C36DA70-DD1B-4E79-9014-4FD2E1380069}" srcOrd="4" destOrd="0" presId="urn:microsoft.com/office/officeart/2005/8/layout/process1"/>
    <dgm:cxn modelId="{34111904-0E9D-444F-B304-9B9A44C936CF}" type="presParOf" srcId="{927A9A48-5EBD-4129-B79F-1176BE4A4A07}" destId="{5D72125B-3C69-46B4-B3F8-342EAF698C8C}" srcOrd="5" destOrd="0" presId="urn:microsoft.com/office/officeart/2005/8/layout/process1"/>
    <dgm:cxn modelId="{BD0A7595-D5DD-403C-A772-54A6FF6073C5}" type="presParOf" srcId="{5D72125B-3C69-46B4-B3F8-342EAF698C8C}" destId="{D41C617B-C824-4778-9072-7A0171871F5F}" srcOrd="0" destOrd="0" presId="urn:microsoft.com/office/officeart/2005/8/layout/process1"/>
    <dgm:cxn modelId="{F2967EB9-C2BB-472F-B5AC-DF3E6AFB13D5}" type="presParOf" srcId="{927A9A48-5EBD-4129-B79F-1176BE4A4A07}" destId="{E0BADBDE-8523-42C4-86C3-A12DD427AFBD}" srcOrd="6" destOrd="0" presId="urn:microsoft.com/office/officeart/2005/8/layout/process1"/>
    <dgm:cxn modelId="{9D7E6CC3-68B6-4346-9D9A-730B02CFA188}" type="presParOf" srcId="{927A9A48-5EBD-4129-B79F-1176BE4A4A07}" destId="{64135690-0FAD-412F-9CB1-A94BCBAE55C1}" srcOrd="7" destOrd="0" presId="urn:microsoft.com/office/officeart/2005/8/layout/process1"/>
    <dgm:cxn modelId="{6AD4514C-55BD-4D2C-899E-C22CEEE305CC}" type="presParOf" srcId="{64135690-0FAD-412F-9CB1-A94BCBAE55C1}" destId="{0264E1E2-D6D7-4BF3-932F-57BB5719F02B}" srcOrd="0" destOrd="0" presId="urn:microsoft.com/office/officeart/2005/8/layout/process1"/>
    <dgm:cxn modelId="{633656C1-58D8-43CD-BA63-5D59D65F7733}" type="presParOf" srcId="{927A9A48-5EBD-4129-B79F-1176BE4A4A07}" destId="{7270D4FA-5566-4BAD-9226-1DE748C6F527}" srcOrd="8" destOrd="0" presId="urn:microsoft.com/office/officeart/2005/8/layout/process1"/>
    <dgm:cxn modelId="{CA3BEE4F-AC04-4CE4-A31A-832A20A96664}" type="presParOf" srcId="{927A9A48-5EBD-4129-B79F-1176BE4A4A07}" destId="{A348ED1F-C061-42D6-BCC8-B44A50332F6D}" srcOrd="9" destOrd="0" presId="urn:microsoft.com/office/officeart/2005/8/layout/process1"/>
    <dgm:cxn modelId="{4D9A4719-ACEF-4C80-AC9B-2946CD36475B}" type="presParOf" srcId="{A348ED1F-C061-42D6-BCC8-B44A50332F6D}" destId="{E16074C7-91BD-4B10-91CE-919391229F38}" srcOrd="0" destOrd="0" presId="urn:microsoft.com/office/officeart/2005/8/layout/process1"/>
    <dgm:cxn modelId="{C06ADDA1-B683-4281-B96B-02A2D0ECBA02}" type="presParOf" srcId="{927A9A48-5EBD-4129-B79F-1176BE4A4A07}" destId="{7A7CDA0A-01BE-4D1A-BDBA-E03A21353AA1}" srcOrd="10" destOrd="0" presId="urn:microsoft.com/office/officeart/2005/8/layout/process1"/>
    <dgm:cxn modelId="{71846403-C095-431C-ABFB-13FA6AC5D5D1}" type="presParOf" srcId="{927A9A48-5EBD-4129-B79F-1176BE4A4A07}" destId="{B37BE557-A0D1-42A8-AF77-12DEA3B780EC}" srcOrd="11" destOrd="0" presId="urn:microsoft.com/office/officeart/2005/8/layout/process1"/>
    <dgm:cxn modelId="{A94CCAF6-671D-4FB2-8555-E77F3C71D5D5}" type="presParOf" srcId="{B37BE557-A0D1-42A8-AF77-12DEA3B780EC}" destId="{EFBBCC1F-104F-42CA-9E86-1508EAFF6682}" srcOrd="0" destOrd="0" presId="urn:microsoft.com/office/officeart/2005/8/layout/process1"/>
    <dgm:cxn modelId="{56CD85A6-F546-4D65-9838-ECE61E1E40AD}" type="presParOf" srcId="{927A9A48-5EBD-4129-B79F-1176BE4A4A07}" destId="{4A5A7E42-AEC1-4D5E-968A-B320A5F7FA25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F6C46-65A4-486A-85EC-94AEF51A5487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188427-16A5-4432-8AFC-D1575D1F1943}">
      <dgm:prSet phldrT="[Text]" custT="1"/>
      <dgm:spPr/>
      <dgm:t>
        <a:bodyPr/>
        <a:lstStyle/>
        <a:p>
          <a:r>
            <a:rPr lang="en-US" sz="2000" dirty="0">
              <a:latin typeface="Lao UI" panose="020B0502040204020203" pitchFamily="34" charset="0"/>
              <a:cs typeface="Lao UI" panose="020B0502040204020203" pitchFamily="34" charset="0"/>
            </a:rPr>
            <a:t>Disincentives for innovation</a:t>
          </a:r>
        </a:p>
      </dgm:t>
    </dgm:pt>
    <dgm:pt modelId="{77751319-9F51-424C-A655-AA593DBB76F5}" type="parTrans" cxnId="{F383D9CA-C97F-4985-9429-4BBBF6E5F5F1}">
      <dgm:prSet/>
      <dgm:spPr/>
      <dgm:t>
        <a:bodyPr/>
        <a:lstStyle/>
        <a:p>
          <a:endParaRPr lang="en-US" sz="16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F15B9EA5-9E61-40B1-851D-900FC06C1D6A}" type="sibTrans" cxnId="{F383D9CA-C97F-4985-9429-4BBBF6E5F5F1}">
      <dgm:prSet/>
      <dgm:spPr/>
      <dgm:t>
        <a:bodyPr/>
        <a:lstStyle/>
        <a:p>
          <a:endParaRPr lang="en-US" sz="16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1C393902-E69C-4AB4-AF36-EB6D9B0CDA11}">
      <dgm:prSet phldrT="[Text]"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r>
            <a:rPr lang="en-US" sz="2000" kern="1200" dirty="0">
              <a:latin typeface="Lao UI" panose="020B0502040204020203" pitchFamily="34" charset="0"/>
              <a:cs typeface="Lao UI" panose="020B0502040204020203" pitchFamily="34" charset="0"/>
            </a:rPr>
            <a:t>According to new legislation a new Alzheimer’s drug will have to pay more than 65% obligatory returns on top of </a:t>
          </a:r>
          <a:r>
            <a:rPr lang="en-US" sz="20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legislated rebates </a:t>
          </a:r>
          <a:r>
            <a:rPr lang="en-US" sz="2000" kern="1200" dirty="0">
              <a:latin typeface="Lao UI" panose="020B0502040204020203" pitchFamily="34" charset="0"/>
              <a:cs typeface="Lao UI" panose="020B0502040204020203" pitchFamily="34" charset="0"/>
            </a:rPr>
            <a:t>upon market entry</a:t>
          </a:r>
        </a:p>
      </dgm:t>
    </dgm:pt>
    <dgm:pt modelId="{C4ED51EE-7F5F-4693-9D20-1FDF6FCF834B}" type="parTrans" cxnId="{D7B2175A-E786-4E6E-8DE0-D71ABFE9FBFE}">
      <dgm:prSet/>
      <dgm:spPr/>
      <dgm:t>
        <a:bodyPr/>
        <a:lstStyle/>
        <a:p>
          <a:endParaRPr lang="en-US" sz="16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A6190B66-31A0-44DC-8E66-C8FA1AC05CBD}" type="sibTrans" cxnId="{D7B2175A-E786-4E6E-8DE0-D71ABFE9FBFE}">
      <dgm:prSet/>
      <dgm:spPr/>
      <dgm:t>
        <a:bodyPr/>
        <a:lstStyle/>
        <a:p>
          <a:endParaRPr lang="en-US" sz="16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2D3FA0AF-8422-482E-9E93-DA833797F550}">
      <dgm:prSet custT="1"/>
      <dgm:spPr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r>
            <a:rPr lang="en-US" sz="2000" kern="1200" dirty="0">
              <a:latin typeface="Lao UI" panose="020B0502040204020203" pitchFamily="34" charset="0"/>
              <a:cs typeface="Lao UI" panose="020B0502040204020203" pitchFamily="34" charset="0"/>
            </a:rPr>
            <a:t>Only 50% of the medicines approved in EMA between 2016-2019 are officially reimbursed in Greece</a:t>
          </a:r>
        </a:p>
      </dgm:t>
    </dgm:pt>
    <dgm:pt modelId="{BABDF4D5-5EE0-4C10-AD53-22CB2B3B4405}" type="parTrans" cxnId="{32748CD6-855A-4634-B6E0-33995D232DAA}">
      <dgm:prSet/>
      <dgm:spPr/>
      <dgm:t>
        <a:bodyPr/>
        <a:lstStyle/>
        <a:p>
          <a:endParaRPr lang="en-US" sz="16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D975C651-A849-49F1-87E1-9615EB32B1B5}" type="sibTrans" cxnId="{32748CD6-855A-4634-B6E0-33995D232DAA}">
      <dgm:prSet/>
      <dgm:spPr/>
      <dgm:t>
        <a:bodyPr/>
        <a:lstStyle/>
        <a:p>
          <a:endParaRPr lang="en-US" sz="1600">
            <a:latin typeface="Lao UI" panose="020B0502040204020203" pitchFamily="34" charset="0"/>
            <a:cs typeface="Lao UI" panose="020B0502040204020203" pitchFamily="34" charset="0"/>
          </a:endParaRPr>
        </a:p>
      </dgm:t>
    </dgm:pt>
    <dgm:pt modelId="{59CF578F-A934-4A0F-A535-8DE1D1A72869}" type="pres">
      <dgm:prSet presAssocID="{69EF6C46-65A4-486A-85EC-94AEF51A5487}" presName="Name0" presStyleCnt="0">
        <dgm:presLayoutVars>
          <dgm:dir/>
          <dgm:animLvl val="lvl"/>
          <dgm:resizeHandles val="exact"/>
        </dgm:presLayoutVars>
      </dgm:prSet>
      <dgm:spPr/>
    </dgm:pt>
    <dgm:pt modelId="{E96EB3C6-B057-4716-974D-1119D4A26410}" type="pres">
      <dgm:prSet presAssocID="{D2188427-16A5-4432-8AFC-D1575D1F1943}" presName="linNode" presStyleCnt="0"/>
      <dgm:spPr/>
    </dgm:pt>
    <dgm:pt modelId="{6A9775A6-3929-4F20-9C88-F62E49805D0C}" type="pres">
      <dgm:prSet presAssocID="{D2188427-16A5-4432-8AFC-D1575D1F1943}" presName="parTx" presStyleLbl="revTx" presStyleIdx="0" presStyleCnt="1" custLinFactNeighborX="15016" custLinFactNeighborY="135">
        <dgm:presLayoutVars>
          <dgm:chMax val="1"/>
          <dgm:bulletEnabled val="1"/>
        </dgm:presLayoutVars>
      </dgm:prSet>
      <dgm:spPr/>
    </dgm:pt>
    <dgm:pt modelId="{0595BC41-5FDF-49E3-955E-E317BD179CCE}" type="pres">
      <dgm:prSet presAssocID="{D2188427-16A5-4432-8AFC-D1575D1F1943}" presName="bracket" presStyleLbl="parChTrans1D1" presStyleIdx="0" presStyleCnt="1"/>
      <dgm:spPr/>
    </dgm:pt>
    <dgm:pt modelId="{AFC00C08-A32A-4742-9D52-35C35CCB64EC}" type="pres">
      <dgm:prSet presAssocID="{D2188427-16A5-4432-8AFC-D1575D1F1943}" presName="spH" presStyleCnt="0"/>
      <dgm:spPr/>
    </dgm:pt>
    <dgm:pt modelId="{75D34F31-5D4A-497C-A49C-3CE6CBC6F49F}" type="pres">
      <dgm:prSet presAssocID="{D2188427-16A5-4432-8AFC-D1575D1F1943}" presName="desTx" presStyleLbl="node1" presStyleIdx="0" presStyleCnt="1" custScaleX="136990" custLinFactX="25878" custLinFactNeighborX="100000" custLinFactNeighborY="2145">
        <dgm:presLayoutVars>
          <dgm:bulletEnabled val="1"/>
        </dgm:presLayoutVars>
      </dgm:prSet>
      <dgm:spPr>
        <a:xfrm>
          <a:off x="2439651" y="861850"/>
          <a:ext cx="5176352" cy="1630367"/>
        </a:xfrm>
        <a:prstGeom prst="rect">
          <a:avLst/>
        </a:prstGeom>
      </dgm:spPr>
    </dgm:pt>
  </dgm:ptLst>
  <dgm:cxnLst>
    <dgm:cxn modelId="{B57A0052-CD9C-403B-B042-D4E460F6D52F}" type="presOf" srcId="{D2188427-16A5-4432-8AFC-D1575D1F1943}" destId="{6A9775A6-3929-4F20-9C88-F62E49805D0C}" srcOrd="0" destOrd="0" presId="urn:diagrams.loki3.com/BracketList"/>
    <dgm:cxn modelId="{D7B2175A-E786-4E6E-8DE0-D71ABFE9FBFE}" srcId="{D2188427-16A5-4432-8AFC-D1575D1F1943}" destId="{1C393902-E69C-4AB4-AF36-EB6D9B0CDA11}" srcOrd="0" destOrd="0" parTransId="{C4ED51EE-7F5F-4693-9D20-1FDF6FCF834B}" sibTransId="{A6190B66-31A0-44DC-8E66-C8FA1AC05CBD}"/>
    <dgm:cxn modelId="{25D31988-ACC8-4496-934C-E2415695C9C3}" type="presOf" srcId="{2D3FA0AF-8422-482E-9E93-DA833797F550}" destId="{75D34F31-5D4A-497C-A49C-3CE6CBC6F49F}" srcOrd="0" destOrd="1" presId="urn:diagrams.loki3.com/BracketList"/>
    <dgm:cxn modelId="{C9662999-E148-410C-9B01-9BC9162A827D}" type="presOf" srcId="{1C393902-E69C-4AB4-AF36-EB6D9B0CDA11}" destId="{75D34F31-5D4A-497C-A49C-3CE6CBC6F49F}" srcOrd="0" destOrd="0" presId="urn:diagrams.loki3.com/BracketList"/>
    <dgm:cxn modelId="{F383D9CA-C97F-4985-9429-4BBBF6E5F5F1}" srcId="{69EF6C46-65A4-486A-85EC-94AEF51A5487}" destId="{D2188427-16A5-4432-8AFC-D1575D1F1943}" srcOrd="0" destOrd="0" parTransId="{77751319-9F51-424C-A655-AA593DBB76F5}" sibTransId="{F15B9EA5-9E61-40B1-851D-900FC06C1D6A}"/>
    <dgm:cxn modelId="{32748CD6-855A-4634-B6E0-33995D232DAA}" srcId="{D2188427-16A5-4432-8AFC-D1575D1F1943}" destId="{2D3FA0AF-8422-482E-9E93-DA833797F550}" srcOrd="1" destOrd="0" parTransId="{BABDF4D5-5EE0-4C10-AD53-22CB2B3B4405}" sibTransId="{D975C651-A849-49F1-87E1-9615EB32B1B5}"/>
    <dgm:cxn modelId="{014BCEDD-8E3B-41D5-A374-1147F2DD552D}" type="presOf" srcId="{69EF6C46-65A4-486A-85EC-94AEF51A5487}" destId="{59CF578F-A934-4A0F-A535-8DE1D1A72869}" srcOrd="0" destOrd="0" presId="urn:diagrams.loki3.com/BracketList"/>
    <dgm:cxn modelId="{C4E2904C-0CF5-4EF6-B72D-53A1DA0A9124}" type="presParOf" srcId="{59CF578F-A934-4A0F-A535-8DE1D1A72869}" destId="{E96EB3C6-B057-4716-974D-1119D4A26410}" srcOrd="0" destOrd="0" presId="urn:diagrams.loki3.com/BracketList"/>
    <dgm:cxn modelId="{E9BD8751-81AD-457B-A16A-4CF7F503941F}" type="presParOf" srcId="{E96EB3C6-B057-4716-974D-1119D4A26410}" destId="{6A9775A6-3929-4F20-9C88-F62E49805D0C}" srcOrd="0" destOrd="0" presId="urn:diagrams.loki3.com/BracketList"/>
    <dgm:cxn modelId="{CB63C9F5-E9CC-4B7B-AA73-E81AFD047AAB}" type="presParOf" srcId="{E96EB3C6-B057-4716-974D-1119D4A26410}" destId="{0595BC41-5FDF-49E3-955E-E317BD179CCE}" srcOrd="1" destOrd="0" presId="urn:diagrams.loki3.com/BracketList"/>
    <dgm:cxn modelId="{FA472F5F-4BFF-44D3-8582-F818F11E7B95}" type="presParOf" srcId="{E96EB3C6-B057-4716-974D-1119D4A26410}" destId="{AFC00C08-A32A-4742-9D52-35C35CCB64EC}" srcOrd="2" destOrd="0" presId="urn:diagrams.loki3.com/BracketList"/>
    <dgm:cxn modelId="{85FD504F-54DD-4464-88B8-E1DC981A969C}" type="presParOf" srcId="{E96EB3C6-B057-4716-974D-1119D4A26410}" destId="{75D34F31-5D4A-497C-A49C-3CE6CBC6F49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5E925-08BF-4525-B5F7-CF9F448122E6}">
      <dsp:nvSpPr>
        <dsp:cNvPr id="0" name=""/>
        <dsp:cNvSpPr/>
      </dsp:nvSpPr>
      <dsp:spPr>
        <a:xfrm>
          <a:off x="1196" y="396566"/>
          <a:ext cx="1260713" cy="862800"/>
        </a:xfrm>
        <a:prstGeom prst="roundRect">
          <a:avLst>
            <a:gd name="adj" fmla="val 10000"/>
          </a:avLst>
        </a:prstGeom>
        <a:solidFill>
          <a:srgbClr val="2540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Lao UI" panose="020B0502040204020203" pitchFamily="34" charset="0"/>
              <a:cs typeface="Lao UI" panose="020B0502040204020203" pitchFamily="34" charset="0"/>
            </a:rPr>
            <a:t>EMA approval </a:t>
          </a:r>
        </a:p>
      </dsp:txBody>
      <dsp:txXfrm>
        <a:off x="26467" y="421837"/>
        <a:ext cx="1210171" cy="812258"/>
      </dsp:txXfrm>
    </dsp:sp>
    <dsp:sp modelId="{CE6C858E-3BFA-44B8-A675-0ADD01927CCB}">
      <dsp:nvSpPr>
        <dsp:cNvPr id="0" name=""/>
        <dsp:cNvSpPr/>
      </dsp:nvSpPr>
      <dsp:spPr>
        <a:xfrm>
          <a:off x="1387980" y="671638"/>
          <a:ext cx="267271" cy="312656"/>
        </a:xfrm>
        <a:prstGeom prst="rightArrow">
          <a:avLst>
            <a:gd name="adj1" fmla="val 60000"/>
            <a:gd name="adj2" fmla="val 5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sp:txBody>
      <dsp:txXfrm>
        <a:off x="1387980" y="734169"/>
        <a:ext cx="187090" cy="187594"/>
      </dsp:txXfrm>
    </dsp:sp>
    <dsp:sp modelId="{5836A780-448E-4F47-B7DD-6AE1F363DCF2}">
      <dsp:nvSpPr>
        <dsp:cNvPr id="0" name=""/>
        <dsp:cNvSpPr/>
      </dsp:nvSpPr>
      <dsp:spPr>
        <a:xfrm>
          <a:off x="1766194" y="396566"/>
          <a:ext cx="1260713" cy="862800"/>
        </a:xfrm>
        <a:prstGeom prst="roundRect">
          <a:avLst>
            <a:gd name="adj" fmla="val 1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Price submission</a:t>
          </a:r>
        </a:p>
      </dsp:txBody>
      <dsp:txXfrm>
        <a:off x="1791465" y="421837"/>
        <a:ext cx="1210171" cy="812258"/>
      </dsp:txXfrm>
    </dsp:sp>
    <dsp:sp modelId="{A99207E6-A739-4CE6-9344-6CE5607CE9BE}">
      <dsp:nvSpPr>
        <dsp:cNvPr id="0" name=""/>
        <dsp:cNvSpPr/>
      </dsp:nvSpPr>
      <dsp:spPr>
        <a:xfrm>
          <a:off x="3152978" y="671638"/>
          <a:ext cx="267271" cy="312656"/>
        </a:xfrm>
        <a:prstGeom prst="rightArrow">
          <a:avLst>
            <a:gd name="adj1" fmla="val 60000"/>
            <a:gd name="adj2" fmla="val 5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sp:txBody>
      <dsp:txXfrm>
        <a:off x="3152978" y="734169"/>
        <a:ext cx="187090" cy="187594"/>
      </dsp:txXfrm>
    </dsp:sp>
    <dsp:sp modelId="{7C36DA70-DD1B-4E79-9014-4FD2E1380069}">
      <dsp:nvSpPr>
        <dsp:cNvPr id="0" name=""/>
        <dsp:cNvSpPr/>
      </dsp:nvSpPr>
      <dsp:spPr>
        <a:xfrm>
          <a:off x="3531192" y="396566"/>
          <a:ext cx="1260713" cy="862800"/>
        </a:xfrm>
        <a:prstGeom prst="roundRect">
          <a:avLst>
            <a:gd name="adj" fmla="val 1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Price approval </a:t>
          </a:r>
        </a:p>
      </dsp:txBody>
      <dsp:txXfrm>
        <a:off x="3556463" y="421837"/>
        <a:ext cx="1210171" cy="812258"/>
      </dsp:txXfrm>
    </dsp:sp>
    <dsp:sp modelId="{5D72125B-3C69-46B4-B3F8-342EAF698C8C}">
      <dsp:nvSpPr>
        <dsp:cNvPr id="0" name=""/>
        <dsp:cNvSpPr/>
      </dsp:nvSpPr>
      <dsp:spPr>
        <a:xfrm>
          <a:off x="4917977" y="671638"/>
          <a:ext cx="267271" cy="312656"/>
        </a:xfrm>
        <a:prstGeom prst="rightArrow">
          <a:avLst>
            <a:gd name="adj1" fmla="val 60000"/>
            <a:gd name="adj2" fmla="val 5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sp:txBody>
      <dsp:txXfrm>
        <a:off x="4917977" y="734169"/>
        <a:ext cx="187090" cy="187594"/>
      </dsp:txXfrm>
    </dsp:sp>
    <dsp:sp modelId="{E0BADBDE-8523-42C4-86C3-A12DD427AFBD}">
      <dsp:nvSpPr>
        <dsp:cNvPr id="0" name=""/>
        <dsp:cNvSpPr/>
      </dsp:nvSpPr>
      <dsp:spPr>
        <a:xfrm>
          <a:off x="5296191" y="396566"/>
          <a:ext cx="1260713" cy="862800"/>
        </a:xfrm>
        <a:prstGeom prst="roundRect">
          <a:avLst>
            <a:gd name="adj" fmla="val 1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HTA external criteria fulfillment </a:t>
          </a:r>
        </a:p>
      </dsp:txBody>
      <dsp:txXfrm>
        <a:off x="5321462" y="421837"/>
        <a:ext cx="1210171" cy="812258"/>
      </dsp:txXfrm>
    </dsp:sp>
    <dsp:sp modelId="{64135690-0FAD-412F-9CB1-A94BCBAE55C1}">
      <dsp:nvSpPr>
        <dsp:cNvPr id="0" name=""/>
        <dsp:cNvSpPr/>
      </dsp:nvSpPr>
      <dsp:spPr>
        <a:xfrm>
          <a:off x="6682975" y="671638"/>
          <a:ext cx="267271" cy="312656"/>
        </a:xfrm>
        <a:prstGeom prst="rightArrow">
          <a:avLst>
            <a:gd name="adj1" fmla="val 60000"/>
            <a:gd name="adj2" fmla="val 5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sp:txBody>
      <dsp:txXfrm>
        <a:off x="6682975" y="734169"/>
        <a:ext cx="187090" cy="187594"/>
      </dsp:txXfrm>
    </dsp:sp>
    <dsp:sp modelId="{7270D4FA-5566-4BAD-9226-1DE748C6F527}">
      <dsp:nvSpPr>
        <dsp:cNvPr id="0" name=""/>
        <dsp:cNvSpPr/>
      </dsp:nvSpPr>
      <dsp:spPr>
        <a:xfrm>
          <a:off x="7061189" y="396566"/>
          <a:ext cx="1260713" cy="862800"/>
        </a:xfrm>
        <a:prstGeom prst="roundRect">
          <a:avLst>
            <a:gd name="adj" fmla="val 1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HTA assessment </a:t>
          </a:r>
        </a:p>
      </dsp:txBody>
      <dsp:txXfrm>
        <a:off x="7086460" y="421837"/>
        <a:ext cx="1210171" cy="812258"/>
      </dsp:txXfrm>
    </dsp:sp>
    <dsp:sp modelId="{A348ED1F-C061-42D6-BCC8-B44A50332F6D}">
      <dsp:nvSpPr>
        <dsp:cNvPr id="0" name=""/>
        <dsp:cNvSpPr/>
      </dsp:nvSpPr>
      <dsp:spPr>
        <a:xfrm>
          <a:off x="8447974" y="671638"/>
          <a:ext cx="267271" cy="312656"/>
        </a:xfrm>
        <a:prstGeom prst="rightArrow">
          <a:avLst>
            <a:gd name="adj1" fmla="val 60000"/>
            <a:gd name="adj2" fmla="val 5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sp:txBody>
      <dsp:txXfrm>
        <a:off x="8447974" y="734169"/>
        <a:ext cx="187090" cy="187594"/>
      </dsp:txXfrm>
    </dsp:sp>
    <dsp:sp modelId="{7A7CDA0A-01BE-4D1A-BDBA-E03A21353AA1}">
      <dsp:nvSpPr>
        <dsp:cNvPr id="0" name=""/>
        <dsp:cNvSpPr/>
      </dsp:nvSpPr>
      <dsp:spPr>
        <a:xfrm>
          <a:off x="8826187" y="396566"/>
          <a:ext cx="1260713" cy="862800"/>
        </a:xfrm>
        <a:prstGeom prst="roundRect">
          <a:avLst>
            <a:gd name="adj" fmla="val 1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Negotiation process </a:t>
          </a:r>
        </a:p>
      </dsp:txBody>
      <dsp:txXfrm>
        <a:off x="8851458" y="421837"/>
        <a:ext cx="1210171" cy="812258"/>
      </dsp:txXfrm>
    </dsp:sp>
    <dsp:sp modelId="{B37BE557-A0D1-42A8-AF77-12DEA3B780EC}">
      <dsp:nvSpPr>
        <dsp:cNvPr id="0" name=""/>
        <dsp:cNvSpPr/>
      </dsp:nvSpPr>
      <dsp:spPr>
        <a:xfrm>
          <a:off x="10212972" y="671638"/>
          <a:ext cx="267271" cy="312656"/>
        </a:xfrm>
        <a:prstGeom prst="rightArrow">
          <a:avLst>
            <a:gd name="adj1" fmla="val 60000"/>
            <a:gd name="adj2" fmla="val 5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>
            <a:solidFill>
              <a:prstClr val="white"/>
            </a:solidFill>
            <a:latin typeface="Lao UI" panose="020B0502040204020203" pitchFamily="34" charset="0"/>
            <a:ea typeface="+mn-ea"/>
            <a:cs typeface="Lao UI" panose="020B0502040204020203" pitchFamily="34" charset="0"/>
          </a:endParaRPr>
        </a:p>
      </dsp:txBody>
      <dsp:txXfrm>
        <a:off x="10212972" y="734169"/>
        <a:ext cx="187090" cy="187594"/>
      </dsp:txXfrm>
    </dsp:sp>
    <dsp:sp modelId="{4A5A7E42-AEC1-4D5E-968A-B320A5F7FA25}">
      <dsp:nvSpPr>
        <dsp:cNvPr id="0" name=""/>
        <dsp:cNvSpPr/>
      </dsp:nvSpPr>
      <dsp:spPr>
        <a:xfrm>
          <a:off x="10591186" y="396566"/>
          <a:ext cx="1224278" cy="862800"/>
        </a:xfrm>
        <a:prstGeom prst="roundRect">
          <a:avLst>
            <a:gd name="adj" fmla="val 10000"/>
          </a:avLst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Publication of the decision </a:t>
          </a:r>
        </a:p>
      </dsp:txBody>
      <dsp:txXfrm>
        <a:off x="10616457" y="421837"/>
        <a:ext cx="1173736" cy="812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775A6-3929-4F20-9C88-F62E49805D0C}">
      <dsp:nvSpPr>
        <dsp:cNvPr id="0" name=""/>
        <dsp:cNvSpPr/>
      </dsp:nvSpPr>
      <dsp:spPr>
        <a:xfrm>
          <a:off x="54525" y="570013"/>
          <a:ext cx="177982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ao UI" panose="020B0502040204020203" pitchFamily="34" charset="0"/>
              <a:cs typeface="Lao UI" panose="020B0502040204020203" pitchFamily="34" charset="0"/>
            </a:rPr>
            <a:t>Disincentives for innovation</a:t>
          </a:r>
        </a:p>
      </dsp:txBody>
      <dsp:txXfrm>
        <a:off x="54525" y="570013"/>
        <a:ext cx="1779827" cy="1287000"/>
      </dsp:txXfrm>
    </dsp:sp>
    <dsp:sp modelId="{0595BC41-5FDF-49E3-955E-E317BD179CCE}">
      <dsp:nvSpPr>
        <dsp:cNvPr id="0" name=""/>
        <dsp:cNvSpPr/>
      </dsp:nvSpPr>
      <dsp:spPr>
        <a:xfrm>
          <a:off x="1780901" y="347072"/>
          <a:ext cx="355965" cy="17294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34F31-5D4A-497C-A49C-3CE6CBC6F49F}">
      <dsp:nvSpPr>
        <dsp:cNvPr id="0" name=""/>
        <dsp:cNvSpPr/>
      </dsp:nvSpPr>
      <dsp:spPr>
        <a:xfrm>
          <a:off x="2280326" y="384168"/>
          <a:ext cx="6631863" cy="1729406"/>
        </a:xfrm>
        <a:prstGeom prst="rect">
          <a:avLst/>
        </a:prstGeom>
        <a:solidFill>
          <a:srgbClr val="25408F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Lao UI" panose="020B0502040204020203" pitchFamily="34" charset="0"/>
              <a:cs typeface="Lao UI" panose="020B0502040204020203" pitchFamily="34" charset="0"/>
            </a:rPr>
            <a:t>According to new legislation a new Alzheimer’s drug will have to pay more than 65% obligatory returns on top of </a:t>
          </a:r>
          <a:r>
            <a:rPr lang="en-US" sz="2000" kern="1200" dirty="0">
              <a:solidFill>
                <a:prstClr val="white"/>
              </a:solidFill>
              <a:latin typeface="Lao UI" panose="020B0502040204020203" pitchFamily="34" charset="0"/>
              <a:ea typeface="+mn-ea"/>
              <a:cs typeface="Lao UI" panose="020B0502040204020203" pitchFamily="34" charset="0"/>
            </a:rPr>
            <a:t>legislated rebates </a:t>
          </a:r>
          <a:r>
            <a:rPr lang="en-US" sz="2000" kern="1200" dirty="0">
              <a:latin typeface="Lao UI" panose="020B0502040204020203" pitchFamily="34" charset="0"/>
              <a:cs typeface="Lao UI" panose="020B0502040204020203" pitchFamily="34" charset="0"/>
            </a:rPr>
            <a:t>upon market entry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Lao UI" panose="020B0502040204020203" pitchFamily="34" charset="0"/>
              <a:cs typeface="Lao UI" panose="020B0502040204020203" pitchFamily="34" charset="0"/>
            </a:rPr>
            <a:t>Only 50% of the medicines approved in EMA between 2016-2019 are officially reimbursed in Greece</a:t>
          </a:r>
        </a:p>
      </dsp:txBody>
      <dsp:txXfrm>
        <a:off x="2280326" y="384168"/>
        <a:ext cx="6631863" cy="1729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Dante"/>
              </a:rPr>
              <a:t>Πατήστε για μετακίνηση της διαφάνειας</a:t>
            </a:r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2000" spc="-1" strike="noStrike">
                <a:latin typeface="Arial"/>
              </a:rPr>
              <a:t>Πατήστε για επεξεργασία της μορφής των σημειώσεων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1400" spc="-1" strike="noStrike">
                <a:latin typeface="Times New Roman"/>
              </a:rPr>
              <a:t>&lt;κεφαλίδα&gt;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2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CF2BA8F-9286-4FA2-8F0E-854EF52732B4}" type="slidenum">
              <a:rPr b="0" lang="el-GR" sz="1400" spc="-1" strike="noStrike">
                <a:latin typeface="Times New Roman"/>
              </a:rPr>
              <a:t>&lt;αριθμός&gt;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2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28F4663-EC30-449C-94BE-9B6DA3A3FED7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32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33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34" name="TextShape 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B6ECF17-5C4C-4ADE-B32A-FD778FDD02B3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37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38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39" name="TextShape 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C70EA57-A76B-4CC5-953F-FFCD1FD6D7A7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399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00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01" name="TextShape 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136B7A9-6103-4BA5-9BC0-59274C0C3EB8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Data on life expectancy derive from US based on latest update of American Cancer Society statistics published in 2021</a:t>
            </a:r>
            <a:endParaRPr b="0" lang="el-G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Data on quality of life derive from US data from MEPS database for period 2002-2012 (Brien paper was published in 2016) 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05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06" name="TextShape 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BFAEF2A-824B-450C-996D-FDB696FF1511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09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10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11" name="TextShape 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BDC03B6-203C-4DDB-B957-02A622870CF7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15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16" name="TextShape 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1A6F02F-3530-4B65-8454-0AC523C7A59F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19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20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21" name="TextShape 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CC0245D-0AE3-4E88-812A-C41AD367C7D5}" type="slidenum">
              <a:rPr b="0" lang="en-US" sz="1200" spc="-1" strike="noStrike">
                <a:latin typeface="Times New Roman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424" name="TextShape 3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25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26" name="TextShape 5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5C391D8-6F43-46B4-A4C2-3057D6891BFD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1216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78224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2048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1216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78224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20480" y="365040"/>
            <a:ext cx="10542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1216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78224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2048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1216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78224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20480" y="365040"/>
            <a:ext cx="10542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1216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78224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2048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1216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78224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420480" y="365040"/>
            <a:ext cx="10542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1216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78224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2048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41216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78224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420480" y="365040"/>
            <a:ext cx="10542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20480" y="365040"/>
            <a:ext cx="1054260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1216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7822440" y="182556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2048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41216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7822440" y="4022280"/>
            <a:ext cx="352440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420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29640" y="402228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2048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29640" y="1825560"/>
            <a:ext cx="534168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20480" y="4022280"/>
            <a:ext cx="10946520" cy="200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56520"/>
            <a:ext cx="1017720" cy="1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b294"/>
                </a:solidFill>
                <a:latin typeface="Calibri"/>
              </a:rPr>
              <a:t>Proprietary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 rot="10800000">
            <a:off x="5040" y="4294080"/>
            <a:ext cx="12188520" cy="2586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 rot="10800000">
            <a:off x="1800" y="4294080"/>
            <a:ext cx="12188520" cy="2586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23000" y="4476240"/>
            <a:ext cx="6467040" cy="1558440"/>
          </a:xfrm>
          <a:prstGeom prst="rect">
            <a:avLst/>
          </a:prstGeom>
        </p:spPr>
        <p:txBody>
          <a:bodyPr anchor="ctr">
            <a:normAutofit fontScale="97000"/>
          </a:bodyPr>
          <a:p>
            <a:pPr>
              <a:lnSpc>
                <a:spcPts val="5800"/>
              </a:lnSpc>
            </a:pPr>
            <a:r>
              <a:rPr b="0" lang="en-US" sz="4800" spc="-1" strike="noStrike">
                <a:solidFill>
                  <a:srgbClr val="2c3948"/>
                </a:solidFill>
                <a:latin typeface="Dante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1440" y="0"/>
            <a:ext cx="12188520" cy="4270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Dante"/>
              </a:rPr>
              <a:t>Click icon to add picture</a:t>
            </a:r>
            <a:endParaRPr b="0" lang="en-US" sz="18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7" name="CustomShape 8"/>
          <p:cNvSpPr/>
          <p:nvPr/>
        </p:nvSpPr>
        <p:spPr>
          <a:xfrm rot="10800000">
            <a:off x="11494440" y="4275360"/>
            <a:ext cx="699120" cy="189828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9"/>
          <p:cNvSpPr/>
          <p:nvPr/>
        </p:nvSpPr>
        <p:spPr>
          <a:xfrm flipV="1">
            <a:off x="11495880" y="5400"/>
            <a:ext cx="0" cy="6858000"/>
          </a:xfrm>
          <a:prstGeom prst="line">
            <a:avLst/>
          </a:prstGeom>
          <a:ln cap="rnd" w="936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Line 10"/>
          <p:cNvSpPr/>
          <p:nvPr/>
        </p:nvSpPr>
        <p:spPr>
          <a:xfrm>
            <a:off x="1440" y="6172200"/>
            <a:ext cx="12191760" cy="0"/>
          </a:xfrm>
          <a:prstGeom prst="line">
            <a:avLst/>
          </a:prstGeom>
          <a:ln cap="rnd" w="936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56520"/>
            <a:ext cx="1017720" cy="1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b294"/>
                </a:solidFill>
                <a:latin typeface="Calibri"/>
              </a:rPr>
              <a:t>Proprietary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420480" y="365040"/>
            <a:ext cx="10542600" cy="13251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5200" spc="-1" strike="noStrike">
                <a:solidFill>
                  <a:srgbClr val="2c3948"/>
                </a:solidFill>
                <a:latin typeface="Dante"/>
              </a:rPr>
              <a:t>Click to edit Master title style</a:t>
            </a:r>
            <a:endParaRPr b="0" lang="en-US" sz="52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20480" y="1825560"/>
            <a:ext cx="10946520" cy="420588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ts val="2801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2c3948"/>
                </a:solidFill>
                <a:latin typeface="Dante"/>
              </a:rPr>
              <a:t>Click to edit Master text styles</a:t>
            </a:r>
            <a:endParaRPr b="0" lang="en-US" sz="2400" spc="-1" strike="noStrike">
              <a:solidFill>
                <a:srgbClr val="2c3948"/>
              </a:solidFill>
              <a:latin typeface="Dante"/>
            </a:endParaRPr>
          </a:p>
          <a:p>
            <a:pPr marL="685800" indent="-228240">
              <a:lnSpc>
                <a:spcPts val="2801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2c3948"/>
                </a:solidFill>
                <a:latin typeface="Dante"/>
              </a:rPr>
              <a:t>Second level</a:t>
            </a:r>
            <a:endParaRPr b="0" lang="en-US" sz="2200" spc="-1" strike="noStrike">
              <a:solidFill>
                <a:srgbClr val="2c3948"/>
              </a:solidFill>
              <a:latin typeface="Dante"/>
            </a:endParaRPr>
          </a:p>
          <a:p>
            <a:pPr marL="1143000" indent="-228240">
              <a:lnSpc>
                <a:spcPts val="2801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2c3948"/>
                </a:solidFill>
                <a:latin typeface="Dante"/>
              </a:rPr>
              <a:t>Third level</a:t>
            </a:r>
            <a:endParaRPr b="0" lang="en-US" sz="1800" spc="-1" strike="noStrike">
              <a:solidFill>
                <a:srgbClr val="2c3948"/>
              </a:solidFill>
              <a:latin typeface="Dante"/>
            </a:endParaRPr>
          </a:p>
          <a:p>
            <a:pPr marL="1600200" indent="-228240">
              <a:lnSpc>
                <a:spcPts val="2801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c3948"/>
                </a:solidFill>
                <a:latin typeface="Dante"/>
              </a:rPr>
              <a:t>Fourth level</a:t>
            </a:r>
            <a:endParaRPr b="0" lang="en-US" sz="1600" spc="-1" strike="noStrike">
              <a:solidFill>
                <a:srgbClr val="2c3948"/>
              </a:solidFill>
              <a:latin typeface="Dante"/>
            </a:endParaRPr>
          </a:p>
          <a:p>
            <a:pPr marL="2057400" indent="-228240">
              <a:lnSpc>
                <a:spcPts val="2801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2c3948"/>
                </a:solidFill>
                <a:latin typeface="Dante"/>
              </a:rPr>
              <a:t>Fifth level</a:t>
            </a:r>
            <a:endParaRPr b="0" lang="en-US" sz="1400" spc="-1" strike="noStrike">
              <a:solidFill>
                <a:srgbClr val="2c3948"/>
              </a:solidFill>
              <a:latin typeface="Dante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/>
          </p:nvPr>
        </p:nvSpPr>
        <p:spPr>
          <a:xfrm>
            <a:off x="420480" y="6217920"/>
            <a:ext cx="2742840" cy="639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B5D3D1A-4BF6-40AF-96F4-4BD80C0732F3}" type="datetime1">
              <a:rPr b="0" lang="en-US" sz="1200" spc="-1" strike="noStrike">
                <a:solidFill>
                  <a:srgbClr val="2c3948"/>
                </a:solidFill>
                <a:latin typeface="Dante"/>
              </a:rPr>
              <a:t>05/31/2021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/>
          </p:nvPr>
        </p:nvSpPr>
        <p:spPr>
          <a:xfrm>
            <a:off x="3767400" y="6217920"/>
            <a:ext cx="7196040" cy="6397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/>
          </p:nvPr>
        </p:nvSpPr>
        <p:spPr>
          <a:xfrm>
            <a:off x="11503080" y="0"/>
            <a:ext cx="685440" cy="6854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2C36AB20-BA4A-4C92-A9C2-DF0AABC60402}" type="slidenum">
              <a:rPr b="0" lang="en-US" sz="1200" spc="-1" strike="noStrike">
                <a:solidFill>
                  <a:srgbClr val="2c3948"/>
                </a:solidFill>
                <a:latin typeface="Dante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56520"/>
            <a:ext cx="1017720" cy="1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b294"/>
                </a:solidFill>
                <a:latin typeface="Calibri"/>
              </a:rPr>
              <a:t>Proprietary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838080" y="775080"/>
            <a:ext cx="10515240" cy="915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51F5016-D4AA-449F-B141-64990D1BDFA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5/31/21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A8E4C23-CD13-43CA-981C-73B0F2BE178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0" y="56520"/>
            <a:ext cx="1017720" cy="1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b294"/>
                </a:solidFill>
                <a:latin typeface="Calibri"/>
              </a:rPr>
              <a:t>Proprietary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dt"/>
          </p:nvPr>
        </p:nvSpPr>
        <p:spPr>
          <a:xfrm>
            <a:off x="420480" y="6217920"/>
            <a:ext cx="2742840" cy="639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3A4F69C-45D0-45FF-A5B1-695B6FCE41AF}" type="datetime1">
              <a:rPr b="0" lang="en-US" sz="1200" spc="-1" strike="noStrike">
                <a:solidFill>
                  <a:srgbClr val="2c3948"/>
                </a:solidFill>
                <a:latin typeface="Dante"/>
              </a:rPr>
              <a:t>05/31/2021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/>
          </p:nvPr>
        </p:nvSpPr>
        <p:spPr>
          <a:xfrm>
            <a:off x="3767400" y="6217920"/>
            <a:ext cx="7196040" cy="6397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/>
          </p:nvPr>
        </p:nvSpPr>
        <p:spPr>
          <a:xfrm>
            <a:off x="11503080" y="0"/>
            <a:ext cx="685440" cy="6854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54E2DCB-1058-4168-B409-C6214A70C005}" type="slidenum">
              <a:rPr b="0" lang="en-US" sz="1200" spc="-1" strike="noStrike">
                <a:solidFill>
                  <a:srgbClr val="2c3948"/>
                </a:solidFill>
                <a:latin typeface="Dante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Dante"/>
              </a:rPr>
              <a:t>Πατήστε για επεξεργασία της μορφής κειμένου του τίτλου</a:t>
            </a:r>
            <a:endParaRPr b="0" lang="en-US" sz="1800" spc="-1" strike="noStrike">
              <a:solidFill>
                <a:srgbClr val="000000"/>
              </a:solidFill>
              <a:latin typeface="Dante"/>
            </a:endParaRPr>
          </a:p>
        </p:txBody>
      </p:sp>
      <p:sp>
        <p:nvSpPr>
          <p:cNvPr id="139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c3948"/>
                </a:solidFill>
                <a:latin typeface="Dante"/>
              </a:rPr>
              <a:t>Πατήστε για επεξεργασία της μορφής κειμένου διάρθρωσης</a:t>
            </a:r>
            <a:endParaRPr b="0" lang="en-US" sz="2400" spc="-1" strike="noStrike">
              <a:solidFill>
                <a:srgbClr val="2c3948"/>
              </a:solidFill>
              <a:latin typeface="Dant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c3948"/>
                </a:solidFill>
                <a:latin typeface="Dante"/>
              </a:rPr>
              <a:t>Δεύτερο επίπεδο διάρθρωσης</a:t>
            </a:r>
            <a:endParaRPr b="0" lang="en-US" sz="1800" spc="-1" strike="noStrike">
              <a:solidFill>
                <a:srgbClr val="2c3948"/>
              </a:solidFill>
              <a:latin typeface="Dant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c3948"/>
                </a:solidFill>
                <a:latin typeface="Dante"/>
              </a:rPr>
              <a:t>Τρίτο επίπεδο διάρθρωσης</a:t>
            </a:r>
            <a:endParaRPr b="0" lang="en-US" sz="1600" spc="-1" strike="noStrike">
              <a:solidFill>
                <a:srgbClr val="2c3948"/>
              </a:solidFill>
              <a:latin typeface="Dant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c3948"/>
                </a:solidFill>
                <a:latin typeface="Dante"/>
              </a:rPr>
              <a:t>Τέταρτο επίπεδο διάρθρωσης</a:t>
            </a:r>
            <a:endParaRPr b="0" lang="en-US" sz="1400" spc="-1" strike="noStrike">
              <a:solidFill>
                <a:srgbClr val="2c3948"/>
              </a:solidFill>
              <a:latin typeface="Dant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948"/>
                </a:solidFill>
                <a:latin typeface="Dante"/>
              </a:rPr>
              <a:t>Πέμπτο επίπεδο διάρθρωσης</a:t>
            </a:r>
            <a:endParaRPr b="0" lang="en-US" sz="2000" spc="-1" strike="noStrike">
              <a:solidFill>
                <a:srgbClr val="2c3948"/>
              </a:solidFill>
              <a:latin typeface="Dant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948"/>
                </a:solidFill>
                <a:latin typeface="Dante"/>
              </a:rPr>
              <a:t>Έκτο επίπεδο διάρθρωσης</a:t>
            </a:r>
            <a:endParaRPr b="0" lang="en-US" sz="2000" spc="-1" strike="noStrike">
              <a:solidFill>
                <a:srgbClr val="2c3948"/>
              </a:solidFill>
              <a:latin typeface="Dant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948"/>
                </a:solidFill>
                <a:latin typeface="Dante"/>
              </a:rPr>
              <a:t>Έβδομο επίπεδο διάρθρωσης</a:t>
            </a:r>
            <a:endParaRPr b="0" lang="en-US" sz="2000" spc="-1" strike="noStrike">
              <a:solidFill>
                <a:srgbClr val="2c3948"/>
              </a:solidFill>
              <a:latin typeface="Dan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56520"/>
            <a:ext cx="1017720" cy="1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b294"/>
                </a:solidFill>
                <a:latin typeface="Calibri"/>
              </a:rPr>
              <a:t>Proprietary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 Nova Cond"/>
              </a:rPr>
              <a:t>Click icon to add picture</a:t>
            </a:r>
            <a:endParaRPr b="0" lang="en-US" sz="1800" spc="-1" strike="noStrike">
              <a:solidFill>
                <a:srgbClr val="ffffff"/>
              </a:solidFill>
              <a:latin typeface="Arial Nova Cond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14400" y="1362240"/>
            <a:ext cx="12162600" cy="473364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30196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PlaceHolder 4"/>
          <p:cNvSpPr>
            <a:spLocks noGrp="1"/>
          </p:cNvSpPr>
          <p:nvPr>
            <p:ph type="title"/>
          </p:nvPr>
        </p:nvSpPr>
        <p:spPr>
          <a:xfrm>
            <a:off x="-14400" y="1362240"/>
            <a:ext cx="12191760" cy="4733640"/>
          </a:xfrm>
          <a:prstGeom prst="rect">
            <a:avLst/>
          </a:prstGeom>
        </p:spPr>
        <p:txBody>
          <a:bodyPr lIns="6035040" rIns="822960" bIns="1097280" anchor="b">
            <a:noAutofit/>
          </a:bodyPr>
          <a:p>
            <a:pPr algn="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Modern Love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Arial Nova Cond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dt"/>
          </p:nvPr>
        </p:nvSpPr>
        <p:spPr>
          <a:xfrm>
            <a:off x="762120" y="401760"/>
            <a:ext cx="3047760" cy="364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26F34B71-90A4-42B8-8469-D2C151EA926C}" type="datetime1">
              <a:rPr b="0" lang="en-US" sz="1000" spc="-1" strike="noStrike">
                <a:solidFill>
                  <a:srgbClr val="ffffff"/>
                </a:solidFill>
                <a:latin typeface="Arial Nova Cond"/>
              </a:rPr>
              <a:t>05/31/2021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sldNum"/>
          </p:nvPr>
        </p:nvSpPr>
        <p:spPr>
          <a:xfrm>
            <a:off x="9144000" y="401760"/>
            <a:ext cx="2285640" cy="76176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09A15A24-9E67-4D0A-A3D3-2BEE74E8094F}" type="slidenum">
              <a:rPr b="0" lang="en-US" sz="4000" spc="-1" strike="noStrike">
                <a:solidFill>
                  <a:srgbClr val="ffffff"/>
                </a:solidFill>
                <a:latin typeface="Modern Love"/>
              </a:rPr>
              <a:t>&lt;αριθμός&gt;</a:t>
            </a:fld>
            <a:endParaRPr b="0" lang="el-GR" sz="4000" spc="-1" strike="noStrike">
              <a:latin typeface="Times New Roman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 type="body"/>
          </p:nvPr>
        </p:nvSpPr>
        <p:spPr>
          <a:xfrm>
            <a:off x="6095880" y="5334120"/>
            <a:ext cx="5333760" cy="64908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rial Nova Cond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Arial Nova Cond"/>
            </a:endParaRPr>
          </a:p>
        </p:txBody>
      </p:sp>
      <p:sp>
        <p:nvSpPr>
          <p:cNvPr id="183" name="PlaceHolder 8"/>
          <p:cNvSpPr>
            <a:spLocks noGrp="1"/>
          </p:cNvSpPr>
          <p:nvPr>
            <p:ph type="ftr"/>
          </p:nvPr>
        </p:nvSpPr>
        <p:spPr>
          <a:xfrm>
            <a:off x="6858000" y="6095880"/>
            <a:ext cx="4571640" cy="36468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hyperlink" Target="https://www.mckinsey.com/industries/healthcare-systems-and-services/our-insights/the-next-wave-of-healthcare-innovation-the-evolution-of-ecosystems" TargetMode="External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hyperlink" Target="https://efpia.eu/media/602652/efpia-patient-wait-indicator-final-250521.pdf" TargetMode="External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s://www.efpia.eu/media/219735/efpia-pharmafigures2017_statisticbroch_v04-final.pdf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hyperlink" Target="https://www.phrma.org/-/media/Project/PhRMA/PhRMA-Org/PhRMA-Org/PDF/A-C/ChartPack_Biopharmaceuticals_in_Perspective_Fall2020.pdf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efpia.eu/publications/data-center/innovation/research-and-development-process/" TargetMode="Externa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hyperlink" Target="https://www.wipo.int/global_innovation_index/en/2019/health_ai_bigdata.html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hyperlink" Target="https://www.mckinsey.com/industries/healthcare-systems-and-services/our-insights/the-next-wave-of-healthcare-innovation-the-evolution-of-ecosystems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hyperlink" Target="https://www.mckinsey.com/industries/healthcare-systems-and-services/our-insights/how-keeping-health-a-priority-is-a-prescription-for-european-prosperity?cid=other-eml-alt-mgi-mck&amp;hdpid=b3de6502-51f6-4018-8532-823b7ed61dfd&amp;hctky=11987445&amp;hlkid=cbd6253975c44abe937c23c450a7a735" TargetMode="External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20.png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478160" y="709200"/>
            <a:ext cx="10713240" cy="541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4"/>
          <p:cNvSpPr/>
          <p:nvPr/>
        </p:nvSpPr>
        <p:spPr>
          <a:xfrm rot="5400000">
            <a:off x="5871240" y="536400"/>
            <a:ext cx="6857640" cy="5784120"/>
          </a:xfrm>
          <a:prstGeom prst="rect">
            <a:avLst/>
          </a:prstGeom>
          <a:gradFill rotWithShape="0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TextShape 5"/>
          <p:cNvSpPr txBox="1"/>
          <p:nvPr/>
        </p:nvSpPr>
        <p:spPr>
          <a:xfrm>
            <a:off x="6653160" y="3686040"/>
            <a:ext cx="4444200" cy="1169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  <p:sp>
        <p:nvSpPr>
          <p:cNvPr id="231" name="Line 6"/>
          <p:cNvSpPr/>
          <p:nvPr/>
        </p:nvSpPr>
        <p:spPr>
          <a:xfrm flipV="1">
            <a:off x="11495880" y="5400"/>
            <a:ext cx="0" cy="6858000"/>
          </a:xfrm>
          <a:prstGeom prst="line">
            <a:avLst/>
          </a:prstGeom>
          <a:ln cap="rnd" w="9360">
            <a:solidFill>
              <a:srgbClr val="f5ab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Line 7"/>
          <p:cNvSpPr/>
          <p:nvPr/>
        </p:nvSpPr>
        <p:spPr>
          <a:xfrm>
            <a:off x="1440" y="6172200"/>
            <a:ext cx="12191760" cy="0"/>
          </a:xfrm>
          <a:prstGeom prst="line">
            <a:avLst/>
          </a:prstGeom>
          <a:ln cap="rnd" w="9360">
            <a:solidFill>
              <a:srgbClr val="f5ab3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3" name="Group 8"/>
          <p:cNvGrpSpPr/>
          <p:nvPr/>
        </p:nvGrpSpPr>
        <p:grpSpPr>
          <a:xfrm>
            <a:off x="0" y="5760"/>
            <a:ext cx="12192120" cy="6863400"/>
            <a:chOff x="0" y="5760"/>
            <a:chExt cx="12192120" cy="6863400"/>
          </a:xfrm>
        </p:grpSpPr>
        <p:sp>
          <p:nvSpPr>
            <p:cNvPr id="234" name="CustomShape 9"/>
            <p:cNvSpPr/>
            <p:nvPr/>
          </p:nvSpPr>
          <p:spPr>
            <a:xfrm>
              <a:off x="0" y="5760"/>
              <a:ext cx="12188520" cy="6863400"/>
            </a:xfrm>
            <a:prstGeom prst="rect">
              <a:avLst/>
            </a:prstGeom>
            <a:solidFill>
              <a:srgbClr val="f0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35" name="Picture 81" descr="A picture containing food, dessert&#10;&#10;Description automatically generated"/>
            <p:cNvPicPr/>
            <p:nvPr/>
          </p:nvPicPr>
          <p:blipFill>
            <a:blip r:embed="rId1"/>
            <a:srcRect l="0" t="17863" r="0" b="0"/>
            <a:stretch/>
          </p:blipFill>
          <p:spPr>
            <a:xfrm flipH="1">
              <a:off x="1944720" y="990720"/>
              <a:ext cx="10247400" cy="5765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6" name="CustomShape 10"/>
          <p:cNvSpPr/>
          <p:nvPr/>
        </p:nvSpPr>
        <p:spPr>
          <a:xfrm>
            <a:off x="278280" y="341640"/>
            <a:ext cx="6301440" cy="155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56000"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f79c09"/>
                </a:solidFill>
                <a:latin typeface="Dante"/>
              </a:rPr>
              <a:t>The value of innovation towards an efficient and sustainable healthcare system 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237" name="CustomShape 11"/>
          <p:cNvSpPr/>
          <p:nvPr/>
        </p:nvSpPr>
        <p:spPr>
          <a:xfrm>
            <a:off x="420480" y="4856040"/>
            <a:ext cx="4699800" cy="155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55000"/>
          </a:bodyPr>
          <a:p>
            <a:pPr>
              <a:lnSpc>
                <a:spcPts val="32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1f4e79"/>
                </a:solidFill>
                <a:latin typeface="Dante"/>
              </a:rPr>
              <a:t>Agata Jakoncic</a:t>
            </a:r>
            <a:br/>
            <a:r>
              <a:rPr b="0" lang="en-US" sz="2400" spc="-1" strike="noStrike">
                <a:solidFill>
                  <a:srgbClr val="1f4e79"/>
                </a:solidFill>
                <a:latin typeface="Dante"/>
              </a:rPr>
              <a:t>President, Pharma Innovation Forum (PIF)</a:t>
            </a:r>
            <a:endParaRPr b="0" lang="el-GR" sz="2400" spc="-1" strike="noStrike">
              <a:latin typeface="Arial"/>
            </a:endParaRPr>
          </a:p>
          <a:p>
            <a:pPr>
              <a:lnSpc>
                <a:spcPts val="32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1f4e79"/>
                </a:solidFill>
                <a:latin typeface="Dante"/>
              </a:rPr>
              <a:t>Managing Director MSD Greece, Cyprus &amp; Malta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1" name="Picture 2" descr="Why Product Innovation May Be the Least Important Thing You Can Do"/>
          <p:cNvPicPr/>
          <p:nvPr/>
        </p:nvPicPr>
        <p:blipFill>
          <a:blip r:embed="rId1">
            <a:alphaModFix amt="80000"/>
          </a:blip>
          <a:srcRect l="0" t="6061" r="0" b="5053"/>
          <a:stretch/>
        </p:blipFill>
        <p:spPr>
          <a:xfrm>
            <a:off x="0" y="0"/>
            <a:ext cx="12191760" cy="6095520"/>
          </a:xfrm>
          <a:prstGeom prst="rect">
            <a:avLst/>
          </a:prstGeom>
          <a:ln>
            <a:noFill/>
          </a:ln>
          <a:effectLst>
            <a:outerShdw algn="t" blurRad="381000" dir="5400000" dist="152280" rotWithShape="0">
              <a:srgbClr val="000000">
                <a:alpha val="20000"/>
              </a:srgbClr>
            </a:outerShdw>
          </a:effectLst>
        </p:spPr>
      </p:pic>
      <p:grpSp>
        <p:nvGrpSpPr>
          <p:cNvPr id="382" name="Group 2"/>
          <p:cNvGrpSpPr/>
          <p:nvPr/>
        </p:nvGrpSpPr>
        <p:grpSpPr>
          <a:xfrm>
            <a:off x="720" y="3296160"/>
            <a:ext cx="12191040" cy="2849760"/>
            <a:chOff x="720" y="3296160"/>
            <a:chExt cx="12191040" cy="2849760"/>
          </a:xfrm>
        </p:grpSpPr>
        <p:sp>
          <p:nvSpPr>
            <p:cNvPr id="383" name="CustomShape 3"/>
            <p:cNvSpPr/>
            <p:nvPr/>
          </p:nvSpPr>
          <p:spPr>
            <a:xfrm>
              <a:off x="720" y="3296160"/>
              <a:ext cx="12191040" cy="2849760"/>
            </a:xfrm>
            <a:custGeom>
              <a:avLst/>
              <a:gdLst/>
              <a:ahLst/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4" name="CustomShape 4"/>
            <p:cNvSpPr/>
            <p:nvPr/>
          </p:nvSpPr>
          <p:spPr>
            <a:xfrm>
              <a:off x="720" y="3296160"/>
              <a:ext cx="12191040" cy="2849760"/>
            </a:xfrm>
            <a:custGeom>
              <a:avLst/>
              <a:gdLst/>
              <a:ahLst/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rotWithShape="0">
              <a:blip r:embed="rId2">
                <a:alphaModFix amt="57000"/>
              </a:blip>
              <a:tile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5" name="TextShape 5"/>
          <p:cNvSpPr txBox="1"/>
          <p:nvPr/>
        </p:nvSpPr>
        <p:spPr>
          <a:xfrm>
            <a:off x="8429760" y="6412680"/>
            <a:ext cx="3914280" cy="44496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30196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>
            <a:noFill/>
          </a:ln>
        </p:spPr>
        <p:txBody>
          <a:bodyPr anchor="b">
            <a:normAutofit fontScale="11000"/>
          </a:bodyPr>
          <a:p>
            <a:pPr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Modern Love"/>
              </a:rPr>
              <a:t>Thank you !</a:t>
            </a:r>
            <a:endParaRPr b="0" lang="en-US" sz="5400" spc="-1" strike="noStrike">
              <a:solidFill>
                <a:srgbClr val="ffffff"/>
              </a:solidFill>
              <a:latin typeface="Arial Nova C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01680" y="1945080"/>
            <a:ext cx="4464360" cy="296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7" name="Picture 10" descr="Six tools to improve your creativity during an innovation process —  Business Model Innovation Lab | BMI Lab | Spinoff from the University of  St.Gallen"/>
          <p:cNvPicPr/>
          <p:nvPr/>
        </p:nvPicPr>
        <p:blipFill>
          <a:blip r:embed="rId1"/>
          <a:srcRect l="0" t="34265" r="0" b="5240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sp>
        <p:nvSpPr>
          <p:cNvPr id="388" name="TextShape 2"/>
          <p:cNvSpPr txBox="1"/>
          <p:nvPr/>
        </p:nvSpPr>
        <p:spPr>
          <a:xfrm>
            <a:off x="469800" y="6492960"/>
            <a:ext cx="9588240" cy="264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Source: </a:t>
            </a:r>
            <a:r>
              <a:rPr b="0" lang="en-US" sz="900" spc="-1" strike="noStrike" u="sng">
                <a:solidFill>
                  <a:srgbClr val="df686a"/>
                </a:solidFill>
                <a:uFillTx/>
                <a:latin typeface="Lao UI"/>
                <a:hlinkClick r:id="rId2"/>
              </a:rPr>
              <a:t>https://www.mckinsey.com/industries/healthcare-systems-and-services/our-insights/the-next-wave-of-healthcare-innovation-the-evolution-of-ecosystems</a:t>
            </a: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 </a:t>
            </a:r>
            <a:endParaRPr b="0" lang="el-GR" sz="900" spc="-1" strike="noStrike">
              <a:latin typeface="Times New Roman"/>
            </a:endParaRPr>
          </a:p>
        </p:txBody>
      </p:sp>
      <p:pic>
        <p:nvPicPr>
          <p:cNvPr id="389" name="Content Placeholder 4" descr="Timeline&#10;&#10;Description automatically generated"/>
          <p:cNvPicPr/>
          <p:nvPr/>
        </p:nvPicPr>
        <p:blipFill>
          <a:blip r:embed="rId3"/>
          <a:stretch/>
        </p:blipFill>
        <p:spPr>
          <a:xfrm>
            <a:off x="1711080" y="1162800"/>
            <a:ext cx="7993800" cy="5329800"/>
          </a:xfrm>
          <a:prstGeom prst="rect">
            <a:avLst/>
          </a:prstGeom>
          <a:ln>
            <a:noFill/>
          </a:ln>
        </p:spPr>
      </p:pic>
      <p:sp>
        <p:nvSpPr>
          <p:cNvPr id="390" name="CustomShape 3"/>
          <p:cNvSpPr/>
          <p:nvPr/>
        </p:nvSpPr>
        <p:spPr>
          <a:xfrm>
            <a:off x="413280" y="160920"/>
            <a:ext cx="11365200" cy="592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41000"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3200" spc="-1" strike="noStrike">
                <a:solidFill>
                  <a:srgbClr val="2c3948"/>
                </a:solidFill>
                <a:latin typeface="Lao UI"/>
              </a:rPr>
              <a:t>Healthcare innovation in the future would mean building patient-centered ecosystems</a:t>
            </a:r>
            <a:endParaRPr b="0" lang="el-GR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385920" y="2340360"/>
            <a:ext cx="3301200" cy="3592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3200" spc="-1" strike="noStrike">
                <a:solidFill>
                  <a:srgbClr val="2c3948"/>
                </a:solidFill>
                <a:latin typeface="Lao UI"/>
              </a:rPr>
              <a:t>In 2016-2019 Greek patients continued to have access to ~50% of the EMA approved drugs</a:t>
            </a:r>
            <a:endParaRPr b="0" lang="el-GR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el-GR" sz="3200" spc="-1" strike="noStrike">
              <a:latin typeface="Arial"/>
            </a:endParaRPr>
          </a:p>
        </p:txBody>
      </p:sp>
      <p:pic>
        <p:nvPicPr>
          <p:cNvPr id="392" name="Picture 10" descr="Six tools to improve your creativity during an innovation process —  Business Model Innovation Lab | BMI Lab | Spinoff from the University of  St.Gallen"/>
          <p:cNvPicPr/>
          <p:nvPr/>
        </p:nvPicPr>
        <p:blipFill>
          <a:blip r:embed="rId1"/>
          <a:srcRect l="0" t="34265" r="0" b="5240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sp>
        <p:nvSpPr>
          <p:cNvPr id="393" name="TextShape 2"/>
          <p:cNvSpPr txBox="1"/>
          <p:nvPr/>
        </p:nvSpPr>
        <p:spPr>
          <a:xfrm>
            <a:off x="469800" y="6492960"/>
            <a:ext cx="9588240" cy="264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Source: </a:t>
            </a:r>
            <a:r>
              <a:rPr b="0" lang="en-US" sz="900" spc="-1" strike="noStrike" u="sng">
                <a:solidFill>
                  <a:srgbClr val="df686a"/>
                </a:solidFill>
                <a:uFillTx/>
                <a:latin typeface="Lao UI"/>
                <a:hlinkClick r:id="rId2"/>
              </a:rPr>
              <a:t>https://efpia.eu/media/602652/efpia-patient-wait-indicator-final-250521.pdf</a:t>
            </a: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 </a:t>
            </a:r>
            <a:endParaRPr b="0" lang="el-GR" sz="900" spc="-1" strike="noStrike">
              <a:latin typeface="Times New Roman"/>
            </a:endParaRPr>
          </a:p>
        </p:txBody>
      </p:sp>
      <p:grpSp>
        <p:nvGrpSpPr>
          <p:cNvPr id="394" name="Group 3"/>
          <p:cNvGrpSpPr/>
          <p:nvPr/>
        </p:nvGrpSpPr>
        <p:grpSpPr>
          <a:xfrm>
            <a:off x="3687480" y="1766520"/>
            <a:ext cx="8504280" cy="4523400"/>
            <a:chOff x="3687480" y="1766520"/>
            <a:chExt cx="8504280" cy="4523400"/>
          </a:xfrm>
        </p:grpSpPr>
        <p:pic>
          <p:nvPicPr>
            <p:cNvPr id="395" name="Picture 8" descr=""/>
            <p:cNvPicPr/>
            <p:nvPr/>
          </p:nvPicPr>
          <p:blipFill>
            <a:blip r:embed="rId3"/>
            <a:stretch/>
          </p:blipFill>
          <p:spPr>
            <a:xfrm>
              <a:off x="3687480" y="1766520"/>
              <a:ext cx="8504280" cy="4523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6" name="CustomShape 4"/>
            <p:cNvSpPr/>
            <p:nvPr/>
          </p:nvSpPr>
          <p:spPr>
            <a:xfrm>
              <a:off x="7486560" y="3812400"/>
              <a:ext cx="180720" cy="1714320"/>
            </a:xfrm>
            <a:prstGeom prst="rect">
              <a:avLst/>
            </a:prstGeom>
            <a:noFill/>
            <a:ln w="28440">
              <a:solidFill>
                <a:srgbClr val="c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10" descr="Six tools to improve your creativity during an innovation process —  Business Model Innovation Lab | BMI Lab | Spinoff from the University of  St.Gallen"/>
          <p:cNvPicPr/>
          <p:nvPr/>
        </p:nvPicPr>
        <p:blipFill>
          <a:blip r:embed="rId1"/>
          <a:srcRect l="0" t="34265" r="0" b="5240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469800" y="233640"/>
            <a:ext cx="10433520" cy="464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800" spc="-1" strike="noStrike">
                <a:solidFill>
                  <a:srgbClr val="002060"/>
                </a:solidFill>
                <a:latin typeface="Lao UI"/>
              </a:rPr>
              <a:t>Innovative medicines make the world a better and healthier place</a:t>
            </a:r>
            <a:endParaRPr b="0" lang="el-GR" sz="2800" spc="-1" strike="noStrike">
              <a:latin typeface="Arial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69800" y="6492960"/>
            <a:ext cx="55123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Source: </a:t>
            </a:r>
            <a:r>
              <a:rPr b="0" lang="en-US" sz="900" spc="-1" strike="noStrike" u="sng">
                <a:solidFill>
                  <a:srgbClr val="efb4b5"/>
                </a:solidFill>
                <a:uFillTx/>
                <a:latin typeface="Lao UI"/>
                <a:hlinkClick r:id="rId2"/>
              </a:rPr>
              <a:t>https://www.efpia.eu/media/219735/efpia-pharmafigures2017_statisticbroch_v04-final.pdf</a:t>
            </a:r>
            <a:r>
              <a:rPr b="0" lang="en-US" sz="900" spc="-1" strike="noStrike">
                <a:solidFill>
                  <a:srgbClr val="808080"/>
                </a:solidFill>
                <a:latin typeface="Lao UI"/>
              </a:rPr>
              <a:t> </a:t>
            </a:r>
            <a:endParaRPr b="0" lang="el-GR" sz="900" spc="-1" strike="noStrike">
              <a:latin typeface="Times New Roman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195120" y="1513440"/>
            <a:ext cx="4522320" cy="913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Lao UI"/>
              </a:rPr>
              <a:t>Pharmaceutical innovation contributed ~73% of improvement in life expectancy between 2000–2009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195120" y="2959200"/>
            <a:ext cx="4611600" cy="24685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64960" indent="-264600">
              <a:lnSpc>
                <a:spcPct val="100000"/>
              </a:lnSpc>
              <a:spcBef>
                <a:spcPts val="320"/>
              </a:spcBef>
              <a:buClr>
                <a:srgbClr val="f5841f"/>
              </a:buClr>
              <a:buFont typeface="Wingdings 2" charset="2"/>
              <a:buChar char=""/>
            </a:pPr>
            <a:r>
              <a:rPr b="0" lang="en-US" sz="1600" spc="-1" strike="noStrike">
                <a:solidFill>
                  <a:srgbClr val="000000"/>
                </a:solidFill>
                <a:latin typeface="Lao UI"/>
              </a:rPr>
              <a:t>From 2000 to 2009, an improvement in population weighted mean life expectancy at birth of 1.74 years was seen across 30 OECD countries.</a:t>
            </a:r>
            <a:endParaRPr b="0" lang="el-G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l-GR" sz="1600" spc="-1" strike="noStrike">
              <a:latin typeface="Arial"/>
            </a:endParaRPr>
          </a:p>
          <a:p>
            <a:pPr marL="264960" indent="-264600">
              <a:lnSpc>
                <a:spcPct val="100000"/>
              </a:lnSpc>
              <a:spcBef>
                <a:spcPts val="320"/>
              </a:spcBef>
              <a:buClr>
                <a:srgbClr val="f5841f"/>
              </a:buClr>
              <a:buFont typeface="Wingdings 2" charset="2"/>
              <a:buChar char=""/>
            </a:pPr>
            <a:r>
              <a:rPr b="0" lang="en-US" sz="1600" spc="-1" strike="noStrike">
                <a:solidFill>
                  <a:srgbClr val="000000"/>
                </a:solidFill>
                <a:latin typeface="Lao UI"/>
              </a:rPr>
              <a:t>While the early rise in life expectancy can be attributed to better and safer living conditions, the second half of the 20</a:t>
            </a:r>
            <a:r>
              <a:rPr b="0" lang="en-US" sz="1600" spc="-1" strike="noStrike" baseline="30000">
                <a:solidFill>
                  <a:srgbClr val="000000"/>
                </a:solidFill>
                <a:latin typeface="Lao UI"/>
              </a:rPr>
              <a:t>th</a:t>
            </a:r>
            <a:r>
              <a:rPr b="0" lang="en-US" sz="1600" spc="-1" strike="noStrike">
                <a:solidFill>
                  <a:srgbClr val="000000"/>
                </a:solidFill>
                <a:latin typeface="Lao UI"/>
              </a:rPr>
              <a:t> century has seen an explosion in pharmaceutical innovation.</a:t>
            </a:r>
            <a:endParaRPr b="0" lang="el-G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600" spc="-1" strike="noStrike">
              <a:latin typeface="Arial"/>
            </a:endParaRPr>
          </a:p>
        </p:txBody>
      </p:sp>
      <p:grpSp>
        <p:nvGrpSpPr>
          <p:cNvPr id="243" name="Group 5"/>
          <p:cNvGrpSpPr/>
          <p:nvPr/>
        </p:nvGrpSpPr>
        <p:grpSpPr>
          <a:xfrm>
            <a:off x="4849560" y="1366920"/>
            <a:ext cx="7267680" cy="4688640"/>
            <a:chOff x="4849560" y="1366920"/>
            <a:chExt cx="7267680" cy="4688640"/>
          </a:xfrm>
        </p:grpSpPr>
        <p:pic>
          <p:nvPicPr>
            <p:cNvPr id="244" name="Picture 17" descr=""/>
            <p:cNvPicPr/>
            <p:nvPr/>
          </p:nvPicPr>
          <p:blipFill>
            <a:blip r:embed="rId3"/>
            <a:stretch/>
          </p:blipFill>
          <p:spPr>
            <a:xfrm>
              <a:off x="4849560" y="1366920"/>
              <a:ext cx="7267680" cy="46886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45" name="Group 6"/>
            <p:cNvGrpSpPr/>
            <p:nvPr/>
          </p:nvGrpSpPr>
          <p:grpSpPr>
            <a:xfrm>
              <a:off x="6147720" y="2237760"/>
              <a:ext cx="5578920" cy="3192480"/>
              <a:chOff x="6147720" y="2237760"/>
              <a:chExt cx="5578920" cy="3192480"/>
            </a:xfrm>
          </p:grpSpPr>
          <p:sp>
            <p:nvSpPr>
              <p:cNvPr id="246" name="CustomShape 7"/>
              <p:cNvSpPr/>
              <p:nvPr/>
            </p:nvSpPr>
            <p:spPr>
              <a:xfrm>
                <a:off x="10903680" y="2237760"/>
                <a:ext cx="822960" cy="3188880"/>
              </a:xfrm>
              <a:prstGeom prst="rect">
                <a:avLst/>
              </a:prstGeom>
              <a:solidFill>
                <a:srgbClr val="cdd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7" name="CustomShape 8"/>
              <p:cNvSpPr/>
              <p:nvPr/>
            </p:nvSpPr>
            <p:spPr>
              <a:xfrm>
                <a:off x="6147720" y="3616200"/>
                <a:ext cx="822960" cy="1814040"/>
              </a:xfrm>
              <a:prstGeom prst="rect">
                <a:avLst/>
              </a:prstGeom>
              <a:solidFill>
                <a:srgbClr val="cdd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8" name="CustomShape 9"/>
              <p:cNvSpPr/>
              <p:nvPr/>
            </p:nvSpPr>
            <p:spPr>
              <a:xfrm>
                <a:off x="9302400" y="2237760"/>
                <a:ext cx="822960" cy="1035000"/>
              </a:xfrm>
              <a:prstGeom prst="rect">
                <a:avLst/>
              </a:prstGeom>
              <a:solidFill>
                <a:srgbClr val="2540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ffffff"/>
                    </a:solidFill>
                    <a:latin typeface="Lao UI"/>
                  </a:rPr>
                  <a:t>73%</a:t>
                </a:r>
                <a:endParaRPr b="0" lang="el-GR" sz="1400" spc="-1" strike="noStrike">
                  <a:latin typeface="Arial"/>
                </a:endParaRPr>
              </a:p>
            </p:txBody>
          </p:sp>
          <p:sp>
            <p:nvSpPr>
              <p:cNvPr id="249" name="CustomShape 10"/>
              <p:cNvSpPr/>
              <p:nvPr/>
            </p:nvSpPr>
            <p:spPr>
              <a:xfrm>
                <a:off x="7731720" y="3229200"/>
                <a:ext cx="822960" cy="40032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1400" spc="-1" strike="noStrike">
                    <a:solidFill>
                      <a:srgbClr val="ffffff"/>
                    </a:solidFill>
                    <a:latin typeface="Lao UI"/>
                  </a:rPr>
                  <a:t>27%</a:t>
                </a:r>
                <a:endParaRPr b="0" lang="el-GR" sz="1400" spc="-1" strike="noStrike">
                  <a:latin typeface="Arial"/>
                </a:endParaRPr>
              </a:p>
            </p:txBody>
          </p:sp>
        </p:grpSp>
      </p:grpSp>
      <p:sp>
        <p:nvSpPr>
          <p:cNvPr id="250" name="CustomShape 11"/>
          <p:cNvSpPr/>
          <p:nvPr/>
        </p:nvSpPr>
        <p:spPr>
          <a:xfrm>
            <a:off x="5451840" y="6045480"/>
            <a:ext cx="643500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Dante"/>
              </a:rPr>
              <a:t>Source: Lichtenberg, F: Pharmaceutical </a:t>
            </a:r>
            <a:r>
              <a:rPr b="0" lang="el-GR" sz="800" spc="-1" strike="noStrike">
                <a:solidFill>
                  <a:srgbClr val="000000"/>
                </a:solidFill>
                <a:latin typeface="Dante"/>
              </a:rPr>
              <a:t> </a:t>
            </a:r>
            <a:r>
              <a:rPr b="0" lang="en-US" sz="800" spc="-1" strike="noStrike">
                <a:solidFill>
                  <a:srgbClr val="000000"/>
                </a:solidFill>
                <a:latin typeface="Dante"/>
              </a:rPr>
              <a:t>innovation and longevity growth </a:t>
            </a:r>
            <a:r>
              <a:rPr b="0" lang="el-GR" sz="800" spc="-1" strike="noStrike">
                <a:solidFill>
                  <a:srgbClr val="000000"/>
                </a:solidFill>
                <a:latin typeface="Dante"/>
              </a:rPr>
              <a:t> </a:t>
            </a:r>
            <a:r>
              <a:rPr b="0" lang="en-US" sz="800" spc="-1" strike="noStrike">
                <a:solidFill>
                  <a:srgbClr val="000000"/>
                </a:solidFill>
                <a:latin typeface="Dante"/>
              </a:rPr>
              <a:t>in 30 developing OECD and high–income </a:t>
            </a:r>
            <a:r>
              <a:rPr b="0" lang="el-GR" sz="800" spc="-1" strike="noStrike">
                <a:solidFill>
                  <a:srgbClr val="000000"/>
                </a:solidFill>
                <a:latin typeface="Dante"/>
              </a:rPr>
              <a:t> </a:t>
            </a:r>
            <a:r>
              <a:rPr b="0" lang="en-US" sz="800" spc="-1" strike="noStrike">
                <a:solidFill>
                  <a:srgbClr val="000000"/>
                </a:solidFill>
                <a:latin typeface="Dante"/>
              </a:rPr>
              <a:t>countries, 2000 – 2009 (2012</a:t>
            </a:r>
            <a:endParaRPr b="0" lang="el-G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10" descr="Six tools to improve your creativity during an innovation process —  Business Model Innovation Lab | BMI Lab | Spinoff from the University of  St.Gallen"/>
          <p:cNvPicPr/>
          <p:nvPr/>
        </p:nvPicPr>
        <p:blipFill>
          <a:blip r:embed="rId1"/>
          <a:srcRect l="0" t="34265" r="0" b="5240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470160" y="274320"/>
            <a:ext cx="9483120" cy="419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800" spc="-1" strike="noStrike">
                <a:solidFill>
                  <a:srgbClr val="002060"/>
                </a:solidFill>
                <a:latin typeface="Lao UI"/>
              </a:rPr>
              <a:t>Patients today live longer and feel better due to innovation</a:t>
            </a:r>
            <a:endParaRPr b="0" lang="el-GR" sz="2800" spc="-1" strike="noStrike"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3575160" y="6592680"/>
            <a:ext cx="9588240" cy="264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Source: </a:t>
            </a:r>
            <a:r>
              <a:rPr b="0" lang="en-US" sz="900" spc="-1" strike="noStrike" u="sng">
                <a:solidFill>
                  <a:srgbClr val="df686a"/>
                </a:solidFill>
                <a:uFillTx/>
                <a:latin typeface="Lao UI"/>
                <a:hlinkClick r:id="rId2"/>
              </a:rPr>
              <a:t>https://www.phrma.org/-/media/Project/PhRMA/PhRMA-Org/PhRMA-Org/PDF/A-C/ChartPack_Biopharmaceuticals_in_Perspective_Fall2020.pdf</a:t>
            </a: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 </a:t>
            </a:r>
            <a:endParaRPr b="0" lang="el-GR" sz="900" spc="-1" strike="noStrike">
              <a:latin typeface="Times New Roman"/>
            </a:endParaRPr>
          </a:p>
        </p:txBody>
      </p:sp>
      <p:pic>
        <p:nvPicPr>
          <p:cNvPr id="254" name="Picture 20" descr=""/>
          <p:cNvPicPr/>
          <p:nvPr/>
        </p:nvPicPr>
        <p:blipFill>
          <a:blip r:embed="rId3"/>
          <a:stretch/>
        </p:blipFill>
        <p:spPr>
          <a:xfrm>
            <a:off x="0" y="1299600"/>
            <a:ext cx="6683040" cy="5291640"/>
          </a:xfrm>
          <a:prstGeom prst="rect">
            <a:avLst/>
          </a:prstGeom>
          <a:ln>
            <a:noFill/>
          </a:ln>
        </p:spPr>
      </p:pic>
      <p:pic>
        <p:nvPicPr>
          <p:cNvPr id="255" name="Picture 21" descr=""/>
          <p:cNvPicPr/>
          <p:nvPr/>
        </p:nvPicPr>
        <p:blipFill>
          <a:blip r:embed="rId4"/>
          <a:srcRect l="6035" t="6809" r="4915" b="0"/>
          <a:stretch/>
        </p:blipFill>
        <p:spPr>
          <a:xfrm>
            <a:off x="6303600" y="1551960"/>
            <a:ext cx="5627520" cy="5118840"/>
          </a:xfrm>
          <a:prstGeom prst="rect">
            <a:avLst/>
          </a:prstGeom>
          <a:ln>
            <a:noFill/>
          </a:ln>
        </p:spPr>
      </p:pic>
      <p:sp>
        <p:nvSpPr>
          <p:cNvPr id="256" name="CustomShape 3"/>
          <p:cNvSpPr/>
          <p:nvPr/>
        </p:nvSpPr>
        <p:spPr>
          <a:xfrm>
            <a:off x="237600" y="949680"/>
            <a:ext cx="5794920" cy="364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Life expectancy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6440400" y="936720"/>
            <a:ext cx="5354280" cy="364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Quality of Life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767400" y="6217920"/>
            <a:ext cx="7196040" cy="639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Source: </a:t>
            </a:r>
            <a:r>
              <a:rPr b="0" lang="en-US" sz="900" spc="-1" strike="noStrike" u="sng">
                <a:solidFill>
                  <a:srgbClr val="df686a"/>
                </a:solidFill>
                <a:uFillTx/>
                <a:latin typeface="Dante"/>
                <a:hlinkClick r:id="rId1"/>
              </a:rPr>
              <a:t>https://www.efpia.eu/publications/data-center/innovation/research-and-development-process/</a:t>
            </a:r>
            <a:r>
              <a:rPr b="0" lang="en-US" sz="900" spc="-1" strike="noStrike">
                <a:solidFill>
                  <a:srgbClr val="2c3948"/>
                </a:solidFill>
                <a:latin typeface="Dante"/>
              </a:rPr>
              <a:t> </a:t>
            </a:r>
            <a:endParaRPr b="0" lang="el-GR" sz="900" spc="-1" strike="noStrike">
              <a:latin typeface="Times New Roman"/>
            </a:endParaRPr>
          </a:p>
        </p:txBody>
      </p:sp>
      <p:pic>
        <p:nvPicPr>
          <p:cNvPr id="259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pic>
        <p:nvPicPr>
          <p:cNvPr id="260" name="Picture 5" descr=""/>
          <p:cNvPicPr/>
          <p:nvPr/>
        </p:nvPicPr>
        <p:blipFill>
          <a:blip r:embed="rId3"/>
          <a:stretch/>
        </p:blipFill>
        <p:spPr>
          <a:xfrm>
            <a:off x="583560" y="1062000"/>
            <a:ext cx="10028880" cy="529632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477360" y="281160"/>
            <a:ext cx="11237400" cy="4989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rgbClr val="002060"/>
                </a:solidFill>
                <a:latin typeface="Lao UI"/>
              </a:rPr>
              <a:t>The R&amp;D Process for New Drugs Is Lengthy and Costly, With High Risk of Failure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0" descr="Six tools to improve your creativity during an innovation process —  Business Model Innovation Lab | BMI Lab | Spinoff from the University of  St.Gallen"/>
          <p:cNvPicPr/>
          <p:nvPr/>
        </p:nvPicPr>
        <p:blipFill>
          <a:blip r:embed="rId1"/>
          <a:srcRect l="0" t="34265" r="0" b="5240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sp>
        <p:nvSpPr>
          <p:cNvPr id="263" name="CustomShape 1"/>
          <p:cNvSpPr/>
          <p:nvPr/>
        </p:nvSpPr>
        <p:spPr>
          <a:xfrm>
            <a:off x="487800" y="113760"/>
            <a:ext cx="10702440" cy="713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rgbClr val="002060"/>
                </a:solidFill>
                <a:latin typeface="Lao UI"/>
              </a:rPr>
              <a:t>Innovation in healthcare goes beyond medicines and leads to a patient centric health ecosystem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237600" y="6465960"/>
            <a:ext cx="2717640" cy="264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Source: </a:t>
            </a:r>
            <a:r>
              <a:rPr b="0" lang="en-US" sz="900" spc="-1" strike="noStrike" u="sng">
                <a:solidFill>
                  <a:srgbClr val="df686a"/>
                </a:solidFill>
                <a:uFillTx/>
                <a:latin typeface="Lao UI"/>
                <a:hlinkClick r:id="rId2"/>
              </a:rPr>
              <a:t>https://www.wipo.int/global_innovation_index/en/2019/health_ai_bigdata.html</a:t>
            </a: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 </a:t>
            </a:r>
            <a:endParaRPr b="0" lang="el-GR" sz="900" spc="-1" strike="noStrike">
              <a:latin typeface="Times New Roman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5083560" y="3249720"/>
            <a:ext cx="1919880" cy="1919880"/>
          </a:xfrm>
          <a:prstGeom prst="ellipse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Lao UI"/>
              </a:rPr>
              <a:t>Healthcare Innovation</a:t>
            </a:r>
            <a:endParaRPr b="0" lang="el-GR" sz="1800" spc="-1" strike="noStrike">
              <a:latin typeface="Arial"/>
            </a:endParaRPr>
          </a:p>
        </p:txBody>
      </p:sp>
      <p:grpSp>
        <p:nvGrpSpPr>
          <p:cNvPr id="266" name="Group 4"/>
          <p:cNvGrpSpPr/>
          <p:nvPr/>
        </p:nvGrpSpPr>
        <p:grpSpPr>
          <a:xfrm>
            <a:off x="3086280" y="1408680"/>
            <a:ext cx="2590560" cy="2088720"/>
            <a:chOff x="3086280" y="1408680"/>
            <a:chExt cx="2590560" cy="2088720"/>
          </a:xfrm>
        </p:grpSpPr>
        <p:sp>
          <p:nvSpPr>
            <p:cNvPr id="267" name="CustomShape 5"/>
            <p:cNvSpPr/>
            <p:nvPr/>
          </p:nvSpPr>
          <p:spPr>
            <a:xfrm>
              <a:off x="3307320" y="1851840"/>
              <a:ext cx="1645560" cy="1645560"/>
            </a:xfrm>
            <a:prstGeom prst="ellipse">
              <a:avLst/>
            </a:prstGeom>
            <a:noFill/>
            <a:ln w="28440">
              <a:solidFill>
                <a:srgbClr val="254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Lao UI"/>
                </a:rPr>
                <a:t>Life long digital assistant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268" name="CustomShape 6"/>
            <p:cNvSpPr/>
            <p:nvPr/>
          </p:nvSpPr>
          <p:spPr>
            <a:xfrm>
              <a:off x="3086280" y="1408680"/>
              <a:ext cx="2590560" cy="364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Lao UI"/>
                </a:rPr>
                <a:t>Medical knowledge</a:t>
              </a:r>
              <a:endParaRPr b="0" lang="el-GR" sz="1800" spc="-1" strike="noStrike">
                <a:latin typeface="Arial"/>
              </a:endParaRPr>
            </a:p>
          </p:txBody>
        </p:sp>
      </p:grpSp>
      <p:grpSp>
        <p:nvGrpSpPr>
          <p:cNvPr id="269" name="Group 7"/>
          <p:cNvGrpSpPr/>
          <p:nvPr/>
        </p:nvGrpSpPr>
        <p:grpSpPr>
          <a:xfrm>
            <a:off x="938160" y="3013560"/>
            <a:ext cx="1645560" cy="2061000"/>
            <a:chOff x="938160" y="3013560"/>
            <a:chExt cx="1645560" cy="2061000"/>
          </a:xfrm>
        </p:grpSpPr>
        <p:sp>
          <p:nvSpPr>
            <p:cNvPr id="270" name="CustomShape 8"/>
            <p:cNvSpPr/>
            <p:nvPr/>
          </p:nvSpPr>
          <p:spPr>
            <a:xfrm>
              <a:off x="938160" y="3429000"/>
              <a:ext cx="1645560" cy="1645560"/>
            </a:xfrm>
            <a:prstGeom prst="ellipse">
              <a:avLst/>
            </a:prstGeom>
            <a:noFill/>
            <a:ln w="28440">
              <a:solidFill>
                <a:srgbClr val="254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Lao UI"/>
                </a:rPr>
                <a:t>New care delivery models 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271" name="CustomShape 9"/>
            <p:cNvSpPr/>
            <p:nvPr/>
          </p:nvSpPr>
          <p:spPr>
            <a:xfrm>
              <a:off x="1257120" y="3013560"/>
              <a:ext cx="1258920" cy="63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Lao UI"/>
                </a:rPr>
                <a:t>Processes</a:t>
              </a:r>
              <a:endParaRPr b="0" lang="el-GR" sz="1800" spc="-1" strike="noStrike">
                <a:latin typeface="Arial"/>
              </a:endParaRPr>
            </a:p>
          </p:txBody>
        </p:sp>
      </p:grpSp>
      <p:grpSp>
        <p:nvGrpSpPr>
          <p:cNvPr id="272" name="Group 10"/>
          <p:cNvGrpSpPr/>
          <p:nvPr/>
        </p:nvGrpSpPr>
        <p:grpSpPr>
          <a:xfrm>
            <a:off x="1905480" y="5010480"/>
            <a:ext cx="3390480" cy="1737000"/>
            <a:chOff x="1905480" y="5010480"/>
            <a:chExt cx="3390480" cy="1737000"/>
          </a:xfrm>
        </p:grpSpPr>
        <p:sp>
          <p:nvSpPr>
            <p:cNvPr id="273" name="CustomShape 11"/>
            <p:cNvSpPr/>
            <p:nvPr/>
          </p:nvSpPr>
          <p:spPr>
            <a:xfrm>
              <a:off x="3467520" y="5010480"/>
              <a:ext cx="1828440" cy="1737000"/>
            </a:xfrm>
            <a:prstGeom prst="ellipse">
              <a:avLst/>
            </a:prstGeom>
            <a:solidFill>
              <a:schemeClr val="bg1"/>
            </a:solidFill>
            <a:ln w="28440">
              <a:solidFill>
                <a:srgbClr val="254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Lao UI"/>
                </a:rPr>
                <a:t>Healthcare by mobile phone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274" name="CustomShape 12"/>
            <p:cNvSpPr/>
            <p:nvPr/>
          </p:nvSpPr>
          <p:spPr>
            <a:xfrm>
              <a:off x="1905480" y="5602320"/>
              <a:ext cx="1497960" cy="63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r"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Lao UI"/>
                </a:rPr>
                <a:t>Monitoring</a:t>
              </a:r>
              <a:endParaRPr b="0" lang="el-GR" sz="1800" spc="-1" strike="noStrike">
                <a:latin typeface="Arial"/>
              </a:endParaRPr>
            </a:p>
          </p:txBody>
        </p:sp>
      </p:grpSp>
      <p:grpSp>
        <p:nvGrpSpPr>
          <p:cNvPr id="275" name="Group 13"/>
          <p:cNvGrpSpPr/>
          <p:nvPr/>
        </p:nvGrpSpPr>
        <p:grpSpPr>
          <a:xfrm>
            <a:off x="7003800" y="1398240"/>
            <a:ext cx="1645560" cy="2030400"/>
            <a:chOff x="7003800" y="1398240"/>
            <a:chExt cx="1645560" cy="2030400"/>
          </a:xfrm>
        </p:grpSpPr>
        <p:sp>
          <p:nvSpPr>
            <p:cNvPr id="276" name="CustomShape 14"/>
            <p:cNvSpPr/>
            <p:nvPr/>
          </p:nvSpPr>
          <p:spPr>
            <a:xfrm>
              <a:off x="7003800" y="1783080"/>
              <a:ext cx="1645560" cy="1645560"/>
            </a:xfrm>
            <a:prstGeom prst="ellipse">
              <a:avLst/>
            </a:prstGeom>
            <a:noFill/>
            <a:ln w="28440">
              <a:solidFill>
                <a:srgbClr val="254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Lao UI"/>
                </a:rPr>
                <a:t>Data to drive precision medicine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277" name="CustomShape 15"/>
            <p:cNvSpPr/>
            <p:nvPr/>
          </p:nvSpPr>
          <p:spPr>
            <a:xfrm>
              <a:off x="7118640" y="1398240"/>
              <a:ext cx="1416240" cy="63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Lao UI"/>
                </a:rPr>
                <a:t>Medicines</a:t>
              </a:r>
              <a:endParaRPr b="0" lang="el-GR" sz="1800" spc="-1" strike="noStrike">
                <a:latin typeface="Arial"/>
              </a:endParaRPr>
            </a:p>
          </p:txBody>
        </p:sp>
      </p:grpSp>
      <p:grpSp>
        <p:nvGrpSpPr>
          <p:cNvPr id="278" name="Group 16"/>
          <p:cNvGrpSpPr/>
          <p:nvPr/>
        </p:nvGrpSpPr>
        <p:grpSpPr>
          <a:xfrm>
            <a:off x="9281520" y="2999880"/>
            <a:ext cx="1645560" cy="2050200"/>
            <a:chOff x="9281520" y="2999880"/>
            <a:chExt cx="1645560" cy="2050200"/>
          </a:xfrm>
        </p:grpSpPr>
        <p:sp>
          <p:nvSpPr>
            <p:cNvPr id="279" name="CustomShape 17"/>
            <p:cNvSpPr/>
            <p:nvPr/>
          </p:nvSpPr>
          <p:spPr>
            <a:xfrm>
              <a:off x="9281520" y="3404520"/>
              <a:ext cx="1645560" cy="1645560"/>
            </a:xfrm>
            <a:prstGeom prst="ellipse">
              <a:avLst/>
            </a:prstGeom>
            <a:noFill/>
            <a:ln w="28440">
              <a:solidFill>
                <a:srgbClr val="254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Lao UI"/>
                </a:rPr>
                <a:t>Digital heart twins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280" name="CustomShape 18"/>
            <p:cNvSpPr/>
            <p:nvPr/>
          </p:nvSpPr>
          <p:spPr>
            <a:xfrm>
              <a:off x="9588600" y="2999880"/>
              <a:ext cx="1031760" cy="63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Lao UI"/>
                </a:rPr>
                <a:t>Devices</a:t>
              </a:r>
              <a:endParaRPr b="0" lang="el-GR" sz="1800" spc="-1" strike="noStrike">
                <a:latin typeface="Arial"/>
              </a:endParaRPr>
            </a:p>
          </p:txBody>
        </p:sp>
      </p:grpSp>
      <p:grpSp>
        <p:nvGrpSpPr>
          <p:cNvPr id="281" name="Group 19"/>
          <p:cNvGrpSpPr/>
          <p:nvPr/>
        </p:nvGrpSpPr>
        <p:grpSpPr>
          <a:xfrm>
            <a:off x="6863040" y="5106960"/>
            <a:ext cx="4203720" cy="1645560"/>
            <a:chOff x="6863040" y="5106960"/>
            <a:chExt cx="4203720" cy="1645560"/>
          </a:xfrm>
        </p:grpSpPr>
        <p:sp>
          <p:nvSpPr>
            <p:cNvPr id="282" name="CustomShape 20"/>
            <p:cNvSpPr/>
            <p:nvPr/>
          </p:nvSpPr>
          <p:spPr>
            <a:xfrm>
              <a:off x="6863040" y="5106960"/>
              <a:ext cx="1737000" cy="1645560"/>
            </a:xfrm>
            <a:prstGeom prst="ellipse">
              <a:avLst/>
            </a:prstGeom>
            <a:noFill/>
            <a:ln w="28440">
              <a:solidFill>
                <a:srgbClr val="254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Lao UI"/>
                </a:rPr>
                <a:t>AI &amp; better diagnoses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283" name="CustomShape 21"/>
            <p:cNvSpPr/>
            <p:nvPr/>
          </p:nvSpPr>
          <p:spPr>
            <a:xfrm>
              <a:off x="8649720" y="5614560"/>
              <a:ext cx="2417040" cy="638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Lao UI"/>
                </a:rPr>
                <a:t>Diagnostic methods</a:t>
              </a:r>
              <a:endParaRPr b="0" lang="el-GR" sz="1800" spc="-1" strike="noStrike">
                <a:latin typeface="Arial"/>
              </a:endParaRPr>
            </a:p>
          </p:txBody>
        </p:sp>
      </p:grpSp>
      <p:sp>
        <p:nvSpPr>
          <p:cNvPr id="284" name="Line 22"/>
          <p:cNvSpPr/>
          <p:nvPr/>
        </p:nvSpPr>
        <p:spPr>
          <a:xfrm flipV="1">
            <a:off x="6722640" y="3187800"/>
            <a:ext cx="522000" cy="34308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5" name="Line 23"/>
          <p:cNvSpPr/>
          <p:nvPr/>
        </p:nvSpPr>
        <p:spPr>
          <a:xfrm>
            <a:off x="7003800" y="4209840"/>
            <a:ext cx="2277720" cy="1764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6" name="Line 24"/>
          <p:cNvSpPr/>
          <p:nvPr/>
        </p:nvSpPr>
        <p:spPr>
          <a:xfrm>
            <a:off x="6492240" y="4906440"/>
            <a:ext cx="625320" cy="44136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7" name="Line 25"/>
          <p:cNvSpPr/>
          <p:nvPr/>
        </p:nvSpPr>
        <p:spPr>
          <a:xfrm flipV="1">
            <a:off x="5028120" y="4888800"/>
            <a:ext cx="336600" cy="37584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8" name="Line 26"/>
          <p:cNvSpPr/>
          <p:nvPr/>
        </p:nvSpPr>
        <p:spPr>
          <a:xfrm flipV="1">
            <a:off x="2584080" y="4209840"/>
            <a:ext cx="2499480" cy="4212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" name="Line 27"/>
          <p:cNvSpPr/>
          <p:nvPr/>
        </p:nvSpPr>
        <p:spPr>
          <a:xfrm>
            <a:off x="4712040" y="3256560"/>
            <a:ext cx="652680" cy="274320"/>
          </a:xfrm>
          <a:prstGeom prst="line">
            <a:avLst/>
          </a:prstGeom>
          <a:ln>
            <a:solidFill>
              <a:srgbClr val="25408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0" descr="Six tools to improve your creativity during an innovation process —  Business Model Innovation Lab | BMI Lab | Spinoff from the University of  St.Gallen"/>
          <p:cNvPicPr/>
          <p:nvPr/>
        </p:nvPicPr>
        <p:blipFill>
          <a:blip r:embed="rId1"/>
          <a:srcRect l="0" t="34265" r="0" b="5240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sp>
        <p:nvSpPr>
          <p:cNvPr id="291" name="TextShape 1"/>
          <p:cNvSpPr txBox="1"/>
          <p:nvPr/>
        </p:nvSpPr>
        <p:spPr>
          <a:xfrm>
            <a:off x="0" y="6557040"/>
            <a:ext cx="7243560" cy="264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Source: </a:t>
            </a:r>
            <a:r>
              <a:rPr b="0" lang="en-US" sz="900" spc="-1" strike="noStrike" u="sng">
                <a:solidFill>
                  <a:srgbClr val="df686a"/>
                </a:solidFill>
                <a:uFillTx/>
                <a:latin typeface="Lao UI"/>
                <a:hlinkClick r:id="rId2"/>
              </a:rPr>
              <a:t>https://www.mckinsey.com/industries/healthcare-systems-and-services/our-insights/the-next-wave-of-healthcare-innovation-the-evolution-of-ecosystems</a:t>
            </a:r>
            <a:r>
              <a:rPr b="0" lang="en-US" sz="900" spc="-1" strike="noStrike">
                <a:solidFill>
                  <a:srgbClr val="2c3948"/>
                </a:solidFill>
                <a:latin typeface="Lao UI"/>
              </a:rPr>
              <a:t> </a:t>
            </a:r>
            <a:endParaRPr b="0" lang="el-GR" sz="900" spc="-1" strike="noStrike">
              <a:latin typeface="Times New Roman"/>
            </a:endParaRPr>
          </a:p>
        </p:txBody>
      </p:sp>
      <p:sp>
        <p:nvSpPr>
          <p:cNvPr id="292" name="Line 2"/>
          <p:cNvSpPr/>
          <p:nvPr/>
        </p:nvSpPr>
        <p:spPr>
          <a:xfrm flipV="1">
            <a:off x="9913320" y="2686320"/>
            <a:ext cx="0" cy="1556640"/>
          </a:xfrm>
          <a:prstGeom prst="line">
            <a:avLst/>
          </a:prstGeom>
          <a:ln>
            <a:solidFill>
              <a:srgbClr val="cddb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3" name="Line 3"/>
          <p:cNvSpPr/>
          <p:nvPr/>
        </p:nvSpPr>
        <p:spPr>
          <a:xfrm flipV="1">
            <a:off x="7734960" y="2668680"/>
            <a:ext cx="0" cy="1556640"/>
          </a:xfrm>
          <a:prstGeom prst="line">
            <a:avLst/>
          </a:prstGeom>
          <a:ln>
            <a:solidFill>
              <a:srgbClr val="cddb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4" name="CustomShape 4"/>
          <p:cNvSpPr/>
          <p:nvPr/>
        </p:nvSpPr>
        <p:spPr>
          <a:xfrm>
            <a:off x="8229600" y="4014360"/>
            <a:ext cx="994680" cy="299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95" name="Group 5"/>
          <p:cNvGrpSpPr/>
          <p:nvPr/>
        </p:nvGrpSpPr>
        <p:grpSpPr>
          <a:xfrm>
            <a:off x="0" y="2080080"/>
            <a:ext cx="12158280" cy="4743360"/>
            <a:chOff x="0" y="2080080"/>
            <a:chExt cx="12158280" cy="4743360"/>
          </a:xfrm>
        </p:grpSpPr>
        <p:grpSp>
          <p:nvGrpSpPr>
            <p:cNvPr id="296" name="Group 6"/>
            <p:cNvGrpSpPr/>
            <p:nvPr/>
          </p:nvGrpSpPr>
          <p:grpSpPr>
            <a:xfrm>
              <a:off x="0" y="2080080"/>
              <a:ext cx="12158280" cy="2552040"/>
              <a:chOff x="0" y="2080080"/>
              <a:chExt cx="12158280" cy="2552040"/>
            </a:xfrm>
          </p:grpSpPr>
          <p:grpSp>
            <p:nvGrpSpPr>
              <p:cNvPr id="297" name="Group 7"/>
              <p:cNvGrpSpPr/>
              <p:nvPr/>
            </p:nvGrpSpPr>
            <p:grpSpPr>
              <a:xfrm>
                <a:off x="0" y="2080080"/>
                <a:ext cx="12158280" cy="2266560"/>
                <a:chOff x="0" y="2080080"/>
                <a:chExt cx="12158280" cy="2266560"/>
              </a:xfrm>
            </p:grpSpPr>
            <p:grpSp>
              <p:nvGrpSpPr>
                <p:cNvPr id="298" name="Group 8"/>
                <p:cNvGrpSpPr/>
                <p:nvPr/>
              </p:nvGrpSpPr>
              <p:grpSpPr>
                <a:xfrm>
                  <a:off x="0" y="2080080"/>
                  <a:ext cx="12158280" cy="2084400"/>
                  <a:chOff x="0" y="2080080"/>
                  <a:chExt cx="12158280" cy="2084400"/>
                </a:xfrm>
              </p:grpSpPr>
              <p:pic>
                <p:nvPicPr>
                  <p:cNvPr id="299" name="Picture 16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668560" y="2324880"/>
                    <a:ext cx="6489720" cy="11948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300" name="Group 9"/>
                  <p:cNvGrpSpPr/>
                  <p:nvPr/>
                </p:nvGrpSpPr>
                <p:grpSpPr>
                  <a:xfrm>
                    <a:off x="0" y="2080080"/>
                    <a:ext cx="5283720" cy="2084400"/>
                    <a:chOff x="0" y="2080080"/>
                    <a:chExt cx="5283720" cy="2084400"/>
                  </a:xfrm>
                </p:grpSpPr>
                <p:grpSp>
                  <p:nvGrpSpPr>
                    <p:cNvPr id="301" name="Group 10"/>
                    <p:cNvGrpSpPr/>
                    <p:nvPr/>
                  </p:nvGrpSpPr>
                  <p:grpSpPr>
                    <a:xfrm>
                      <a:off x="0" y="2080080"/>
                      <a:ext cx="5263920" cy="1013040"/>
                      <a:chOff x="0" y="2080080"/>
                      <a:chExt cx="5263920" cy="1013040"/>
                    </a:xfrm>
                  </p:grpSpPr>
                  <p:sp>
                    <p:nvSpPr>
                      <p:cNvPr id="302" name="Line 11"/>
                      <p:cNvSpPr/>
                      <p:nvPr/>
                    </p:nvSpPr>
                    <p:spPr>
                      <a:xfrm>
                        <a:off x="0" y="2668680"/>
                        <a:ext cx="5263920" cy="0"/>
                      </a:xfrm>
                      <a:prstGeom prst="line">
                        <a:avLst/>
                      </a:prstGeom>
                      <a:ln>
                        <a:solidFill>
                          <a:srgbClr val="cddb00"/>
                        </a:solidFill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/>
                    </p:style>
                  </p:sp>
                  <p:pic>
                    <p:nvPicPr>
                      <p:cNvPr id="303" name="Picture 11" descr=""/>
                      <p:cNvPicPr/>
                      <p:nvPr/>
                    </p:nvPicPr>
                    <p:blipFill>
                      <a:blip r:embed="rId4"/>
                      <a:srcRect l="0" t="0" r="1420" b="5876"/>
                      <a:stretch/>
                    </p:blipFill>
                    <p:spPr>
                      <a:xfrm>
                        <a:off x="382680" y="2080080"/>
                        <a:ext cx="1141200" cy="10130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  <p:pic>
                    <p:nvPicPr>
                      <p:cNvPr id="304" name="Picture 12" descr="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2674080" y="2080080"/>
                        <a:ext cx="1035000" cy="10130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grpSp>
                <p:sp>
                  <p:nvSpPr>
                    <p:cNvPr id="305" name="CustomShape 12"/>
                    <p:cNvSpPr/>
                    <p:nvPr/>
                  </p:nvSpPr>
                  <p:spPr>
                    <a:xfrm>
                      <a:off x="96840" y="3222720"/>
                      <a:ext cx="2489760" cy="9417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Lao UI"/>
                        </a:rPr>
                        <a:t>Common data backbone</a:t>
                      </a:r>
                      <a:endParaRPr b="0" lang="el-G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Lao UI"/>
                        </a:rPr>
                        <a:t>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Lao UI"/>
                        </a:rPr>
                        <a:t>(patient- and provider-generated, wellness, financial, etc.)</a:t>
                      </a:r>
                      <a:endParaRPr b="0" lang="el-GR" sz="1200" spc="-1" strike="noStrike">
                        <a:latin typeface="Arial"/>
                      </a:endParaRPr>
                    </a:p>
                  </p:txBody>
                </p:sp>
                <p:sp>
                  <p:nvSpPr>
                    <p:cNvPr id="306" name="CustomShape 13"/>
                    <p:cNvSpPr/>
                    <p:nvPr/>
                  </p:nvSpPr>
                  <p:spPr>
                    <a:xfrm>
                      <a:off x="2674080" y="3200040"/>
                      <a:ext cx="2609640" cy="942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>
                      <a:sp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Lao UI"/>
                        </a:rPr>
                        <a:t>Advanced analytics technology</a:t>
                      </a:r>
                      <a:endParaRPr b="0" lang="el-GR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Lao UI"/>
                        </a:rPr>
                        <a:t> 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Lao UI"/>
                        </a:rPr>
                        <a:t>(e.g. AI converting John’s data into actionable insights for his health)</a:t>
                      </a:r>
                      <a:endParaRPr b="0" lang="el-GR" sz="1200" spc="-1" strike="noStrike">
                        <a:latin typeface="Arial"/>
                      </a:endParaRPr>
                    </a:p>
                  </p:txBody>
                </p:sp>
              </p:grpSp>
              <p:sp>
                <p:nvSpPr>
                  <p:cNvPr id="307" name="Line 14"/>
                  <p:cNvSpPr/>
                  <p:nvPr/>
                </p:nvSpPr>
                <p:spPr>
                  <a:xfrm>
                    <a:off x="5259600" y="2668680"/>
                    <a:ext cx="5556960" cy="0"/>
                  </a:xfrm>
                  <a:prstGeom prst="line">
                    <a:avLst/>
                  </a:prstGeom>
                  <a:ln>
                    <a:solidFill>
                      <a:srgbClr val="cddb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/>
                </p:style>
              </p:sp>
            </p:grpSp>
            <p:sp>
              <p:nvSpPr>
                <p:cNvPr id="308" name="Line 15"/>
                <p:cNvSpPr/>
                <p:nvPr/>
              </p:nvSpPr>
              <p:spPr>
                <a:xfrm flipV="1">
                  <a:off x="9913320" y="2685960"/>
                  <a:ext cx="0" cy="1556640"/>
                </a:xfrm>
                <a:prstGeom prst="line">
                  <a:avLst/>
                </a:prstGeom>
                <a:ln>
                  <a:solidFill>
                    <a:srgbClr val="cddb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/>
              </p:style>
            </p:sp>
            <p:sp>
              <p:nvSpPr>
                <p:cNvPr id="309" name="Line 16"/>
                <p:cNvSpPr/>
                <p:nvPr/>
              </p:nvSpPr>
              <p:spPr>
                <a:xfrm flipV="1">
                  <a:off x="7742160" y="2690640"/>
                  <a:ext cx="0" cy="1556640"/>
                </a:xfrm>
                <a:prstGeom prst="line">
                  <a:avLst/>
                </a:prstGeom>
                <a:ln>
                  <a:solidFill>
                    <a:srgbClr val="cddb00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/>
              </p:style>
            </p:sp>
            <p:sp>
              <p:nvSpPr>
                <p:cNvPr id="310" name="CustomShape 17"/>
                <p:cNvSpPr/>
                <p:nvPr/>
              </p:nvSpPr>
              <p:spPr>
                <a:xfrm>
                  <a:off x="8229600" y="4047480"/>
                  <a:ext cx="994680" cy="299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pic>
            <p:nvPicPr>
              <p:cNvPr id="311" name="Picture 40" descr=""/>
              <p:cNvPicPr/>
              <p:nvPr/>
            </p:nvPicPr>
            <p:blipFill>
              <a:blip r:embed="rId6"/>
              <a:stretch/>
            </p:blipFill>
            <p:spPr>
              <a:xfrm>
                <a:off x="5668560" y="3874680"/>
                <a:ext cx="4933080" cy="7574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12" name="CustomShape 18"/>
              <p:cNvSpPr/>
              <p:nvPr/>
            </p:nvSpPr>
            <p:spPr>
              <a:xfrm>
                <a:off x="8318880" y="3805920"/>
                <a:ext cx="905760" cy="141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13" name="Group 19"/>
            <p:cNvGrpSpPr/>
            <p:nvPr/>
          </p:nvGrpSpPr>
          <p:grpSpPr>
            <a:xfrm>
              <a:off x="5225400" y="4659480"/>
              <a:ext cx="5376240" cy="1066320"/>
              <a:chOff x="5225400" y="4659480"/>
              <a:chExt cx="5376240" cy="1066320"/>
            </a:xfrm>
          </p:grpSpPr>
          <p:pic>
            <p:nvPicPr>
              <p:cNvPr id="314" name="Picture 38" descr=""/>
              <p:cNvPicPr/>
              <p:nvPr/>
            </p:nvPicPr>
            <p:blipFill>
              <a:blip r:embed="rId7"/>
              <a:stretch/>
            </p:blipFill>
            <p:spPr>
              <a:xfrm>
                <a:off x="5225400" y="4676760"/>
                <a:ext cx="5376240" cy="10490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15" name="CustomShape 20"/>
              <p:cNvSpPr/>
              <p:nvPr/>
            </p:nvSpPr>
            <p:spPr>
              <a:xfrm>
                <a:off x="8727120" y="4659480"/>
                <a:ext cx="905760" cy="141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6" name="Line 21"/>
              <p:cNvSpPr/>
              <p:nvPr/>
            </p:nvSpPr>
            <p:spPr>
              <a:xfrm flipH="1">
                <a:off x="7243920" y="5221800"/>
                <a:ext cx="2377440" cy="0"/>
              </a:xfrm>
              <a:prstGeom prst="line">
                <a:avLst/>
              </a:prstGeom>
              <a:ln>
                <a:solidFill>
                  <a:srgbClr val="cddb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/>
            </p:style>
          </p:sp>
          <p:sp>
            <p:nvSpPr>
              <p:cNvPr id="317" name="Line 22"/>
              <p:cNvSpPr/>
              <p:nvPr/>
            </p:nvSpPr>
            <p:spPr>
              <a:xfrm flipV="1">
                <a:off x="9989640" y="4659480"/>
                <a:ext cx="0" cy="266760"/>
              </a:xfrm>
              <a:prstGeom prst="line">
                <a:avLst/>
              </a:prstGeom>
              <a:ln>
                <a:solidFill>
                  <a:srgbClr val="cddb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/>
            </p:style>
          </p:sp>
        </p:grpSp>
        <p:pic>
          <p:nvPicPr>
            <p:cNvPr id="318" name="Picture 51" descr=""/>
            <p:cNvPicPr/>
            <p:nvPr/>
          </p:nvPicPr>
          <p:blipFill>
            <a:blip r:embed="rId8"/>
            <a:stretch/>
          </p:blipFill>
          <p:spPr>
            <a:xfrm>
              <a:off x="5757840" y="5702760"/>
              <a:ext cx="1920600" cy="857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9" name="Picture 52" descr=""/>
            <p:cNvPicPr/>
            <p:nvPr/>
          </p:nvPicPr>
          <p:blipFill>
            <a:blip r:embed="rId9"/>
            <a:stretch/>
          </p:blipFill>
          <p:spPr>
            <a:xfrm>
              <a:off x="7366320" y="5700960"/>
              <a:ext cx="259668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0" name="Line 23"/>
            <p:cNvSpPr/>
            <p:nvPr/>
          </p:nvSpPr>
          <p:spPr>
            <a:xfrm flipV="1">
              <a:off x="6837120" y="5552280"/>
              <a:ext cx="0" cy="182880"/>
            </a:xfrm>
            <a:prstGeom prst="line">
              <a:avLst/>
            </a:prstGeom>
            <a:ln>
              <a:solidFill>
                <a:srgbClr val="cddb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21" name="Line 24"/>
            <p:cNvSpPr/>
            <p:nvPr/>
          </p:nvSpPr>
          <p:spPr>
            <a:xfrm flipH="1" flipV="1">
              <a:off x="7052400" y="5457960"/>
              <a:ext cx="985680" cy="587880"/>
            </a:xfrm>
            <a:prstGeom prst="line">
              <a:avLst/>
            </a:prstGeom>
            <a:ln>
              <a:solidFill>
                <a:srgbClr val="cddb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322" name="CustomShape 25"/>
          <p:cNvSpPr/>
          <p:nvPr/>
        </p:nvSpPr>
        <p:spPr>
          <a:xfrm>
            <a:off x="480600" y="1201680"/>
            <a:ext cx="11199600" cy="632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cd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In a </a:t>
            </a:r>
            <a:r>
              <a:rPr b="1" lang="en-US" sz="1800" spc="-1" strike="noStrike">
                <a:solidFill>
                  <a:srgbClr val="000000"/>
                </a:solidFill>
                <a:latin typeface="Lao UI"/>
              </a:rPr>
              <a:t>patient-centric ecosystem, </a:t>
            </a: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John – a financially constrained patient with multiple chronic conditions – will have a personalized experience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23" name="CustomShape 26"/>
          <p:cNvSpPr/>
          <p:nvPr/>
        </p:nvSpPr>
        <p:spPr>
          <a:xfrm>
            <a:off x="470160" y="274320"/>
            <a:ext cx="9483120" cy="419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800" spc="-1" strike="noStrike">
                <a:solidFill>
                  <a:srgbClr val="002060"/>
                </a:solidFill>
                <a:latin typeface="Lao UI"/>
              </a:rPr>
              <a:t>Meet John!</a:t>
            </a:r>
            <a:endParaRPr b="0" lang="el-G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35240" y="1848240"/>
            <a:ext cx="3301200" cy="376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An average 65-year-old in 2040 could be as healthy as a 55-year-old today! </a:t>
            </a:r>
            <a:endParaRPr b="0" lang="el-GR" sz="3200" spc="-1" strike="noStrike">
              <a:latin typeface="Arial"/>
            </a:endParaRPr>
          </a:p>
        </p:txBody>
      </p:sp>
      <p:pic>
        <p:nvPicPr>
          <p:cNvPr id="325" name="Picture 10" descr="Six tools to improve your creativity during an innovation process —  Business Model Innovation Lab | BMI Lab | Spinoff from the University of  St.Gallen"/>
          <p:cNvPicPr/>
          <p:nvPr/>
        </p:nvPicPr>
        <p:blipFill>
          <a:blip r:embed="rId1"/>
          <a:srcRect l="0" t="34265" r="0" b="5240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sp>
        <p:nvSpPr>
          <p:cNvPr id="326" name="TextShape 2"/>
          <p:cNvSpPr txBox="1"/>
          <p:nvPr/>
        </p:nvSpPr>
        <p:spPr>
          <a:xfrm>
            <a:off x="469800" y="6492960"/>
            <a:ext cx="9588240" cy="264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Lao UI"/>
              </a:rPr>
              <a:t>Source: </a:t>
            </a:r>
            <a:r>
              <a:rPr b="0" lang="en-US" sz="900" spc="-1" strike="noStrike" u="sng">
                <a:solidFill>
                  <a:srgbClr val="8b9ed2"/>
                </a:solidFill>
                <a:uFillTx/>
                <a:latin typeface="Lao UI"/>
                <a:hlinkClick r:id="rId2"/>
              </a:rPr>
              <a:t>How prioritizing European health is a prescription for prosperity | McKinsey</a:t>
            </a:r>
            <a:endParaRPr b="0" lang="el-GR" sz="900" spc="-1" strike="noStrike">
              <a:latin typeface="Times New Roman"/>
            </a:endParaRPr>
          </a:p>
        </p:txBody>
      </p:sp>
      <p:pic>
        <p:nvPicPr>
          <p:cNvPr id="327" name="Picture 7" descr="Graphical user interface, application, Teams&#10;&#10;Description automatically generated"/>
          <p:cNvPicPr/>
          <p:nvPr/>
        </p:nvPicPr>
        <p:blipFill>
          <a:blip r:embed="rId3"/>
          <a:stretch/>
        </p:blipFill>
        <p:spPr>
          <a:xfrm>
            <a:off x="3813120" y="1371600"/>
            <a:ext cx="7788600" cy="5121000"/>
          </a:xfrm>
          <a:prstGeom prst="rect">
            <a:avLst/>
          </a:prstGeom>
          <a:ln>
            <a:noFill/>
          </a:ln>
        </p:spPr>
      </p:pic>
      <p:sp>
        <p:nvSpPr>
          <p:cNvPr id="328" name="CustomShape 3"/>
          <p:cNvSpPr/>
          <p:nvPr/>
        </p:nvSpPr>
        <p:spPr>
          <a:xfrm>
            <a:off x="308520" y="0"/>
            <a:ext cx="11574360" cy="914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800" spc="-1" strike="noStrike">
                <a:solidFill>
                  <a:srgbClr val="002060"/>
                </a:solidFill>
                <a:latin typeface="Lao UI"/>
              </a:rPr>
              <a:t>Investing in prevention and innovation in medicines and technologies, to improve health could bring sustainable  economic growth </a:t>
            </a:r>
            <a:endParaRPr b="0" lang="el-G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87560" y="993600"/>
            <a:ext cx="11816280" cy="364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Approving innovations in Greece can last at least 2 years</a:t>
            </a:r>
            <a:endParaRPr b="0" lang="el-GR" sz="1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590955375"/>
              </p:ext>
            </p:extLst>
          </p:nvPr>
        </p:nvGraphicFramePr>
        <p:xfrm>
          <a:off x="187560" y="1263960"/>
          <a:ext cx="11816280" cy="165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30" name="Picture 19" descr=""/>
          <p:cNvPicPr/>
          <p:nvPr/>
        </p:nvPicPr>
        <p:blipFill>
          <a:blip r:embed="rId6"/>
          <a:stretch/>
        </p:blipFill>
        <p:spPr>
          <a:xfrm>
            <a:off x="0" y="-18720"/>
            <a:ext cx="12191760" cy="914040"/>
          </a:xfrm>
          <a:prstGeom prst="rect">
            <a:avLst/>
          </a:prstGeom>
          <a:ln>
            <a:noFill/>
          </a:ln>
        </p:spPr>
      </p:pic>
      <p:sp>
        <p:nvSpPr>
          <p:cNvPr id="331" name="CustomShape 2"/>
          <p:cNvSpPr/>
          <p:nvPr/>
        </p:nvSpPr>
        <p:spPr>
          <a:xfrm>
            <a:off x="505800" y="-18720"/>
            <a:ext cx="11179800" cy="974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800" spc="-1" strike="noStrike">
                <a:solidFill>
                  <a:srgbClr val="002060"/>
                </a:solidFill>
                <a:latin typeface="Lao UI"/>
              </a:rPr>
              <a:t>The road for innovation is full of roadblocks in Greece: Can RRF bring hope?</a:t>
            </a:r>
            <a:endParaRPr b="0" lang="el-GR" sz="2800" spc="-1" strike="noStrike"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 rot="5400000">
            <a:off x="1628640" y="2509920"/>
            <a:ext cx="186120" cy="6674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4"/>
          <p:cNvSpPr/>
          <p:nvPr/>
        </p:nvSpPr>
        <p:spPr>
          <a:xfrm rot="5400000">
            <a:off x="3395520" y="2539800"/>
            <a:ext cx="186120" cy="6674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5"/>
          <p:cNvSpPr/>
          <p:nvPr/>
        </p:nvSpPr>
        <p:spPr>
          <a:xfrm rot="5400000">
            <a:off x="5162400" y="2569680"/>
            <a:ext cx="186120" cy="6674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6"/>
          <p:cNvSpPr/>
          <p:nvPr/>
        </p:nvSpPr>
        <p:spPr>
          <a:xfrm rot="5400000">
            <a:off x="6987960" y="2548080"/>
            <a:ext cx="186120" cy="6674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7"/>
          <p:cNvSpPr/>
          <p:nvPr/>
        </p:nvSpPr>
        <p:spPr>
          <a:xfrm>
            <a:off x="1282680" y="3071160"/>
            <a:ext cx="1304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~5 months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37" name="CustomShape 8"/>
          <p:cNvSpPr/>
          <p:nvPr/>
        </p:nvSpPr>
        <p:spPr>
          <a:xfrm>
            <a:off x="2987280" y="3062160"/>
            <a:ext cx="1304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~9 months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38" name="CustomShape 9"/>
          <p:cNvSpPr/>
          <p:nvPr/>
        </p:nvSpPr>
        <p:spPr>
          <a:xfrm>
            <a:off x="4790880" y="3075480"/>
            <a:ext cx="1304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~4 months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39" name="CustomShape 10"/>
          <p:cNvSpPr/>
          <p:nvPr/>
        </p:nvSpPr>
        <p:spPr>
          <a:xfrm>
            <a:off x="6473520" y="3071160"/>
            <a:ext cx="1825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~6 - 12 months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340" name="CustomShape 11"/>
          <p:cNvSpPr/>
          <p:nvPr/>
        </p:nvSpPr>
        <p:spPr>
          <a:xfrm rot="5400000">
            <a:off x="8700840" y="2539800"/>
            <a:ext cx="186120" cy="6674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12"/>
          <p:cNvSpPr/>
          <p:nvPr/>
        </p:nvSpPr>
        <p:spPr>
          <a:xfrm rot="5400000">
            <a:off x="10467720" y="2548080"/>
            <a:ext cx="186120" cy="6674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254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13"/>
          <p:cNvSpPr/>
          <p:nvPr/>
        </p:nvSpPr>
        <p:spPr>
          <a:xfrm>
            <a:off x="8339760" y="3056400"/>
            <a:ext cx="1476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~ 6 months</a:t>
            </a:r>
            <a:endParaRPr b="0" lang="el-GR" sz="1800" spc="-1" strike="noStrike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051192129"/>
              </p:ext>
            </p:extLst>
          </p:nvPr>
        </p:nvGraphicFramePr>
        <p:xfrm>
          <a:off x="54720" y="4285440"/>
          <a:ext cx="8911800" cy="242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43" name="Picture 35" descr=""/>
          <p:cNvPicPr/>
          <p:nvPr/>
        </p:nvPicPr>
        <p:blipFill>
          <a:blip r:embed="rId12"/>
          <a:stretch/>
        </p:blipFill>
        <p:spPr>
          <a:xfrm>
            <a:off x="9205200" y="4735440"/>
            <a:ext cx="2798640" cy="1655640"/>
          </a:xfrm>
          <a:prstGeom prst="rect">
            <a:avLst/>
          </a:prstGeom>
          <a:ln>
            <a:noFill/>
          </a:ln>
        </p:spPr>
      </p:pic>
      <p:sp>
        <p:nvSpPr>
          <p:cNvPr id="344" name="CustomShape 14"/>
          <p:cNvSpPr/>
          <p:nvPr/>
        </p:nvSpPr>
        <p:spPr>
          <a:xfrm>
            <a:off x="9322920" y="4828320"/>
            <a:ext cx="1807560" cy="5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Lao UI"/>
              </a:rPr>
              <a:t>Can RRF reforms bring new hope?</a:t>
            </a:r>
            <a:endParaRPr b="0" lang="el-GR" sz="1600" spc="-1" strike="noStrike">
              <a:latin typeface="Arial"/>
            </a:endParaRPr>
          </a:p>
        </p:txBody>
      </p:sp>
      <p:sp>
        <p:nvSpPr>
          <p:cNvPr id="345" name="CustomShape 15"/>
          <p:cNvSpPr/>
          <p:nvPr/>
        </p:nvSpPr>
        <p:spPr>
          <a:xfrm>
            <a:off x="54720" y="3902760"/>
            <a:ext cx="118144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Lao UI"/>
              </a:rPr>
              <a:t>There is possibility of earlier access through IFET process, however this applies to limited classes of drugs, is inequitable among patients and is costly for the system</a:t>
            </a:r>
            <a:endParaRPr b="0" lang="el-GR" sz="1600" spc="-1" strike="noStrike">
              <a:latin typeface="Arial"/>
            </a:endParaRPr>
          </a:p>
        </p:txBody>
      </p:sp>
      <p:pic>
        <p:nvPicPr>
          <p:cNvPr id="346" name="Picture 37" descr=""/>
          <p:cNvPicPr/>
          <p:nvPr/>
        </p:nvPicPr>
        <p:blipFill>
          <a:blip r:embed="rId13"/>
          <a:stretch/>
        </p:blipFill>
        <p:spPr>
          <a:xfrm>
            <a:off x="54720" y="3209400"/>
            <a:ext cx="1037880" cy="765720"/>
          </a:xfrm>
          <a:prstGeom prst="rect">
            <a:avLst/>
          </a:prstGeom>
          <a:ln>
            <a:noFill/>
          </a:ln>
        </p:spPr>
      </p:pic>
      <p:sp>
        <p:nvSpPr>
          <p:cNvPr id="347" name="CustomShape 16"/>
          <p:cNvSpPr/>
          <p:nvPr/>
        </p:nvSpPr>
        <p:spPr>
          <a:xfrm>
            <a:off x="9981720" y="3071160"/>
            <a:ext cx="2014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ao UI"/>
              </a:rPr>
              <a:t>~ even up to 6 months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10" descr="Six tools to improve your creativity during an innovation process —  Business Model Innovation Lab | BMI Lab | Spinoff from the University of  St.Gallen"/>
          <p:cNvPicPr/>
          <p:nvPr/>
        </p:nvPicPr>
        <p:blipFill>
          <a:blip r:embed="rId1"/>
          <a:srcRect l="0" t="34265" r="0" b="52402"/>
          <a:stretch/>
        </p:blipFill>
        <p:spPr>
          <a:xfrm>
            <a:off x="0" y="0"/>
            <a:ext cx="12191760" cy="914040"/>
          </a:xfrm>
          <a:prstGeom prst="rect">
            <a:avLst/>
          </a:prstGeom>
          <a:ln>
            <a:noFill/>
          </a:ln>
        </p:spPr>
      </p:pic>
      <p:grpSp>
        <p:nvGrpSpPr>
          <p:cNvPr id="349" name="Group 1"/>
          <p:cNvGrpSpPr/>
          <p:nvPr/>
        </p:nvGrpSpPr>
        <p:grpSpPr>
          <a:xfrm>
            <a:off x="-416520" y="1130400"/>
            <a:ext cx="12756240" cy="5556600"/>
            <a:chOff x="-416520" y="1130400"/>
            <a:chExt cx="12756240" cy="5556600"/>
          </a:xfrm>
        </p:grpSpPr>
        <p:grpSp>
          <p:nvGrpSpPr>
            <p:cNvPr id="350" name="Group 2"/>
            <p:cNvGrpSpPr/>
            <p:nvPr/>
          </p:nvGrpSpPr>
          <p:grpSpPr>
            <a:xfrm>
              <a:off x="4820040" y="1169280"/>
              <a:ext cx="2105640" cy="5517720"/>
              <a:chOff x="4820040" y="1169280"/>
              <a:chExt cx="2105640" cy="5517720"/>
            </a:xfrm>
          </p:grpSpPr>
          <p:grpSp>
            <p:nvGrpSpPr>
              <p:cNvPr id="351" name="Group 3"/>
              <p:cNvGrpSpPr/>
              <p:nvPr/>
            </p:nvGrpSpPr>
            <p:grpSpPr>
              <a:xfrm>
                <a:off x="4820040" y="1169280"/>
                <a:ext cx="2105640" cy="5517720"/>
                <a:chOff x="4820040" y="1169280"/>
                <a:chExt cx="2105640" cy="5517720"/>
              </a:xfrm>
            </p:grpSpPr>
            <p:grpSp>
              <p:nvGrpSpPr>
                <p:cNvPr id="352" name="Group 4"/>
                <p:cNvGrpSpPr/>
                <p:nvPr/>
              </p:nvGrpSpPr>
              <p:grpSpPr>
                <a:xfrm>
                  <a:off x="4820040" y="1169280"/>
                  <a:ext cx="2099880" cy="5517720"/>
                  <a:chOff x="4820040" y="1169280"/>
                  <a:chExt cx="2099880" cy="5517720"/>
                </a:xfrm>
              </p:grpSpPr>
              <p:sp>
                <p:nvSpPr>
                  <p:cNvPr id="353" name="CustomShape 5"/>
                  <p:cNvSpPr/>
                  <p:nvPr/>
                </p:nvSpPr>
                <p:spPr>
                  <a:xfrm rot="16200000">
                    <a:off x="4656960" y="1332360"/>
                    <a:ext cx="1354680" cy="1028520"/>
                  </a:xfrm>
                  <a:prstGeom prst="round2DiagRect">
                    <a:avLst>
                      <a:gd name="adj1" fmla="val 42667"/>
                      <a:gd name="adj2" fmla="val 0"/>
                    </a:avLst>
                  </a:prstGeom>
                  <a:solidFill>
                    <a:schemeClr val="bg1"/>
                  </a:solidFill>
                  <a:ln w="28440">
                    <a:solidFill>
                      <a:srgbClr val="7fc31c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4" name="CustomShape 6"/>
                  <p:cNvSpPr/>
                  <p:nvPr/>
                </p:nvSpPr>
                <p:spPr>
                  <a:xfrm rot="18432600">
                    <a:off x="5721480" y="6360480"/>
                    <a:ext cx="340920" cy="328320"/>
                  </a:xfrm>
                  <a:prstGeom prst="round2Diag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fc000"/>
                  </a:solidFill>
                  <a:ln w="936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  <p:sp>
                <p:nvSpPr>
                  <p:cNvPr id="355" name="CustomShape 7"/>
                  <p:cNvSpPr/>
                  <p:nvPr/>
                </p:nvSpPr>
                <p:spPr>
                  <a:xfrm>
                    <a:off x="5891400" y="2067120"/>
                    <a:ext cx="1028520" cy="1354680"/>
                  </a:xfrm>
                  <a:prstGeom prst="round2DiagRect">
                    <a:avLst>
                      <a:gd name="adj1" fmla="val 42667"/>
                      <a:gd name="adj2" fmla="val 0"/>
                    </a:avLst>
                  </a:prstGeom>
                  <a:solidFill>
                    <a:schemeClr val="bg1"/>
                  </a:solidFill>
                  <a:ln w="28440">
                    <a:solidFill>
                      <a:srgbClr val="7fc31c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</p:sp>
            </p:grpSp>
            <p:sp>
              <p:nvSpPr>
                <p:cNvPr id="356" name="CustomShape 8"/>
                <p:cNvSpPr/>
                <p:nvPr/>
              </p:nvSpPr>
              <p:spPr>
                <a:xfrm rot="16200000">
                  <a:off x="4656960" y="3142440"/>
                  <a:ext cx="1354680" cy="1028520"/>
                </a:xfrm>
                <a:prstGeom prst="round2DiagRect">
                  <a:avLst>
                    <a:gd name="adj1" fmla="val 42667"/>
                    <a:gd name="adj2" fmla="val 0"/>
                  </a:avLst>
                </a:prstGeom>
                <a:solidFill>
                  <a:schemeClr val="bg1"/>
                </a:solidFill>
                <a:ln w="28440">
                  <a:solidFill>
                    <a:srgbClr val="7fc31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7" name="CustomShape 9"/>
                <p:cNvSpPr/>
                <p:nvPr/>
              </p:nvSpPr>
              <p:spPr>
                <a:xfrm rot="16200000">
                  <a:off x="4656960" y="5002560"/>
                  <a:ext cx="1354680" cy="1028520"/>
                </a:xfrm>
                <a:prstGeom prst="round2DiagRect">
                  <a:avLst>
                    <a:gd name="adj1" fmla="val 42667"/>
                    <a:gd name="adj2" fmla="val 0"/>
                  </a:avLst>
                </a:prstGeom>
                <a:solidFill>
                  <a:schemeClr val="bg1"/>
                </a:solidFill>
                <a:ln w="28440">
                  <a:solidFill>
                    <a:srgbClr val="7fc31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58" name="CustomShape 10"/>
                <p:cNvSpPr/>
                <p:nvPr/>
              </p:nvSpPr>
              <p:spPr>
                <a:xfrm>
                  <a:off x="5897160" y="3958920"/>
                  <a:ext cx="1028520" cy="1354680"/>
                </a:xfrm>
                <a:prstGeom prst="round2DiagRect">
                  <a:avLst>
                    <a:gd name="adj1" fmla="val 42667"/>
                    <a:gd name="adj2" fmla="val 0"/>
                  </a:avLst>
                </a:prstGeom>
                <a:solidFill>
                  <a:schemeClr val="bg1"/>
                </a:solidFill>
                <a:ln w="28440">
                  <a:solidFill>
                    <a:srgbClr val="7fc31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pic>
            <p:nvPicPr>
              <p:cNvPr id="359" name="Picture 2" descr="Document, work, organization, process, protocol, guideline, procedure"/>
              <p:cNvPicPr/>
              <p:nvPr/>
            </p:nvPicPr>
            <p:blipFill>
              <a:blip r:embed="rId2"/>
              <a:stretch/>
            </p:blipFill>
            <p:spPr>
              <a:xfrm>
                <a:off x="5992200" y="2232000"/>
                <a:ext cx="807480" cy="10252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60" name="Picture 6" descr="backup, database, files, server, source icon"/>
              <p:cNvPicPr/>
              <p:nvPr/>
            </p:nvPicPr>
            <p:blipFill>
              <a:blip r:embed="rId3"/>
              <a:stretch/>
            </p:blipFill>
            <p:spPr>
              <a:xfrm>
                <a:off x="6025320" y="4153680"/>
                <a:ext cx="815760" cy="10357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61" name="Picture 12" descr="Banking, business, cash, finance, growth, money, money grow"/>
              <p:cNvPicPr/>
              <p:nvPr/>
            </p:nvPicPr>
            <p:blipFill>
              <a:blip r:embed="rId4"/>
              <a:stretch/>
            </p:blipFill>
            <p:spPr>
              <a:xfrm>
                <a:off x="4952160" y="1393920"/>
                <a:ext cx="764640" cy="9705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62" name="Picture 2" descr="Chemistry, education, laboratory, learn, microscope, research, science"/>
              <p:cNvPicPr/>
              <p:nvPr/>
            </p:nvPicPr>
            <p:blipFill>
              <a:blip r:embed="rId5"/>
              <a:stretch/>
            </p:blipFill>
            <p:spPr>
              <a:xfrm>
                <a:off x="5016600" y="3195000"/>
                <a:ext cx="700200" cy="8888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63" name="Picture 2" descr="ecology, factory, green icon"/>
              <p:cNvPicPr/>
              <p:nvPr/>
            </p:nvPicPr>
            <p:blipFill>
              <a:blip r:embed="rId6"/>
              <a:stretch/>
            </p:blipFill>
            <p:spPr>
              <a:xfrm>
                <a:off x="4974120" y="5036400"/>
                <a:ext cx="739800" cy="9392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64" name="Group 11"/>
            <p:cNvGrpSpPr/>
            <p:nvPr/>
          </p:nvGrpSpPr>
          <p:grpSpPr>
            <a:xfrm>
              <a:off x="6396120" y="2025720"/>
              <a:ext cx="3901320" cy="630720"/>
              <a:chOff x="6396120" y="2025720"/>
              <a:chExt cx="3901320" cy="630720"/>
            </a:xfrm>
          </p:grpSpPr>
          <p:sp>
            <p:nvSpPr>
              <p:cNvPr id="365" name="CustomShape 12"/>
              <p:cNvSpPr/>
              <p:nvPr/>
            </p:nvSpPr>
            <p:spPr>
              <a:xfrm>
                <a:off x="7054200" y="2072880"/>
                <a:ext cx="2720160" cy="583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90000"/>
                  </a:lnSpc>
                  <a:spcAft>
                    <a:spcPts val="629"/>
                  </a:spcAft>
                </a:pPr>
                <a:r>
                  <a:rPr b="0" lang="en-US" sz="1800" spc="-1" strike="noStrike">
                    <a:solidFill>
                      <a:srgbClr val="002060"/>
                    </a:solidFill>
                    <a:latin typeface="Lao UI"/>
                  </a:rPr>
                  <a:t>Open &amp; efficient HTA system and processes</a:t>
                </a:r>
                <a:endParaRPr b="0" lang="el-GR" sz="1800" spc="-1" strike="noStrike">
                  <a:latin typeface="Arial"/>
                </a:endParaRPr>
              </a:p>
            </p:txBody>
          </p:sp>
          <p:sp>
            <p:nvSpPr>
              <p:cNvPr id="366" name="CustomShape 13"/>
              <p:cNvSpPr/>
              <p:nvPr/>
            </p:nvSpPr>
            <p:spPr>
              <a:xfrm>
                <a:off x="6396120" y="2025720"/>
                <a:ext cx="3901320" cy="70200"/>
              </a:xfrm>
              <a:prstGeom prst="mathMinus">
                <a:avLst>
                  <a:gd name="adj1" fmla="val 2352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67" name="Group 14"/>
            <p:cNvGrpSpPr/>
            <p:nvPr/>
          </p:nvGrpSpPr>
          <p:grpSpPr>
            <a:xfrm>
              <a:off x="-416520" y="2950920"/>
              <a:ext cx="6038280" cy="639720"/>
              <a:chOff x="-416520" y="2950920"/>
              <a:chExt cx="6038280" cy="639720"/>
            </a:xfrm>
          </p:grpSpPr>
          <p:sp>
            <p:nvSpPr>
              <p:cNvPr id="368" name="CustomShape 15"/>
              <p:cNvSpPr/>
              <p:nvPr/>
            </p:nvSpPr>
            <p:spPr>
              <a:xfrm>
                <a:off x="374040" y="3007080"/>
                <a:ext cx="4379400" cy="583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90000"/>
                  </a:lnSpc>
                  <a:spcAft>
                    <a:spcPts val="629"/>
                  </a:spcAft>
                </a:pPr>
                <a:r>
                  <a:rPr b="0" lang="en-US" sz="1800" spc="-1" strike="noStrike">
                    <a:solidFill>
                      <a:srgbClr val="002060"/>
                    </a:solidFill>
                    <a:latin typeface="Lao UI"/>
                  </a:rPr>
                  <a:t>Empowerment of clinical and biomedical research &amp; fund for innovation</a:t>
                </a:r>
                <a:endParaRPr b="0" lang="el-GR" sz="1800" spc="-1" strike="noStrike">
                  <a:latin typeface="Arial"/>
                </a:endParaRPr>
              </a:p>
            </p:txBody>
          </p:sp>
          <p:sp>
            <p:nvSpPr>
              <p:cNvPr id="369" name="CustomShape 16"/>
              <p:cNvSpPr/>
              <p:nvPr/>
            </p:nvSpPr>
            <p:spPr>
              <a:xfrm>
                <a:off x="-416520" y="2950920"/>
                <a:ext cx="6038280" cy="70200"/>
              </a:xfrm>
              <a:prstGeom prst="mathMinus">
                <a:avLst>
                  <a:gd name="adj1" fmla="val 23520"/>
                </a:avLst>
              </a:prstGeom>
              <a:solidFill>
                <a:schemeClr val="bg1">
                  <a:lumMod val="75000"/>
                </a:schemeClr>
              </a:solidFill>
              <a:ln w="9360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70" name="Group 17"/>
            <p:cNvGrpSpPr/>
            <p:nvPr/>
          </p:nvGrpSpPr>
          <p:grpSpPr>
            <a:xfrm>
              <a:off x="6115680" y="3909600"/>
              <a:ext cx="6224040" cy="859320"/>
              <a:chOff x="6115680" y="3909600"/>
              <a:chExt cx="6224040" cy="859320"/>
            </a:xfrm>
          </p:grpSpPr>
          <p:sp>
            <p:nvSpPr>
              <p:cNvPr id="371" name="CustomShape 18"/>
              <p:cNvSpPr/>
              <p:nvPr/>
            </p:nvSpPr>
            <p:spPr>
              <a:xfrm>
                <a:off x="7054200" y="3938760"/>
                <a:ext cx="4478760" cy="8301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90000"/>
                  </a:lnSpc>
                  <a:spcAft>
                    <a:spcPts val="629"/>
                  </a:spcAft>
                </a:pPr>
                <a:r>
                  <a:rPr b="0" lang="en-US" sz="1800" spc="-1" strike="noStrike">
                    <a:solidFill>
                      <a:srgbClr val="002060"/>
                    </a:solidFill>
                    <a:latin typeface="Lao UI"/>
                  </a:rPr>
                  <a:t>Transparency &amp; Monitoring in prescribing and clinical protocols / registries implementation</a:t>
                </a:r>
                <a:endParaRPr b="0" lang="el-GR" sz="1800" spc="-1" strike="noStrike">
                  <a:latin typeface="Arial"/>
                </a:endParaRPr>
              </a:p>
            </p:txBody>
          </p:sp>
          <p:sp>
            <p:nvSpPr>
              <p:cNvPr id="372" name="CustomShape 19"/>
              <p:cNvSpPr/>
              <p:nvPr/>
            </p:nvSpPr>
            <p:spPr>
              <a:xfrm>
                <a:off x="6115680" y="3909600"/>
                <a:ext cx="6224040" cy="70200"/>
              </a:xfrm>
              <a:prstGeom prst="mathMinus">
                <a:avLst>
                  <a:gd name="adj1" fmla="val 23520"/>
                </a:avLst>
              </a:prstGeom>
              <a:solidFill>
                <a:schemeClr val="bg1">
                  <a:lumMod val="75000"/>
                </a:schemeClr>
              </a:solidFill>
              <a:ln w="936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73" name="Group 20"/>
            <p:cNvGrpSpPr/>
            <p:nvPr/>
          </p:nvGrpSpPr>
          <p:grpSpPr>
            <a:xfrm>
              <a:off x="774000" y="1130400"/>
              <a:ext cx="4644720" cy="691560"/>
              <a:chOff x="774000" y="1130400"/>
              <a:chExt cx="4644720" cy="691560"/>
            </a:xfrm>
          </p:grpSpPr>
          <p:sp>
            <p:nvSpPr>
              <p:cNvPr id="374" name="CustomShape 21"/>
              <p:cNvSpPr/>
              <p:nvPr/>
            </p:nvSpPr>
            <p:spPr>
              <a:xfrm>
                <a:off x="1389960" y="1182960"/>
                <a:ext cx="3352680" cy="639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US" sz="1800" spc="-1" strike="noStrike">
                    <a:solidFill>
                      <a:srgbClr val="002060"/>
                    </a:solidFill>
                    <a:latin typeface="Lao UI"/>
                  </a:rPr>
                  <a:t>Stable and predictable Pricing &amp; Reimbursement system</a:t>
                </a:r>
                <a:endParaRPr b="0" lang="el-GR" sz="1800" spc="-1" strike="noStrike">
                  <a:latin typeface="Arial"/>
                </a:endParaRPr>
              </a:p>
            </p:txBody>
          </p:sp>
          <p:sp>
            <p:nvSpPr>
              <p:cNvPr id="375" name="CustomShape 22"/>
              <p:cNvSpPr/>
              <p:nvPr/>
            </p:nvSpPr>
            <p:spPr>
              <a:xfrm>
                <a:off x="774000" y="1130400"/>
                <a:ext cx="4644720" cy="70200"/>
              </a:xfrm>
              <a:prstGeom prst="mathMinus">
                <a:avLst>
                  <a:gd name="adj1" fmla="val 23520"/>
                </a:avLst>
              </a:prstGeom>
              <a:solidFill>
                <a:schemeClr val="bg1">
                  <a:lumMod val="75000"/>
                </a:schemeClr>
              </a:solidFill>
              <a:ln w="936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76" name="Group 23"/>
            <p:cNvGrpSpPr/>
            <p:nvPr/>
          </p:nvGrpSpPr>
          <p:grpSpPr>
            <a:xfrm>
              <a:off x="1066680" y="4803840"/>
              <a:ext cx="4319640" cy="618840"/>
              <a:chOff x="1066680" y="4803840"/>
              <a:chExt cx="4319640" cy="618840"/>
            </a:xfrm>
          </p:grpSpPr>
          <p:sp>
            <p:nvSpPr>
              <p:cNvPr id="377" name="CustomShape 24"/>
              <p:cNvSpPr/>
              <p:nvPr/>
            </p:nvSpPr>
            <p:spPr>
              <a:xfrm>
                <a:off x="1629720" y="4839120"/>
                <a:ext cx="3121920" cy="5835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90000"/>
                  </a:lnSpc>
                  <a:spcAft>
                    <a:spcPts val="629"/>
                  </a:spcAft>
                </a:pPr>
                <a:r>
                  <a:rPr b="0" lang="en-US" sz="1800" spc="-1" strike="noStrike">
                    <a:solidFill>
                      <a:srgbClr val="002060"/>
                    </a:solidFill>
                    <a:latin typeface="Lao UI"/>
                  </a:rPr>
                  <a:t>Sustainable &amp; predictable financing of pharma care</a:t>
                </a:r>
                <a:endParaRPr b="0" lang="el-GR" sz="1800" spc="-1" strike="noStrike">
                  <a:latin typeface="Arial"/>
                </a:endParaRPr>
              </a:p>
            </p:txBody>
          </p:sp>
          <p:sp>
            <p:nvSpPr>
              <p:cNvPr id="378" name="CustomShape 25"/>
              <p:cNvSpPr/>
              <p:nvPr/>
            </p:nvSpPr>
            <p:spPr>
              <a:xfrm>
                <a:off x="1066680" y="4803840"/>
                <a:ext cx="4319640" cy="70200"/>
              </a:xfrm>
              <a:prstGeom prst="mathMinus">
                <a:avLst>
                  <a:gd name="adj1" fmla="val 23520"/>
                </a:avLst>
              </a:prstGeom>
              <a:solidFill>
                <a:schemeClr val="bg1">
                  <a:lumMod val="75000"/>
                </a:schemeClr>
              </a:solidFill>
              <a:ln w="936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379" name="TextShape 26"/>
          <p:cNvSpPr txBox="1"/>
          <p:nvPr/>
        </p:nvSpPr>
        <p:spPr>
          <a:xfrm>
            <a:off x="496080" y="104400"/>
            <a:ext cx="11608560" cy="73908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400" spc="-1" strike="noStrike">
                <a:solidFill>
                  <a:srgbClr val="002060"/>
                </a:solidFill>
                <a:latin typeface="Lao UI"/>
              </a:rPr>
              <a:t>PIF’s 3-year Pharmaceutical Policy Roadmap aims for a sustainable, innovation friendly healthcare system without inequalities and access barriers for patients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3bea86e-bf10-452b-b27e-cb7e982609a7" xsi:nil="true"/>
  </documentManagement>
</p:properties>
</file>

<file path=customXml/item2.xml><?xml version="1.0" encoding="utf-8"?>
<sisl xmlns:xsd="http://www.w3.org/2001/XMLSchema" xmlns:xsi="http://www.w3.org/2001/XMLSchema-instance" xmlns="http://www.boldonjames.com/2008/01/sie/internal/label" sislVersion="0" policy="a10f9ac0-5937-4b4f-b459-96aedd9ed2c5" origin="userSelected">
  <element uid="9920fcc9-9f43-4d43-9e3e-b98a219cfd55" value=""/>
</sis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F9E8C957BC64A9EB1A5143B5A70CF" ma:contentTypeVersion="13" ma:contentTypeDescription="Create a new document." ma:contentTypeScope="" ma:versionID="4a59f889491669e0d6dd04d3d55b58f5">
  <xsd:schema xmlns:xsd="http://www.w3.org/2001/XMLSchema" xmlns:xs="http://www.w3.org/2001/XMLSchema" xmlns:p="http://schemas.microsoft.com/office/2006/metadata/properties" xmlns:ns3="83bea86e-bf10-452b-b27e-cb7e982609a7" xmlns:ns4="68c3e651-4bcc-4133-846f-3cab7556249e" targetNamespace="http://schemas.microsoft.com/office/2006/metadata/properties" ma:root="true" ma:fieldsID="75cf23f018bc96f05f266741857adf54" ns3:_="" ns4:_="">
    <xsd:import namespace="83bea86e-bf10-452b-b27e-cb7e982609a7"/>
    <xsd:import namespace="68c3e651-4bcc-4133-846f-3cab755624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ea86e-bf10-452b-b27e-cb7e98260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3e651-4bcc-4133-846f-3cab755624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9259C4-AC71-4849-BC68-7545A45536D3}">
  <ds:schemaRefs>
    <ds:schemaRef ds:uri="http://schemas.microsoft.com/office/2006/metadata/properties"/>
    <ds:schemaRef ds:uri="http://schemas.microsoft.com/office/infopath/2007/PartnerControls"/>
    <ds:schemaRef ds:uri="83bea86e-bf10-452b-b27e-cb7e982609a7"/>
  </ds:schemaRefs>
</ds:datastoreItem>
</file>

<file path=customXml/itemProps2.xml><?xml version="1.0" encoding="utf-8"?>
<ds:datastoreItem xmlns:ds="http://schemas.openxmlformats.org/officeDocument/2006/customXml" ds:itemID="{634B8832-004B-4E1C-B2AF-E42D3472B213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2A4E27A5-29EC-44AC-A353-55638DDBC56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F622A13-12E8-4677-8A3B-E7D890B21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ea86e-bf10-452b-b27e-cb7e982609a7"/>
    <ds:schemaRef ds:uri="68c3e651-4bcc-4133-846f-3cab755624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Application>LibreOffice/6.4.7.2$Windows_X86_64 LibreOffice_project/639b8ac485750d5696d7590a72ef1b496725cfb5</Application>
  <Words>767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2021-04-16T09:16:22Z</dcterms:created>
  <dc:creator>Ktena, Danai</dc:creator>
  <dc:description/>
  <dc:language>el-GR</dc:language>
  <cp:lastModifiedBy>Karokis, Antonis</cp:lastModifiedBy>
  <dcterms:modified xsi:type="dcterms:W3CDTF">2021-05-30T12:09:15Z</dcterms:modified>
  <cp:revision>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0x010100B0FF9E8C957BC64A9EB1A5143B5A70CF</vt:lpwstr>
  </property>
  <property fmtid="{D5CDD505-2E9C-101B-9397-08002B2CF9AE}" pid="4" name="HiddenSlides">
    <vt:i4>2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SIP_Label_927fd646-07cb-4c4e-a107-4e4d6b30ba1b_ActionId">
    <vt:lpwstr>294247e0-52ff-4f6c-89f8-4b25eec7d1a7</vt:lpwstr>
  </property>
  <property fmtid="{D5CDD505-2E9C-101B-9397-08002B2CF9AE}" pid="9" name="MSIP_Label_927fd646-07cb-4c4e-a107-4e4d6b30ba1b_ContentBits">
    <vt:lpwstr>1</vt:lpwstr>
  </property>
  <property fmtid="{D5CDD505-2E9C-101B-9397-08002B2CF9AE}" pid="10" name="MSIP_Label_927fd646-07cb-4c4e-a107-4e4d6b30ba1b_Enabled">
    <vt:lpwstr>true</vt:lpwstr>
  </property>
  <property fmtid="{D5CDD505-2E9C-101B-9397-08002B2CF9AE}" pid="11" name="MSIP_Label_927fd646-07cb-4c4e-a107-4e4d6b30ba1b_Method">
    <vt:lpwstr>Privileged</vt:lpwstr>
  </property>
  <property fmtid="{D5CDD505-2E9C-101B-9397-08002B2CF9AE}" pid="12" name="MSIP_Label_927fd646-07cb-4c4e-a107-4e4d6b30ba1b_Name">
    <vt:lpwstr>927fd646-07cb-4c4e-a107-4e4d6b30ba1b</vt:lpwstr>
  </property>
  <property fmtid="{D5CDD505-2E9C-101B-9397-08002B2CF9AE}" pid="13" name="MSIP_Label_927fd646-07cb-4c4e-a107-4e4d6b30ba1b_SetDate">
    <vt:lpwstr>2021-05-30T12:09:13Z</vt:lpwstr>
  </property>
  <property fmtid="{D5CDD505-2E9C-101B-9397-08002B2CF9AE}" pid="14" name="MSIP_Label_927fd646-07cb-4c4e-a107-4e4d6b30ba1b_SiteId">
    <vt:lpwstr>a00de4ec-48a8-43a6-be74-e31274e2060d</vt:lpwstr>
  </property>
  <property fmtid="{D5CDD505-2E9C-101B-9397-08002B2CF9AE}" pid="15" name="Notes">
    <vt:i4>9</vt:i4>
  </property>
  <property fmtid="{D5CDD505-2E9C-101B-9397-08002B2CF9AE}" pid="16" name="PresentationFormat">
    <vt:lpwstr>Widescreen</vt:lpwstr>
  </property>
  <property fmtid="{D5CDD505-2E9C-101B-9397-08002B2CF9AE}" pid="17" name="ScaleCrop">
    <vt:bool>0</vt:bool>
  </property>
  <property fmtid="{D5CDD505-2E9C-101B-9397-08002B2CF9AE}" pid="18" name="ShareDoc">
    <vt:bool>0</vt:bool>
  </property>
  <property fmtid="{D5CDD505-2E9C-101B-9397-08002B2CF9AE}" pid="19" name="Slides">
    <vt:i4>12</vt:i4>
  </property>
  <property fmtid="{D5CDD505-2E9C-101B-9397-08002B2CF9AE}" pid="20" name="_AdHocReviewCycleID">
    <vt:i4>934892838</vt:i4>
  </property>
  <property fmtid="{D5CDD505-2E9C-101B-9397-08002B2CF9AE}" pid="21" name="_AuthorEmail">
    <vt:lpwstr>evanthia.dalakaki@merck.com</vt:lpwstr>
  </property>
  <property fmtid="{D5CDD505-2E9C-101B-9397-08002B2CF9AE}" pid="22" name="_AuthorEmailDisplayName">
    <vt:lpwstr>Dalakaki, Evie</vt:lpwstr>
  </property>
  <property fmtid="{D5CDD505-2E9C-101B-9397-08002B2CF9AE}" pid="23" name="_EmailSubject">
    <vt:lpwstr>Proto thema </vt:lpwstr>
  </property>
  <property fmtid="{D5CDD505-2E9C-101B-9397-08002B2CF9AE}" pid="24" name="_NewReviewCycle">
    <vt:lpwstr/>
  </property>
  <property fmtid="{D5CDD505-2E9C-101B-9397-08002B2CF9AE}" pid="25" name="_PreviousAdHocReviewCycleID">
    <vt:i4>934892838</vt:i4>
  </property>
</Properties>
</file>