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media/image1.png" ContentType="image/png"/>
  <Override PartName="/ppt/media/image2.png" ContentType="image/png"/>
  <Override PartName="/ppt/media/image9.wmf" ContentType="image/x-wmf"/>
  <Override PartName="/ppt/media/image3.png" ContentType="image/png"/>
  <Override PartName="/ppt/media/image4.png" ContentType="image/png"/>
  <Override PartName="/ppt/media/image5.png" ContentType="image/png"/>
  <Override PartName="/ppt/media/image6.wmf" ContentType="image/x-wmf"/>
  <Override PartName="/ppt/media/image7.wmf" ContentType="image/x-wmf"/>
  <Override PartName="/ppt/media/image8.png" ContentType="image/png"/>
  <Override PartName="/ppt/media/image10.wmf" ContentType="image/x-wmf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12192000" cy="6858000"/>
  <p:notesSz cx="6864350" cy="99949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864840468006805"/>
          <c:y val="0.106149842487331"/>
          <c:w val="0.885949380272888"/>
          <c:h val="0.73346116970278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rgbClr val="00b0f0"/>
            </a:solidFill>
            <a:ln w="34920">
              <a:solidFill>
                <a:srgbClr val="00b0f0"/>
              </a:solidFill>
              <a:round/>
            </a:ln>
          </c:spPr>
          <c:marker>
            <c:symbol val="none"/>
          </c:marker>
          <c:dPt>
            <c:idx val="2"/>
            <c:marker>
              <c:symbol val="none"/>
            </c:marker>
          </c:dPt>
          <c:dPt>
            <c:idx val="3"/>
            <c:marker>
              <c:symbol val="none"/>
            </c:marker>
          </c:dPt>
          <c:dPt>
            <c:idx val="4"/>
            <c:marker>
              <c:symbol val="none"/>
            </c:marker>
          </c:dPt>
          <c:dPt>
            <c:idx val="5"/>
            <c:marker>
              <c:symbol val="none"/>
            </c:marker>
          </c:dPt>
          <c:dPt>
            <c:idx val="6"/>
            <c:marker>
              <c:symbol val="none"/>
            </c:marker>
          </c:dPt>
          <c:dPt>
            <c:idx val="7"/>
            <c:marker>
              <c:symbol val="none"/>
            </c:marker>
          </c:dPt>
          <c:dPt>
            <c:idx val="8"/>
            <c:marker>
              <c:symbol val="none"/>
            </c:marker>
          </c:dPt>
          <c:dPt>
            <c:idx val="9"/>
            <c:marker>
              <c:symbol val="none"/>
            </c:marker>
          </c:dPt>
          <c:dLbls>
            <c:numFmt formatCode="_-* #,##0\ _€_-;\-* #,##0\ _€_-;_-* \-??\ _€_-;_-@_-" sourceLinked="0"/>
            <c:dLbl>
              <c:idx val="2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4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5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6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7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8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9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0"/>
                <c:pt idx="0">
                  <c:v>430.365096268549</c:v>
                </c:pt>
                <c:pt idx="1">
                  <c:v>430.221212885104</c:v>
                </c:pt>
                <c:pt idx="2">
                  <c:v>392.33904549979</c:v>
                </c:pt>
                <c:pt idx="3">
                  <c:v>310.048450327365</c:v>
                </c:pt>
                <c:pt idx="4">
                  <c:v>225.117836274715</c:v>
                </c:pt>
                <c:pt idx="5">
                  <c:v>178.872656943607</c:v>
                </c:pt>
                <c:pt idx="6">
                  <c:v>182.012315691501</c:v>
                </c:pt>
                <c:pt idx="7">
                  <c:v>188.459429875401</c:v>
                </c:pt>
                <c:pt idx="8">
                  <c:v>198.29065099409</c:v>
                </c:pt>
                <c:pt idx="9">
                  <c:v>180.67453576963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ΕΕ22</c:v>
                </c:pt>
              </c:strCache>
            </c:strRef>
          </c:tx>
          <c:spPr>
            <a:solidFill>
              <a:srgbClr val="002060"/>
            </a:solidFill>
            <a:ln cap="rnd" w="19080">
              <a:solidFill>
                <a:srgbClr val="002060"/>
              </a:solidFill>
              <a:prstDash val="sysDot"/>
              <a:round/>
            </a:ln>
          </c:spPr>
          <c:marker>
            <c:symbol val="none"/>
          </c:marker>
          <c:dPt>
            <c:idx val="0"/>
            <c:marker>
              <c:symbol val="none"/>
            </c:marker>
          </c:dPt>
          <c:dPt>
            <c:idx val="6"/>
            <c:marker>
              <c:symbol val="none"/>
            </c:marker>
          </c:dPt>
          <c:dPt>
            <c:idx val="7"/>
            <c:marker>
              <c:symbol val="none"/>
            </c:marker>
          </c:dPt>
          <c:dPt>
            <c:idx val="8"/>
            <c:marker>
              <c:symbol val="none"/>
            </c:marker>
          </c:dPt>
          <c:dPt>
            <c:idx val="9"/>
            <c:marker>
              <c:symbol val="none"/>
            </c:marker>
          </c:dPt>
          <c:dLbls>
            <c:dLbl>
              <c:idx val="0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6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7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8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9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0"/>
                <c:pt idx="0">
                  <c:v>288.950598649707</c:v>
                </c:pt>
                <c:pt idx="1">
                  <c:v>291.928507342428</c:v>
                </c:pt>
                <c:pt idx="2">
                  <c:v>284.401942065158</c:v>
                </c:pt>
                <c:pt idx="3">
                  <c:v>276.005242203168</c:v>
                </c:pt>
                <c:pt idx="4">
                  <c:v>272.733476304538</c:v>
                </c:pt>
                <c:pt idx="5">
                  <c:v>282.242981535986</c:v>
                </c:pt>
                <c:pt idx="6">
                  <c:v>291.824604122253</c:v>
                </c:pt>
                <c:pt idx="7">
                  <c:v>303.152088980981</c:v>
                </c:pt>
                <c:pt idx="8">
                  <c:v>309.726333075986</c:v>
                </c:pt>
                <c:pt idx="9">
                  <c:v>317.569660490431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Νότιες Χώρες</c:v>
                </c:pt>
              </c:strCache>
            </c:strRef>
          </c:tx>
          <c:spPr>
            <a:solidFill>
              <a:srgbClr val="984807"/>
            </a:solidFill>
            <a:ln cap="rnd" w="19080">
              <a:solidFill>
                <a:srgbClr val="984807"/>
              </a:solidFill>
              <a:prstDash val="dash"/>
              <a:round/>
            </a:ln>
          </c:spPr>
          <c:marker>
            <c:symbol val="none"/>
          </c:marker>
          <c:dPt>
            <c:idx val="0"/>
            <c:marker>
              <c:symbol val="none"/>
            </c:marker>
          </c:dPt>
          <c:dPt>
            <c:idx val="6"/>
            <c:marker>
              <c:symbol val="none"/>
            </c:marker>
          </c:dPt>
          <c:dPt>
            <c:idx val="7"/>
            <c:marker>
              <c:symbol val="none"/>
            </c:marker>
          </c:dPt>
          <c:dPt>
            <c:idx val="8"/>
            <c:marker>
              <c:symbol val="none"/>
            </c:marker>
          </c:dPt>
          <c:dPt>
            <c:idx val="9"/>
            <c:marker>
              <c:symbol val="none"/>
            </c:marker>
          </c:dPt>
          <c:dLbls>
            <c:dLbl>
              <c:idx val="0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6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7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8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9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0"/>
                <c:pt idx="0">
                  <c:v>256.946336728623</c:v>
                </c:pt>
                <c:pt idx="1">
                  <c:v>257.700644250707</c:v>
                </c:pt>
                <c:pt idx="2">
                  <c:v>237.338454572777</c:v>
                </c:pt>
                <c:pt idx="3">
                  <c:v>227.397405010006</c:v>
                </c:pt>
                <c:pt idx="4">
                  <c:v>226.305150728048</c:v>
                </c:pt>
                <c:pt idx="5">
                  <c:v>228.138246655464</c:v>
                </c:pt>
                <c:pt idx="6">
                  <c:v>240.942112233822</c:v>
                </c:pt>
                <c:pt idx="7">
                  <c:v>246.045228238308</c:v>
                </c:pt>
                <c:pt idx="8">
                  <c:v>248.735619177055</c:v>
                </c:pt>
                <c:pt idx="9">
                  <c:v>257.077185173658</c:v>
                </c:pt>
              </c:numCache>
            </c:numRef>
          </c:val>
          <c:smooth val="0"/>
        </c:ser>
        <c:hiLowLines>
          <c:spPr>
            <a:ln>
              <a:noFill/>
            </a:ln>
          </c:spPr>
        </c:hiLowLines>
        <c:marker val="0"/>
        <c:axId val="16593375"/>
        <c:axId val="95754239"/>
      </c:lineChart>
      <c:catAx>
        <c:axId val="16593375"/>
        <c:scaling>
          <c:orientation val="minMax"/>
        </c:scaling>
        <c:delete val="0"/>
        <c:axPos val="b"/>
        <c:numFmt formatCode="[$-408]dd/mm/yyyy" sourceLinked="1"/>
        <c:majorTickMark val="none"/>
        <c:minorTickMark val="none"/>
        <c:tickLblPos val="nextTo"/>
        <c:spPr>
          <a:ln w="1260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Segoe UI"/>
              </a:defRPr>
            </a:pPr>
          </a:p>
        </c:txPr>
        <c:crossAx val="95754239"/>
        <c:crosses val="autoZero"/>
        <c:auto val="1"/>
        <c:lblAlgn val="ctr"/>
        <c:lblOffset val="100"/>
        <c:noMultiLvlLbl val="0"/>
      </c:catAx>
      <c:valAx>
        <c:axId val="95754239"/>
        <c:scaling>
          <c:orientation val="minMax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b="1" lang="el-GR" sz="1800" spc="-1" strike="noStrike">
                    <a:solidFill>
                      <a:srgbClr val="000000"/>
                    </a:solidFill>
                    <a:latin typeface="Segoe UI"/>
                  </a:defRPr>
                </a:pPr>
                <a:r>
                  <a:rPr b="1" lang="el-GR" sz="1800" spc="-1" strike="noStrike">
                    <a:solidFill>
                      <a:srgbClr val="000000"/>
                    </a:solidFill>
                    <a:latin typeface="Segoe UI"/>
                  </a:rPr>
                  <a:t>€</a:t>
                </a:r>
              </a:p>
            </c:rich>
          </c:tx>
          <c:layout>
            <c:manualLayout>
              <c:xMode val="edge"/>
              <c:yMode val="edge"/>
              <c:x val="0.0112835468527584"/>
              <c:y val="0.00780714970551979"/>
            </c:manualLayout>
          </c:layout>
          <c:overlay val="0"/>
          <c:spPr>
            <a:noFill/>
            <a:ln>
              <a:noFill/>
            </a:ln>
          </c:spPr>
        </c:title>
        <c:numFmt formatCode="_-* #,##0\ _€_-;\-* #,##0\ _€_-;_-* \-??\ _€_-;_-@_-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Segoe UI"/>
              </a:defRPr>
            </a:pPr>
          </a:p>
        </c:txPr>
        <c:crossAx val="16593375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Segoe UI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590082865543972"/>
          <c:y val="0.0740706997084548"/>
          <c:w val="0.893945469125902"/>
          <c:h val="0.7907252186588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Δημόσια εξωνοσοκομειακή φαρμακευτική δαπάνη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dLbls>
            <c:numFmt formatCode="_(* #,##0_);_(* \(#,##0\);_(* \-??_);_(@_)" sourceLinked="0"/>
            <c:txPr>
              <a:bodyPr/>
              <a:lstStyle/>
              <a:p>
                <a:pPr>
                  <a:defRPr b="1" sz="1000" spc="-1" strike="noStrike">
                    <a:solidFill>
                      <a:srgbClr val="ffffff"/>
                    </a:solidFill>
                    <a:latin typeface="Segoe U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5108</c:v>
                </c:pt>
                <c:pt idx="1">
                  <c:v>4522</c:v>
                </c:pt>
                <c:pt idx="2">
                  <c:v>3750</c:v>
                </c:pt>
                <c:pt idx="3">
                  <c:v>2880</c:v>
                </c:pt>
                <c:pt idx="4">
                  <c:v>2371</c:v>
                </c:pt>
                <c:pt idx="5">
                  <c:v>2000</c:v>
                </c:pt>
                <c:pt idx="6">
                  <c:v>2000</c:v>
                </c:pt>
                <c:pt idx="7">
                  <c:v>1945</c:v>
                </c:pt>
                <c:pt idx="8">
                  <c:v>1945</c:v>
                </c:pt>
                <c:pt idx="9">
                  <c:v>1945</c:v>
                </c:pt>
                <c:pt idx="10">
                  <c:v>1945</c:v>
                </c:pt>
                <c:pt idx="11">
                  <c:v>2001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Rebates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b050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00b050"/>
              </a:soli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General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1" sz="1000" spc="-1" strike="noStrike">
                    <a:solidFill>
                      <a:srgbClr val="ffffff"/>
                    </a:solidFill>
                    <a:latin typeface="Segoe U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92</c:v>
                </c:pt>
                <c:pt idx="1">
                  <c:v>78</c:v>
                </c:pt>
                <c:pt idx="2">
                  <c:v>250</c:v>
                </c:pt>
                <c:pt idx="3">
                  <c:v>193</c:v>
                </c:pt>
                <c:pt idx="4">
                  <c:v>177</c:v>
                </c:pt>
                <c:pt idx="5">
                  <c:v>226</c:v>
                </c:pt>
                <c:pt idx="6">
                  <c:v>300</c:v>
                </c:pt>
                <c:pt idx="7">
                  <c:v>300</c:v>
                </c:pt>
                <c:pt idx="8">
                  <c:v>415</c:v>
                </c:pt>
                <c:pt idx="9">
                  <c:v>450</c:v>
                </c:pt>
                <c:pt idx="10">
                  <c:v>518</c:v>
                </c:pt>
                <c:pt idx="11">
                  <c:v>508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Clawback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3"/>
            <c:invertIfNegative val="0"/>
            <c:spPr>
              <a:solidFill>
                <a:srgbClr val="c00000"/>
              </a:solidFill>
              <a:ln>
                <a:noFill/>
              </a:ln>
            </c:spPr>
          </c:dPt>
          <c:dPt>
            <c:idx val="4"/>
            <c:invertIfNegative val="0"/>
            <c:spPr>
              <a:solidFill>
                <a:srgbClr val="c00000"/>
              </a:solidFill>
              <a:ln>
                <a:noFill/>
              </a:ln>
            </c:spPr>
          </c:dPt>
          <c:dPt>
            <c:idx val="5"/>
            <c:invertIfNegative val="0"/>
            <c:spPr>
              <a:solidFill>
                <a:srgbClr val="c00000"/>
              </a:solidFill>
              <a:ln>
                <a:noFill/>
              </a:ln>
            </c:spPr>
          </c:dPt>
          <c:dLbls>
            <c:numFmt formatCode="General" sourceLinked="0"/>
            <c:dLbl>
              <c:idx val="3"/>
              <c:numFmt formatCode="General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4"/>
              <c:numFmt formatCode="General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5"/>
              <c:numFmt formatCode="General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1" sz="1000" spc="-1" strike="noStrike">
                    <a:solidFill>
                      <a:srgbClr val="ffffff"/>
                    </a:solidFill>
                    <a:latin typeface="Segoe U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3">
                  <c:v>79</c:v>
                </c:pt>
                <c:pt idx="4">
                  <c:v>152</c:v>
                </c:pt>
                <c:pt idx="5">
                  <c:v>202</c:v>
                </c:pt>
                <c:pt idx="6">
                  <c:v>320</c:v>
                </c:pt>
                <c:pt idx="7">
                  <c:v>450.9</c:v>
                </c:pt>
                <c:pt idx="8">
                  <c:v>478</c:v>
                </c:pt>
                <c:pt idx="9">
                  <c:v>572</c:v>
                </c:pt>
                <c:pt idx="10">
                  <c:v>787</c:v>
                </c:pt>
                <c:pt idx="11">
                  <c:v>796</c:v>
                </c:pt>
              </c:numCache>
            </c:numRef>
          </c:val>
        </c:ser>
        <c:gapWidth val="30"/>
        <c:overlap val="100"/>
        <c:axId val="38299335"/>
        <c:axId val="76507250"/>
      </c:barChart>
      <c:catAx>
        <c:axId val="38299335"/>
        <c:scaling>
          <c:orientation val="minMax"/>
        </c:scaling>
        <c:delete val="0"/>
        <c:axPos val="b"/>
        <c:majorGridlines>
          <c:spPr>
            <a:ln w="9360">
              <a:solidFill>
                <a:srgbClr val="a6a6a6"/>
              </a:solidFill>
              <a:prstDash val="dash"/>
              <a:round/>
            </a:ln>
          </c:spPr>
        </c:majorGridlines>
        <c:numFmt formatCode="[$-408]dd/mm/yyyy" sourceLinked="1"/>
        <c:majorTickMark val="out"/>
        <c:minorTickMark val="none"/>
        <c:tickLblPos val="low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Segoe UI"/>
              </a:defRPr>
            </a:pPr>
          </a:p>
        </c:txPr>
        <c:crossAx val="76507250"/>
        <c:crosses val="autoZero"/>
        <c:auto val="1"/>
        <c:lblAlgn val="ctr"/>
        <c:lblOffset val="100"/>
        <c:noMultiLvlLbl val="0"/>
      </c:catAx>
      <c:valAx>
        <c:axId val="76507250"/>
        <c:scaling>
          <c:orientation val="minMax"/>
        </c:scaling>
        <c:delete val="0"/>
        <c:axPos val="l"/>
        <c:title>
          <c:tx>
            <c:rich>
              <a:bodyPr rot="0"/>
              <a:lstStyle/>
              <a:p>
                <a:pPr>
                  <a:defRPr b="1" lang="el-GR" sz="1000" spc="-1" strike="noStrike">
                    <a:solidFill>
                      <a:srgbClr val="000000"/>
                    </a:solidFill>
                    <a:latin typeface="Segoe UI"/>
                  </a:defRPr>
                </a:pPr>
                <a:r>
                  <a:rPr b="1" lang="el-GR" sz="1000" spc="-1" strike="noStrike">
                    <a:solidFill>
                      <a:srgbClr val="000000"/>
                    </a:solidFill>
                    <a:latin typeface="Segoe UI"/>
                  </a:rPr>
                  <a:t>εκατ.ευρώ</a:t>
                </a:r>
              </a:p>
            </c:rich>
          </c:tx>
          <c:layout>
            <c:manualLayout>
              <c:xMode val="edge"/>
              <c:yMode val="edge"/>
              <c:x val="0.0116947340283347"/>
              <c:y val="0.014030612244898"/>
            </c:manualLayout>
          </c:layout>
          <c:overlay val="0"/>
          <c:spPr>
            <a:noFill/>
            <a:ln w="2556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Segoe UI"/>
              </a:defRPr>
            </a:pPr>
          </a:p>
        </c:txPr>
        <c:crossAx val="38299335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b"/>
      <c:layout>
        <c:manualLayout>
          <c:xMode val="edge"/>
          <c:yMode val="edge"/>
          <c:x val="0.00247431371545129"/>
          <c:y val="0.936530577335857"/>
          <c:w val="0.991527837728976"/>
          <c:h val="0.0634694226641431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900" spc="-1" strike="noStrike">
              <a:solidFill>
                <a:srgbClr val="000000"/>
              </a:solidFill>
              <a:latin typeface="Segoe UI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80088170462895"/>
          <c:y val="0.0238702623906706"/>
          <c:w val="0.919911829537105"/>
          <c:h val="0.7535532069970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Νοσοκομεία ΕΣΥ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dLbls>
            <c:numFmt formatCode="_-* #,##0\ _€_-;\-* #,##0\ _€_-;_-* \-??\ _€_-;_-@_-" sourceLinked="0"/>
            <c:txPr>
              <a:bodyPr/>
              <a:lstStyle/>
              <a:p>
                <a:pPr>
                  <a:defRPr b="1" sz="1000" spc="-1" strike="noStrike">
                    <a:solidFill>
                      <a:srgbClr val="ffffff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760900000</c:v>
                </c:pt>
                <c:pt idx="1">
                  <c:v>641900000</c:v>
                </c:pt>
                <c:pt idx="2">
                  <c:v>543300000</c:v>
                </c:pt>
                <c:pt idx="3">
                  <c:v>488800000</c:v>
                </c:pt>
                <c:pt idx="4">
                  <c:v>510000000</c:v>
                </c:pt>
                <c:pt idx="5">
                  <c:v>485000000</c:v>
                </c:pt>
                <c:pt idx="6">
                  <c:v>455000000</c:v>
                </c:pt>
                <c:pt idx="7">
                  <c:v>500000000</c:v>
                </c:pt>
                <c:pt idx="8">
                  <c:v>500000000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ΕΟΠΥΥ (1A)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numFmt formatCode="_-* #,##0\ _€_-;\-* #,##0\ _€_-;_-* \-??\ _€_-;_-@_-" sourceLinked="0"/>
            <c:txPr>
              <a:bodyPr/>
              <a:lstStyle/>
              <a:p>
                <a:pPr>
                  <a:defRPr b="1" sz="1000" spc="-1" strike="noStrike">
                    <a:solidFill>
                      <a:srgbClr val="ffffff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9"/>
                <c:pt idx="1">
                  <c:v>118300000</c:v>
                </c:pt>
                <c:pt idx="2">
                  <c:v>206500000</c:v>
                </c:pt>
                <c:pt idx="3">
                  <c:v>274800000</c:v>
                </c:pt>
                <c:pt idx="4">
                  <c:v>67000000</c:v>
                </c:pt>
                <c:pt idx="5">
                  <c:v>82000000</c:v>
                </c:pt>
                <c:pt idx="6">
                  <c:v>82000000</c:v>
                </c:pt>
                <c:pt idx="7">
                  <c:v>83558000</c:v>
                </c:pt>
                <c:pt idx="8">
                  <c:v>92000000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ΓΝΘ Παπαγεωργίου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9"/>
                <c:pt idx="4">
                  <c:v>13000000</c:v>
                </c:pt>
                <c:pt idx="5">
                  <c:v>13000000</c:v>
                </c:pt>
                <c:pt idx="6">
                  <c:v>13000000</c:v>
                </c:pt>
                <c:pt idx="7">
                  <c:v>13000000</c:v>
                </c:pt>
                <c:pt idx="8">
                  <c:v>13000000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Συμμετοχή βιομηχανίας (CB-RB)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</c:spPr>
          <c:invertIfNegative val="0"/>
          <c:dPt>
            <c:idx val="6"/>
            <c:invertIfNegative val="0"/>
            <c:spPr>
              <a:solidFill>
                <a:srgbClr val="ff9900"/>
              </a:solidFill>
              <a:ln>
                <a:noFill/>
              </a:ln>
            </c:spPr>
          </c:dPt>
          <c:dLbls>
            <c:numFmt formatCode="General" sourceLinked="0"/>
            <c:dLbl>
              <c:idx val="6"/>
              <c:numFmt formatCode="General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ffffff"/>
                      </a:solidFill>
                      <a:latin typeface="Calibri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1" sz="1000" spc="-1" strike="noStrike">
                    <a:solidFill>
                      <a:srgbClr val="ffffff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9"/>
                <c:pt idx="4">
                  <c:v>260206035.951</c:v>
                </c:pt>
                <c:pt idx="5">
                  <c:v>357000000</c:v>
                </c:pt>
                <c:pt idx="6">
                  <c:v>476000000</c:v>
                </c:pt>
                <c:pt idx="7">
                  <c:v>546000000</c:v>
                </c:pt>
                <c:pt idx="8">
                  <c:v>569000000</c:v>
                </c:pt>
              </c:numCache>
            </c:numRef>
          </c:val>
        </c:ser>
        <c:gapWidth val="150"/>
        <c:overlap val="100"/>
        <c:axId val="41436529"/>
        <c:axId val="45997419"/>
      </c:barChart>
      <c:lineChart>
        <c:grouping val="stacked"/>
        <c:varyColors val="0"/>
        <c:ser>
          <c:idx val="4"/>
          <c:order val="4"/>
          <c:tx>
            <c:strRef>
              <c:f>label 4</c:f>
              <c:strCache>
                <c:ptCount val="1"/>
                <c:pt idx="0">
                  <c:v>Δημόσια νοσοκομειακή φαρμακευτική δαπάνη</c:v>
                </c:pt>
              </c:strCache>
            </c:strRef>
          </c:tx>
          <c:spPr>
            <a:solidFill>
              <a:srgbClr val="002060"/>
            </a:solidFill>
            <a:ln w="22320">
              <a:solidFill>
                <a:srgbClr val="002060"/>
              </a:solidFill>
              <a:prstDash val="sysDot"/>
              <a:round/>
            </a:ln>
          </c:spPr>
          <c:marker>
            <c:symbol val="square"/>
            <c:size val="5"/>
            <c:spPr>
              <a:solidFill>
                <a:srgbClr val="002060"/>
              </a:solidFill>
            </c:spPr>
          </c:marker>
          <c:dPt>
            <c:idx val="0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1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2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3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4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5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6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Pt>
            <c:idx val="7"/>
            <c:marker>
              <c:symbol val="square"/>
              <c:size val="5"/>
              <c:spPr>
                <a:solidFill>
                  <a:srgbClr val="002060"/>
                </a:solidFill>
              </c:spPr>
            </c:marker>
          </c:dPt>
          <c:dLbls>
            <c:numFmt formatCode="_-* #,##0\ _€_-;\-* #,##0\ _€_-;_-* \-??\ _€_-;_-@_-" sourceLinked="0"/>
            <c:dLbl>
              <c:idx val="0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4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5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6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7"/>
              <c:numFmt formatCode="_-* #,##0\ _€_-;\-* #,##0\ _€_-;_-* \-??\ _€_-;_-@_-" sourceLinked="0"/>
              <c:txPr>
                <a:bodyPr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2020*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9"/>
                <c:pt idx="0">
                  <c:v>760900000</c:v>
                </c:pt>
                <c:pt idx="1">
                  <c:v>760200000</c:v>
                </c:pt>
                <c:pt idx="2">
                  <c:v>749800000</c:v>
                </c:pt>
                <c:pt idx="3">
                  <c:v>763600000</c:v>
                </c:pt>
                <c:pt idx="4">
                  <c:v>850206035.951</c:v>
                </c:pt>
                <c:pt idx="5">
                  <c:v>937000000</c:v>
                </c:pt>
                <c:pt idx="6">
                  <c:v>1026000000</c:v>
                </c:pt>
                <c:pt idx="7">
                  <c:v>1142558000</c:v>
                </c:pt>
                <c:pt idx="8">
                  <c:v>1174000000</c:v>
                </c:pt>
              </c:numCache>
            </c:numRef>
          </c:val>
          <c:smooth val="0"/>
        </c:ser>
        <c:hiLowLines>
          <c:spPr>
            <a:ln>
              <a:noFill/>
            </a:ln>
          </c:spPr>
        </c:hiLowLines>
        <c:marker val="1"/>
        <c:axId val="41436529"/>
        <c:axId val="45997419"/>
      </c:lineChart>
      <c:catAx>
        <c:axId val="41436529"/>
        <c:scaling>
          <c:orientation val="minMax"/>
        </c:scaling>
        <c:delete val="0"/>
        <c:axPos val="b"/>
        <c:numFmt formatCode="[$-408]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45997419"/>
        <c:crosses val="autoZero"/>
        <c:auto val="1"/>
        <c:lblAlgn val="ctr"/>
        <c:lblOffset val="100"/>
        <c:noMultiLvlLbl val="0"/>
      </c:catAx>
      <c:valAx>
        <c:axId val="45997419"/>
        <c:scaling>
          <c:orientation val="minMax"/>
        </c:scaling>
        <c:delete val="0"/>
        <c:axPos val="l"/>
        <c:title>
          <c:tx>
            <c:rich>
              <a:bodyPr rot="-5400000"/>
              <a:lstStyle/>
              <a:p>
                <a:pPr>
                  <a:defRPr b="1" lang="el-GR" sz="1000" spc="-1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b="1" lang="el-GR" sz="1000" spc="-1" strike="noStrike">
                    <a:solidFill>
                      <a:srgbClr val="000000"/>
                    </a:solidFill>
                    <a:latin typeface="Calibri"/>
                  </a:rPr>
                  <a:t>εκατ. ευρώ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_-* #,##0\ _€_-;\-* #,##0\ _€_-;_-* \-??\ _€_-;_-@_-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41436529"/>
        <c:crosses val="autoZero"/>
        <c:crossBetween val="between"/>
        <c:dispUnits>
          <c:builtInUnit val="millions"/>
          <c:dispUnitsLbl/>
        </c:dispUnits>
      </c:valAx>
      <c:spPr>
        <a:solidFill>
          <a:srgbClr val="ffffff"/>
        </a:solidFill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72525303838486"/>
          <c:w val="0.997950945786949"/>
          <c:h val="0.127474696161514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9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5346C4-C9B8-4249-ABC1-967007063B88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81683C2-AC89-4AB1-9C81-17EA83747A2F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Ανάγκη ενίσχυσης της ΠΦΥ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39F4235-7901-46F5-B6D2-48ED34ED2D5A}" type="parTrans" cxnId="{9560296E-FC12-40C2-9BF0-CF3655DA21E5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75A446B-FC36-4D47-B29A-F792AA5C3156}" type="sibTrans" cxnId="{9560296E-FC12-40C2-9BF0-CF3655DA21E5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9D92664-F799-4D3E-8B9D-8ADC80DFCC13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Έλλειψη υγειονομικού προσωπικού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0FD1272-0029-476E-B845-4224D31C011A}" type="parTrans" cxnId="{275EBFF6-CB29-4EE9-8BB1-A8EE340459E2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9FE8F00-11E2-4486-938A-40639B2C8719}" type="sibTrans" cxnId="{275EBFF6-CB29-4EE9-8BB1-A8EE340459E2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B181492-EC78-4CAB-B679-E15C2912FDAB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Καθυστερημένη φροντίδα για μη</a:t>
          </a:r>
          <a:r>
            <a:rPr lang="en-US" sz="1800" dirty="0">
              <a:latin typeface="Segoe UI" panose="020B0502040204020203" pitchFamily="34" charset="0"/>
              <a:cs typeface="Segoe UI" panose="020B0502040204020203" pitchFamily="34" charset="0"/>
            </a:rPr>
            <a:t> COVID-19 </a:t>
          </a:r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ασθενείς (χρόνιους ασθενείς)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777BDF0-44E7-4A2F-86D9-289AFC58C052}" type="parTrans" cxnId="{63341B7C-5D53-4EA9-B835-83DE9C2468E8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26C2991-CD8B-40C6-891A-39D44A8811CD}" type="sibTrans" cxnId="{63341B7C-5D53-4EA9-B835-83DE9C2468E8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7E80B5B-8322-493F-90E7-CE93D677D615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Ανάγκη άμεσης μετάβασης σε ψηφιακά/</a:t>
          </a:r>
          <a:r>
            <a:rPr lang="en-US" sz="18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απομακρυσμένα συστήματα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5543276-434E-4B20-B294-56E4A4A107C2}" type="parTrans" cxnId="{2913119A-FD8E-4B32-B4E8-793056D504D4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9A57581-92BD-41D9-8C8F-189313826598}" type="sibTrans" cxnId="{2913119A-FD8E-4B32-B4E8-793056D504D4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2C8519C-10CD-40E6-BCB7-02A5030EF5C7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Έμφαση στην πρόληψη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45CABF1-5E91-42AB-942E-095B60DF81E0}" type="parTrans" cxnId="{056FCB6D-7E84-450A-A302-5011ED98BC57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6E02248-9A7D-403E-AA48-F59D2F3E4ED4}" type="sibTrans" cxnId="{056FCB6D-7E84-450A-A302-5011ED98BC57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5F7C502-BAD8-48EE-8CD5-81775430AF49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Ανάγκη για υιοθέτηση πολιτικών που ενισχύουν την καινοτομία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7076485-E50B-4153-A9E4-519D676C9B76}" type="parTrans" cxnId="{F3B7835D-282E-4827-9DBD-29207D8E0187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447F7FD-A048-47F1-923E-8A79AF61C6A9}" type="sibTrans" cxnId="{F3B7835D-282E-4827-9DBD-29207D8E0187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51868B5-9788-4B27-A2DC-323A17D9E829}">
      <dgm:prSet phldrT="[Text]" custT="1"/>
      <dgm:spPr/>
      <dgm:t>
        <a:bodyPr/>
        <a:lstStyle/>
        <a:p>
          <a:r>
            <a:rPr lang="el-GR" sz="1800" dirty="0" err="1">
              <a:latin typeface="Segoe UI" panose="020B0502040204020203" pitchFamily="34" charset="0"/>
              <a:cs typeface="Segoe UI" panose="020B0502040204020203" pitchFamily="34" charset="0"/>
            </a:rPr>
            <a:t>Υποχρηματοδότηση</a:t>
          </a:r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 συστημάτων υγείας, ιδιαίτερα στην Ελλάδα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40C377E-D225-413A-93C6-0DB8FC6C9702}" type="parTrans" cxnId="{2E74CF99-B862-4306-B742-0DAB90B542C0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D2A81E7-2E20-457A-8E87-E1F6461062EF}" type="sibTrans" cxnId="{2E74CF99-B862-4306-B742-0DAB90B542C0}">
      <dgm:prSet/>
      <dgm:spPr/>
      <dgm:t>
        <a:bodyPr/>
        <a:lstStyle/>
        <a:p>
          <a:endParaRPr lang="en-US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ED14D94-DBD3-4983-B0EB-63839E25C548}">
      <dgm:prSet phldrT="[Text]" custT="1"/>
      <dgm:spPr/>
      <dgm:t>
        <a:bodyPr/>
        <a:lstStyle/>
        <a:p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Ανάγκη πιο αυτόνομης Ευρώπης</a:t>
          </a:r>
          <a:r>
            <a:rPr lang="en-US" sz="18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l-GR" sz="1800" dirty="0">
              <a:latin typeface="Segoe UI" panose="020B0502040204020203" pitchFamily="34" charset="0"/>
              <a:cs typeface="Segoe UI" panose="020B0502040204020203" pitchFamily="34" charset="0"/>
            </a:rPr>
            <a:t>σε φάρμακα και αναλώσιμα</a:t>
          </a:r>
          <a:endParaRPr lang="en-US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5A3A350-C3FE-4BCC-B583-91A3D3D736A2}" type="parTrans" cxnId="{92B38A1B-B53E-42F2-A0C8-A29EE5A03C28}">
      <dgm:prSet/>
      <dgm:spPr/>
      <dgm:t>
        <a:bodyPr/>
        <a:lstStyle/>
        <a:p>
          <a:endParaRPr lang="en-US" sz="1800"/>
        </a:p>
      </dgm:t>
    </dgm:pt>
    <dgm:pt modelId="{E64F2013-7751-44C8-AFDA-D96BD4B234DE}" type="sibTrans" cxnId="{92B38A1B-B53E-42F2-A0C8-A29EE5A03C28}">
      <dgm:prSet/>
      <dgm:spPr/>
      <dgm:t>
        <a:bodyPr/>
        <a:lstStyle/>
        <a:p>
          <a:endParaRPr lang="en-US" sz="1800"/>
        </a:p>
      </dgm:t>
    </dgm:pt>
    <dgm:pt modelId="{D037CE68-9568-4B80-9B34-052D6DF39F02}" type="pres">
      <dgm:prSet presAssocID="{225346C4-C9B8-4249-ABC1-967007063B88}" presName="diagram" presStyleCnt="0">
        <dgm:presLayoutVars>
          <dgm:dir/>
          <dgm:resizeHandles val="exact"/>
        </dgm:presLayoutVars>
      </dgm:prSet>
      <dgm:spPr/>
    </dgm:pt>
    <dgm:pt modelId="{D3C0DE89-49D1-4D0F-B9A1-5D8734D6D045}" type="pres">
      <dgm:prSet presAssocID="{E51868B5-9788-4B27-A2DC-323A17D9E829}" presName="node" presStyleLbl="node1" presStyleIdx="0" presStyleCnt="8">
        <dgm:presLayoutVars>
          <dgm:bulletEnabled val="1"/>
        </dgm:presLayoutVars>
      </dgm:prSet>
      <dgm:spPr/>
    </dgm:pt>
    <dgm:pt modelId="{3FC82615-3BF8-4268-BA0B-742D342F099E}" type="pres">
      <dgm:prSet presAssocID="{1D2A81E7-2E20-457A-8E87-E1F6461062EF}" presName="sibTrans" presStyleCnt="0"/>
      <dgm:spPr/>
    </dgm:pt>
    <dgm:pt modelId="{2F9871D0-02CF-421F-885C-35FE8AFDA50C}" type="pres">
      <dgm:prSet presAssocID="{F81683C2-AC89-4AB1-9C81-17EA83747A2F}" presName="node" presStyleLbl="node1" presStyleIdx="1" presStyleCnt="8">
        <dgm:presLayoutVars>
          <dgm:bulletEnabled val="1"/>
        </dgm:presLayoutVars>
      </dgm:prSet>
      <dgm:spPr/>
    </dgm:pt>
    <dgm:pt modelId="{6F436486-2A45-4C9D-B58A-0B0A511C6949}" type="pres">
      <dgm:prSet presAssocID="{A75A446B-FC36-4D47-B29A-F792AA5C3156}" presName="sibTrans" presStyleCnt="0"/>
      <dgm:spPr/>
    </dgm:pt>
    <dgm:pt modelId="{86A95BB2-21B0-4FEA-A38E-EA46FEDE78D1}" type="pres">
      <dgm:prSet presAssocID="{A9D92664-F799-4D3E-8B9D-8ADC80DFCC13}" presName="node" presStyleLbl="node1" presStyleIdx="2" presStyleCnt="8">
        <dgm:presLayoutVars>
          <dgm:bulletEnabled val="1"/>
        </dgm:presLayoutVars>
      </dgm:prSet>
      <dgm:spPr/>
    </dgm:pt>
    <dgm:pt modelId="{EE7B0E64-7762-4C87-B00A-6C39988619ED}" type="pres">
      <dgm:prSet presAssocID="{09FE8F00-11E2-4486-938A-40639B2C8719}" presName="sibTrans" presStyleCnt="0"/>
      <dgm:spPr/>
    </dgm:pt>
    <dgm:pt modelId="{D69560CE-1123-48EE-90C8-21B2A73C0574}" type="pres">
      <dgm:prSet presAssocID="{5B181492-EC78-4CAB-B679-E15C2912FDAB}" presName="node" presStyleLbl="node1" presStyleIdx="3" presStyleCnt="8">
        <dgm:presLayoutVars>
          <dgm:bulletEnabled val="1"/>
        </dgm:presLayoutVars>
      </dgm:prSet>
      <dgm:spPr/>
    </dgm:pt>
    <dgm:pt modelId="{33B68732-CFA4-4A8D-B37B-7EB4D018CFC2}" type="pres">
      <dgm:prSet presAssocID="{126C2991-CD8B-40C6-891A-39D44A8811CD}" presName="sibTrans" presStyleCnt="0"/>
      <dgm:spPr/>
    </dgm:pt>
    <dgm:pt modelId="{5CB4415F-A329-4234-9DA2-9B017C04A238}" type="pres">
      <dgm:prSet presAssocID="{C7E80B5B-8322-493F-90E7-CE93D677D615}" presName="node" presStyleLbl="node1" presStyleIdx="4" presStyleCnt="8">
        <dgm:presLayoutVars>
          <dgm:bulletEnabled val="1"/>
        </dgm:presLayoutVars>
      </dgm:prSet>
      <dgm:spPr/>
    </dgm:pt>
    <dgm:pt modelId="{886C39CD-BC3E-4A9D-9092-A29FB9CD70B6}" type="pres">
      <dgm:prSet presAssocID="{49A57581-92BD-41D9-8C8F-189313826598}" presName="sibTrans" presStyleCnt="0"/>
      <dgm:spPr/>
    </dgm:pt>
    <dgm:pt modelId="{9120FE59-3295-4C2B-BE32-AAC8D6148889}" type="pres">
      <dgm:prSet presAssocID="{22C8519C-10CD-40E6-BCB7-02A5030EF5C7}" presName="node" presStyleLbl="node1" presStyleIdx="5" presStyleCnt="8">
        <dgm:presLayoutVars>
          <dgm:bulletEnabled val="1"/>
        </dgm:presLayoutVars>
      </dgm:prSet>
      <dgm:spPr/>
    </dgm:pt>
    <dgm:pt modelId="{CB0265D2-F391-4C85-820E-37BD5BFEB9DD}" type="pres">
      <dgm:prSet presAssocID="{76E02248-9A7D-403E-AA48-F59D2F3E4ED4}" presName="sibTrans" presStyleCnt="0"/>
      <dgm:spPr/>
    </dgm:pt>
    <dgm:pt modelId="{CB16DE9A-6BFC-4BD8-82F5-437A78620734}" type="pres">
      <dgm:prSet presAssocID="{75F7C502-BAD8-48EE-8CD5-81775430AF49}" presName="node" presStyleLbl="node1" presStyleIdx="6" presStyleCnt="8">
        <dgm:presLayoutVars>
          <dgm:bulletEnabled val="1"/>
        </dgm:presLayoutVars>
      </dgm:prSet>
      <dgm:spPr/>
    </dgm:pt>
    <dgm:pt modelId="{31650D72-5232-409A-961D-E73DD2FAC0E7}" type="pres">
      <dgm:prSet presAssocID="{C447F7FD-A048-47F1-923E-8A79AF61C6A9}" presName="sibTrans" presStyleCnt="0"/>
      <dgm:spPr/>
    </dgm:pt>
    <dgm:pt modelId="{5392A384-6F88-41DC-B9DF-5295857378C5}" type="pres">
      <dgm:prSet presAssocID="{CED14D94-DBD3-4983-B0EB-63839E25C548}" presName="node" presStyleLbl="node1" presStyleIdx="7" presStyleCnt="8">
        <dgm:presLayoutVars>
          <dgm:bulletEnabled val="1"/>
        </dgm:presLayoutVars>
      </dgm:prSet>
      <dgm:spPr/>
    </dgm:pt>
  </dgm:ptLst>
  <dgm:cxnLst>
    <dgm:cxn modelId="{B0DDFC05-949F-47BD-840C-3AFC5590F770}" type="presOf" srcId="{225346C4-C9B8-4249-ABC1-967007063B88}" destId="{D037CE68-9568-4B80-9B34-052D6DF39F02}" srcOrd="0" destOrd="0" presId="urn:microsoft.com/office/officeart/2005/8/layout/default"/>
    <dgm:cxn modelId="{92B38A1B-B53E-42F2-A0C8-A29EE5A03C28}" srcId="{225346C4-C9B8-4249-ABC1-967007063B88}" destId="{CED14D94-DBD3-4983-B0EB-63839E25C548}" srcOrd="7" destOrd="0" parTransId="{45A3A350-C3FE-4BCC-B583-91A3D3D736A2}" sibTransId="{E64F2013-7751-44C8-AFDA-D96BD4B234DE}"/>
    <dgm:cxn modelId="{F3B7835D-282E-4827-9DBD-29207D8E0187}" srcId="{225346C4-C9B8-4249-ABC1-967007063B88}" destId="{75F7C502-BAD8-48EE-8CD5-81775430AF49}" srcOrd="6" destOrd="0" parTransId="{87076485-E50B-4153-A9E4-519D676C9B76}" sibTransId="{C447F7FD-A048-47F1-923E-8A79AF61C6A9}"/>
    <dgm:cxn modelId="{056FCB6D-7E84-450A-A302-5011ED98BC57}" srcId="{225346C4-C9B8-4249-ABC1-967007063B88}" destId="{22C8519C-10CD-40E6-BCB7-02A5030EF5C7}" srcOrd="5" destOrd="0" parTransId="{945CABF1-5E91-42AB-942E-095B60DF81E0}" sibTransId="{76E02248-9A7D-403E-AA48-F59D2F3E4ED4}"/>
    <dgm:cxn modelId="{9560296E-FC12-40C2-9BF0-CF3655DA21E5}" srcId="{225346C4-C9B8-4249-ABC1-967007063B88}" destId="{F81683C2-AC89-4AB1-9C81-17EA83747A2F}" srcOrd="1" destOrd="0" parTransId="{B39F4235-7901-46F5-B6D2-48ED34ED2D5A}" sibTransId="{A75A446B-FC36-4D47-B29A-F792AA5C3156}"/>
    <dgm:cxn modelId="{63341B7C-5D53-4EA9-B835-83DE9C2468E8}" srcId="{225346C4-C9B8-4249-ABC1-967007063B88}" destId="{5B181492-EC78-4CAB-B679-E15C2912FDAB}" srcOrd="3" destOrd="0" parTransId="{1777BDF0-44E7-4A2F-86D9-289AFC58C052}" sibTransId="{126C2991-CD8B-40C6-891A-39D44A8811CD}"/>
    <dgm:cxn modelId="{2E74CF99-B862-4306-B742-0DAB90B542C0}" srcId="{225346C4-C9B8-4249-ABC1-967007063B88}" destId="{E51868B5-9788-4B27-A2DC-323A17D9E829}" srcOrd="0" destOrd="0" parTransId="{B40C377E-D225-413A-93C6-0DB8FC6C9702}" sibTransId="{1D2A81E7-2E20-457A-8E87-E1F6461062EF}"/>
    <dgm:cxn modelId="{2913119A-FD8E-4B32-B4E8-793056D504D4}" srcId="{225346C4-C9B8-4249-ABC1-967007063B88}" destId="{C7E80B5B-8322-493F-90E7-CE93D677D615}" srcOrd="4" destOrd="0" parTransId="{55543276-434E-4B20-B294-56E4A4A107C2}" sibTransId="{49A57581-92BD-41D9-8C8F-189313826598}"/>
    <dgm:cxn modelId="{C08439B1-B00A-42BA-B79C-7ECC22A6C284}" type="presOf" srcId="{22C8519C-10CD-40E6-BCB7-02A5030EF5C7}" destId="{9120FE59-3295-4C2B-BE32-AAC8D6148889}" srcOrd="0" destOrd="0" presId="urn:microsoft.com/office/officeart/2005/8/layout/default"/>
    <dgm:cxn modelId="{74C545DE-2DDF-4185-9ABE-E0A9CA99B2C3}" type="presOf" srcId="{A9D92664-F799-4D3E-8B9D-8ADC80DFCC13}" destId="{86A95BB2-21B0-4FEA-A38E-EA46FEDE78D1}" srcOrd="0" destOrd="0" presId="urn:microsoft.com/office/officeart/2005/8/layout/default"/>
    <dgm:cxn modelId="{026089DF-A440-44AD-BF44-C645162E39C3}" type="presOf" srcId="{75F7C502-BAD8-48EE-8CD5-81775430AF49}" destId="{CB16DE9A-6BFC-4BD8-82F5-437A78620734}" srcOrd="0" destOrd="0" presId="urn:microsoft.com/office/officeart/2005/8/layout/default"/>
    <dgm:cxn modelId="{943BF1E3-D4D1-4B81-AD49-49E743CDF80D}" type="presOf" srcId="{F81683C2-AC89-4AB1-9C81-17EA83747A2F}" destId="{2F9871D0-02CF-421F-885C-35FE8AFDA50C}" srcOrd="0" destOrd="0" presId="urn:microsoft.com/office/officeart/2005/8/layout/default"/>
    <dgm:cxn modelId="{D7288BE7-F999-4DD0-BA5B-345746A0DE7E}" type="presOf" srcId="{5B181492-EC78-4CAB-B679-E15C2912FDAB}" destId="{D69560CE-1123-48EE-90C8-21B2A73C0574}" srcOrd="0" destOrd="0" presId="urn:microsoft.com/office/officeart/2005/8/layout/default"/>
    <dgm:cxn modelId="{BC0A98E8-D695-48A5-B925-9AA11F18B62A}" type="presOf" srcId="{CED14D94-DBD3-4983-B0EB-63839E25C548}" destId="{5392A384-6F88-41DC-B9DF-5295857378C5}" srcOrd="0" destOrd="0" presId="urn:microsoft.com/office/officeart/2005/8/layout/default"/>
    <dgm:cxn modelId="{BDDF9BEE-1109-41DD-8534-A56391C0D33A}" type="presOf" srcId="{E51868B5-9788-4B27-A2DC-323A17D9E829}" destId="{D3C0DE89-49D1-4D0F-B9A1-5D8734D6D045}" srcOrd="0" destOrd="0" presId="urn:microsoft.com/office/officeart/2005/8/layout/default"/>
    <dgm:cxn modelId="{275EBFF6-CB29-4EE9-8BB1-A8EE340459E2}" srcId="{225346C4-C9B8-4249-ABC1-967007063B88}" destId="{A9D92664-F799-4D3E-8B9D-8ADC80DFCC13}" srcOrd="2" destOrd="0" parTransId="{30FD1272-0029-476E-B845-4224D31C011A}" sibTransId="{09FE8F00-11E2-4486-938A-40639B2C8719}"/>
    <dgm:cxn modelId="{533936FF-7810-4FAC-BBF9-A0CE110B5861}" type="presOf" srcId="{C7E80B5B-8322-493F-90E7-CE93D677D615}" destId="{5CB4415F-A329-4234-9DA2-9B017C04A238}" srcOrd="0" destOrd="0" presId="urn:microsoft.com/office/officeart/2005/8/layout/default"/>
    <dgm:cxn modelId="{890173C4-52FF-4F52-AEAF-B7CE8964FB6B}" type="presParOf" srcId="{D037CE68-9568-4B80-9B34-052D6DF39F02}" destId="{D3C0DE89-49D1-4D0F-B9A1-5D8734D6D045}" srcOrd="0" destOrd="0" presId="urn:microsoft.com/office/officeart/2005/8/layout/default"/>
    <dgm:cxn modelId="{AF85BECF-32CD-4261-8F69-AB4A45D947FA}" type="presParOf" srcId="{D037CE68-9568-4B80-9B34-052D6DF39F02}" destId="{3FC82615-3BF8-4268-BA0B-742D342F099E}" srcOrd="1" destOrd="0" presId="urn:microsoft.com/office/officeart/2005/8/layout/default"/>
    <dgm:cxn modelId="{D5486E8C-4397-4387-8D0F-E0769F4CDB60}" type="presParOf" srcId="{D037CE68-9568-4B80-9B34-052D6DF39F02}" destId="{2F9871D0-02CF-421F-885C-35FE8AFDA50C}" srcOrd="2" destOrd="0" presId="urn:microsoft.com/office/officeart/2005/8/layout/default"/>
    <dgm:cxn modelId="{D964733E-2222-4C59-B281-A71E6DA1E75F}" type="presParOf" srcId="{D037CE68-9568-4B80-9B34-052D6DF39F02}" destId="{6F436486-2A45-4C9D-B58A-0B0A511C6949}" srcOrd="3" destOrd="0" presId="urn:microsoft.com/office/officeart/2005/8/layout/default"/>
    <dgm:cxn modelId="{B38A4700-6918-4645-B03A-851987296A89}" type="presParOf" srcId="{D037CE68-9568-4B80-9B34-052D6DF39F02}" destId="{86A95BB2-21B0-4FEA-A38E-EA46FEDE78D1}" srcOrd="4" destOrd="0" presId="urn:microsoft.com/office/officeart/2005/8/layout/default"/>
    <dgm:cxn modelId="{4E82E0BC-560F-4C52-B234-B6CC8DFB7F4B}" type="presParOf" srcId="{D037CE68-9568-4B80-9B34-052D6DF39F02}" destId="{EE7B0E64-7762-4C87-B00A-6C39988619ED}" srcOrd="5" destOrd="0" presId="urn:microsoft.com/office/officeart/2005/8/layout/default"/>
    <dgm:cxn modelId="{D6386DF5-3D36-4AEF-BB2A-6E057A520F62}" type="presParOf" srcId="{D037CE68-9568-4B80-9B34-052D6DF39F02}" destId="{D69560CE-1123-48EE-90C8-21B2A73C0574}" srcOrd="6" destOrd="0" presId="urn:microsoft.com/office/officeart/2005/8/layout/default"/>
    <dgm:cxn modelId="{FCCEFEE3-1905-4942-AFA8-FBBFAB6AE4AB}" type="presParOf" srcId="{D037CE68-9568-4B80-9B34-052D6DF39F02}" destId="{33B68732-CFA4-4A8D-B37B-7EB4D018CFC2}" srcOrd="7" destOrd="0" presId="urn:microsoft.com/office/officeart/2005/8/layout/default"/>
    <dgm:cxn modelId="{3EE3E00A-4A9D-4973-AF20-8EFB80BA7773}" type="presParOf" srcId="{D037CE68-9568-4B80-9B34-052D6DF39F02}" destId="{5CB4415F-A329-4234-9DA2-9B017C04A238}" srcOrd="8" destOrd="0" presId="urn:microsoft.com/office/officeart/2005/8/layout/default"/>
    <dgm:cxn modelId="{21A3BAF5-FFDF-4811-8D32-907544A9FE42}" type="presParOf" srcId="{D037CE68-9568-4B80-9B34-052D6DF39F02}" destId="{886C39CD-BC3E-4A9D-9092-A29FB9CD70B6}" srcOrd="9" destOrd="0" presId="urn:microsoft.com/office/officeart/2005/8/layout/default"/>
    <dgm:cxn modelId="{0E87404D-8408-423E-AC7E-512D8F86DEF4}" type="presParOf" srcId="{D037CE68-9568-4B80-9B34-052D6DF39F02}" destId="{9120FE59-3295-4C2B-BE32-AAC8D6148889}" srcOrd="10" destOrd="0" presId="urn:microsoft.com/office/officeart/2005/8/layout/default"/>
    <dgm:cxn modelId="{61B2EAD7-D191-44EF-B518-B226385D7473}" type="presParOf" srcId="{D037CE68-9568-4B80-9B34-052D6DF39F02}" destId="{CB0265D2-F391-4C85-820E-37BD5BFEB9DD}" srcOrd="11" destOrd="0" presId="urn:microsoft.com/office/officeart/2005/8/layout/default"/>
    <dgm:cxn modelId="{C1214F25-4CBD-4C18-834B-AC5A3C19DA6E}" type="presParOf" srcId="{D037CE68-9568-4B80-9B34-052D6DF39F02}" destId="{CB16DE9A-6BFC-4BD8-82F5-437A78620734}" srcOrd="12" destOrd="0" presId="urn:microsoft.com/office/officeart/2005/8/layout/default"/>
    <dgm:cxn modelId="{C4B95450-45FB-4C4E-AD26-7CD0078AEDFC}" type="presParOf" srcId="{D037CE68-9568-4B80-9B34-052D6DF39F02}" destId="{31650D72-5232-409A-961D-E73DD2FAC0E7}" srcOrd="13" destOrd="0" presId="urn:microsoft.com/office/officeart/2005/8/layout/default"/>
    <dgm:cxn modelId="{89F195F2-5A6B-4960-945C-040EEFCB8070}" type="presParOf" srcId="{D037CE68-9568-4B80-9B34-052D6DF39F02}" destId="{5392A384-6F88-41DC-B9DF-5295857378C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DFEF1-9E8A-4924-A563-F94109AB86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0A7A10-8762-486A-BEE6-38D2BBB8F76D}">
      <dgm:prSet phldrT="[Text]"/>
      <dgm:spPr/>
      <dgm:t>
        <a:bodyPr/>
        <a:lstStyle/>
        <a:p>
          <a:r>
            <a:rPr lang="el-GR" dirty="0"/>
            <a:t>Σακχαρώδης Διαβήτης</a:t>
          </a:r>
          <a:r>
            <a:rPr lang="en-US" dirty="0"/>
            <a:t> </a:t>
          </a:r>
          <a:r>
            <a:rPr lang="el-GR" dirty="0"/>
            <a:t>στο </a:t>
          </a:r>
          <a:r>
            <a:rPr lang="en-US" dirty="0"/>
            <a:t>11,6% </a:t>
          </a:r>
          <a:r>
            <a:rPr lang="el-GR" dirty="0"/>
            <a:t>του ενήλικου πληθυσμού</a:t>
          </a:r>
          <a:endParaRPr lang="en-GB" dirty="0"/>
        </a:p>
      </dgm:t>
    </dgm:pt>
    <dgm:pt modelId="{374A34B1-1C29-4042-B42A-5AAC0A708AD8}" type="parTrans" cxnId="{0F47E231-33CF-46C1-867A-0789D84CBB63}">
      <dgm:prSet/>
      <dgm:spPr/>
      <dgm:t>
        <a:bodyPr/>
        <a:lstStyle/>
        <a:p>
          <a:endParaRPr lang="en-GB"/>
        </a:p>
      </dgm:t>
    </dgm:pt>
    <dgm:pt modelId="{E66E1C3F-02EF-4F07-84D6-9D2275ADEA71}" type="sibTrans" cxnId="{0F47E231-33CF-46C1-867A-0789D84CBB63}">
      <dgm:prSet/>
      <dgm:spPr/>
      <dgm:t>
        <a:bodyPr/>
        <a:lstStyle/>
        <a:p>
          <a:endParaRPr lang="en-GB"/>
        </a:p>
      </dgm:t>
    </dgm:pt>
    <dgm:pt modelId="{FB92479D-38F7-469A-AEE9-0D083BBCC808}">
      <dgm:prSet phldrT="[Text]"/>
      <dgm:spPr/>
      <dgm:t>
        <a:bodyPr/>
        <a:lstStyle/>
        <a:p>
          <a:r>
            <a:rPr lang="el-GR" dirty="0"/>
            <a:t>Παχυσαρκία στο</a:t>
          </a:r>
          <a:r>
            <a:rPr lang="en-US" dirty="0"/>
            <a:t> 32,1% </a:t>
          </a:r>
          <a:r>
            <a:rPr lang="el-GR" dirty="0"/>
            <a:t>του ενήλικου πληθυσμού</a:t>
          </a:r>
          <a:endParaRPr lang="en-GB" dirty="0"/>
        </a:p>
      </dgm:t>
    </dgm:pt>
    <dgm:pt modelId="{80D74264-B3F8-48E7-B19E-FE8B0A930ED0}" type="parTrans" cxnId="{2CB87F08-94E8-44B5-B4FF-1217C39DB646}">
      <dgm:prSet/>
      <dgm:spPr/>
      <dgm:t>
        <a:bodyPr/>
        <a:lstStyle/>
        <a:p>
          <a:endParaRPr lang="en-GB"/>
        </a:p>
      </dgm:t>
    </dgm:pt>
    <dgm:pt modelId="{8EE351EB-3B00-4A0D-BBFE-0C11BB31491A}" type="sibTrans" cxnId="{2CB87F08-94E8-44B5-B4FF-1217C39DB646}">
      <dgm:prSet/>
      <dgm:spPr/>
      <dgm:t>
        <a:bodyPr/>
        <a:lstStyle/>
        <a:p>
          <a:endParaRPr lang="en-GB"/>
        </a:p>
      </dgm:t>
    </dgm:pt>
    <dgm:pt modelId="{A0B472D2-877D-4B66-9302-F43C63B453E4}">
      <dgm:prSet phldrT="[Text]"/>
      <dgm:spPr/>
      <dgm:t>
        <a:bodyPr/>
        <a:lstStyle/>
        <a:p>
          <a:r>
            <a:rPr lang="el-GR" dirty="0"/>
            <a:t>Υπέρταση στο</a:t>
          </a:r>
          <a:r>
            <a:rPr lang="en-US" dirty="0"/>
            <a:t> 39,2%</a:t>
          </a:r>
          <a:r>
            <a:rPr lang="el-GR" dirty="0"/>
            <a:t> του ενήλικου πληθυσμού</a:t>
          </a:r>
          <a:endParaRPr lang="en-GB" dirty="0"/>
        </a:p>
      </dgm:t>
    </dgm:pt>
    <dgm:pt modelId="{CFFBD19A-6356-489F-9517-3F798941960C}" type="parTrans" cxnId="{CFB7D12E-84AA-4E9C-A516-E6FE36074307}">
      <dgm:prSet/>
      <dgm:spPr/>
      <dgm:t>
        <a:bodyPr/>
        <a:lstStyle/>
        <a:p>
          <a:endParaRPr lang="en-GB"/>
        </a:p>
      </dgm:t>
    </dgm:pt>
    <dgm:pt modelId="{DE597B36-7926-4966-B88A-E5791C96A13D}" type="sibTrans" cxnId="{CFB7D12E-84AA-4E9C-A516-E6FE36074307}">
      <dgm:prSet/>
      <dgm:spPr/>
      <dgm:t>
        <a:bodyPr/>
        <a:lstStyle/>
        <a:p>
          <a:endParaRPr lang="en-GB"/>
        </a:p>
      </dgm:t>
    </dgm:pt>
    <dgm:pt modelId="{93AECA1D-E882-4149-9275-DDD74F1475BB}">
      <dgm:prSet phldrT="[Text]"/>
      <dgm:spPr/>
      <dgm:t>
        <a:bodyPr/>
        <a:lstStyle/>
        <a:p>
          <a:r>
            <a:rPr lang="el-GR" dirty="0"/>
            <a:t>Καπνιστές το</a:t>
          </a:r>
          <a:r>
            <a:rPr lang="en-US" dirty="0"/>
            <a:t> 38,2% </a:t>
          </a:r>
          <a:r>
            <a:rPr lang="el-GR" dirty="0"/>
            <a:t>του ενήλικου πληθυσμού</a:t>
          </a:r>
          <a:endParaRPr lang="en-GB" dirty="0"/>
        </a:p>
      </dgm:t>
    </dgm:pt>
    <dgm:pt modelId="{249160D7-A43F-4E34-9D49-D49C48674A21}" type="parTrans" cxnId="{01A89FD4-B6AE-4F34-8EE2-88334857EAEA}">
      <dgm:prSet/>
      <dgm:spPr/>
      <dgm:t>
        <a:bodyPr/>
        <a:lstStyle/>
        <a:p>
          <a:endParaRPr lang="en-GB"/>
        </a:p>
      </dgm:t>
    </dgm:pt>
    <dgm:pt modelId="{0B35D8DC-8A76-4F1B-82CE-A81D11BD729C}" type="sibTrans" cxnId="{01A89FD4-B6AE-4F34-8EE2-88334857EAEA}">
      <dgm:prSet/>
      <dgm:spPr/>
      <dgm:t>
        <a:bodyPr/>
        <a:lstStyle/>
        <a:p>
          <a:endParaRPr lang="en-GB"/>
        </a:p>
      </dgm:t>
    </dgm:pt>
    <dgm:pt modelId="{0655CD8E-CE67-4AF4-8BA0-91A3D47256C7}">
      <dgm:prSet phldrT="[Text]"/>
      <dgm:spPr/>
      <dgm:t>
        <a:bodyPr/>
        <a:lstStyle/>
        <a:p>
          <a:r>
            <a:rPr lang="en-US" dirty="0"/>
            <a:t>TC &gt; 240 mg/dl</a:t>
          </a:r>
          <a:r>
            <a:rPr lang="el-GR" dirty="0"/>
            <a:t> στο</a:t>
          </a:r>
          <a:r>
            <a:rPr lang="en-US" dirty="0"/>
            <a:t> 27,8% </a:t>
          </a:r>
          <a:r>
            <a:rPr lang="el-GR" dirty="0"/>
            <a:t>του ενήλικου πληθυσμού</a:t>
          </a:r>
          <a:endParaRPr lang="en-GB" dirty="0"/>
        </a:p>
      </dgm:t>
    </dgm:pt>
    <dgm:pt modelId="{41EAFACA-512B-4513-B19B-F1F4370F8F09}" type="parTrans" cxnId="{EC9F1EE4-6F8C-42DB-AE65-07F660D8BC63}">
      <dgm:prSet/>
      <dgm:spPr/>
      <dgm:t>
        <a:bodyPr/>
        <a:lstStyle/>
        <a:p>
          <a:endParaRPr lang="en-GB"/>
        </a:p>
      </dgm:t>
    </dgm:pt>
    <dgm:pt modelId="{61F55751-A051-40F4-A12F-8363A807037E}" type="sibTrans" cxnId="{EC9F1EE4-6F8C-42DB-AE65-07F660D8BC63}">
      <dgm:prSet/>
      <dgm:spPr/>
      <dgm:t>
        <a:bodyPr/>
        <a:lstStyle/>
        <a:p>
          <a:endParaRPr lang="en-GB"/>
        </a:p>
      </dgm:t>
    </dgm:pt>
    <dgm:pt modelId="{34422996-EC61-4806-BEE6-B583ECB162EC}" type="pres">
      <dgm:prSet presAssocID="{A92DFEF1-9E8A-4924-A563-F94109AB86FF}" presName="diagram" presStyleCnt="0">
        <dgm:presLayoutVars>
          <dgm:dir/>
          <dgm:resizeHandles val="exact"/>
        </dgm:presLayoutVars>
      </dgm:prSet>
      <dgm:spPr/>
    </dgm:pt>
    <dgm:pt modelId="{90C694A6-30FD-4D94-AD53-28AE9D67CDA6}" type="pres">
      <dgm:prSet presAssocID="{CF0A7A10-8762-486A-BEE6-38D2BBB8F76D}" presName="node" presStyleLbl="node1" presStyleIdx="0" presStyleCnt="5">
        <dgm:presLayoutVars>
          <dgm:bulletEnabled val="1"/>
        </dgm:presLayoutVars>
      </dgm:prSet>
      <dgm:spPr/>
    </dgm:pt>
    <dgm:pt modelId="{6EADC413-27A8-4286-9929-CE050528E6A2}" type="pres">
      <dgm:prSet presAssocID="{E66E1C3F-02EF-4F07-84D6-9D2275ADEA71}" presName="sibTrans" presStyleCnt="0"/>
      <dgm:spPr/>
    </dgm:pt>
    <dgm:pt modelId="{46D0D246-04F1-408A-9E5D-3FC545434C6D}" type="pres">
      <dgm:prSet presAssocID="{FB92479D-38F7-469A-AEE9-0D083BBCC808}" presName="node" presStyleLbl="node1" presStyleIdx="1" presStyleCnt="5">
        <dgm:presLayoutVars>
          <dgm:bulletEnabled val="1"/>
        </dgm:presLayoutVars>
      </dgm:prSet>
      <dgm:spPr/>
    </dgm:pt>
    <dgm:pt modelId="{F8198F6B-B043-4D58-954F-82333E4D91C5}" type="pres">
      <dgm:prSet presAssocID="{8EE351EB-3B00-4A0D-BBFE-0C11BB31491A}" presName="sibTrans" presStyleCnt="0"/>
      <dgm:spPr/>
    </dgm:pt>
    <dgm:pt modelId="{6E9012B1-E476-44EF-B610-818D7E77E0A7}" type="pres">
      <dgm:prSet presAssocID="{A0B472D2-877D-4B66-9302-F43C63B453E4}" presName="node" presStyleLbl="node1" presStyleIdx="2" presStyleCnt="5">
        <dgm:presLayoutVars>
          <dgm:bulletEnabled val="1"/>
        </dgm:presLayoutVars>
      </dgm:prSet>
      <dgm:spPr/>
    </dgm:pt>
    <dgm:pt modelId="{32CF091D-8AF4-4CA0-BB65-BF79129E8BA6}" type="pres">
      <dgm:prSet presAssocID="{DE597B36-7926-4966-B88A-E5791C96A13D}" presName="sibTrans" presStyleCnt="0"/>
      <dgm:spPr/>
    </dgm:pt>
    <dgm:pt modelId="{5A0D4E69-49E6-4E4F-81CA-902671757C4C}" type="pres">
      <dgm:prSet presAssocID="{93AECA1D-E882-4149-9275-DDD74F1475BB}" presName="node" presStyleLbl="node1" presStyleIdx="3" presStyleCnt="5">
        <dgm:presLayoutVars>
          <dgm:bulletEnabled val="1"/>
        </dgm:presLayoutVars>
      </dgm:prSet>
      <dgm:spPr/>
    </dgm:pt>
    <dgm:pt modelId="{C483DD46-097B-4A70-B57D-3B643B416CAC}" type="pres">
      <dgm:prSet presAssocID="{0B35D8DC-8A76-4F1B-82CE-A81D11BD729C}" presName="sibTrans" presStyleCnt="0"/>
      <dgm:spPr/>
    </dgm:pt>
    <dgm:pt modelId="{D2FCBEA2-D3F7-4010-BEB2-60788DC9BA54}" type="pres">
      <dgm:prSet presAssocID="{0655CD8E-CE67-4AF4-8BA0-91A3D47256C7}" presName="node" presStyleLbl="node1" presStyleIdx="4" presStyleCnt="5">
        <dgm:presLayoutVars>
          <dgm:bulletEnabled val="1"/>
        </dgm:presLayoutVars>
      </dgm:prSet>
      <dgm:spPr/>
    </dgm:pt>
  </dgm:ptLst>
  <dgm:cxnLst>
    <dgm:cxn modelId="{2CB87F08-94E8-44B5-B4FF-1217C39DB646}" srcId="{A92DFEF1-9E8A-4924-A563-F94109AB86FF}" destId="{FB92479D-38F7-469A-AEE9-0D083BBCC808}" srcOrd="1" destOrd="0" parTransId="{80D74264-B3F8-48E7-B19E-FE8B0A930ED0}" sibTransId="{8EE351EB-3B00-4A0D-BBFE-0C11BB31491A}"/>
    <dgm:cxn modelId="{F4CC5713-099D-480B-B8F9-F7B35D462E0D}" type="presOf" srcId="{A0B472D2-877D-4B66-9302-F43C63B453E4}" destId="{6E9012B1-E476-44EF-B610-818D7E77E0A7}" srcOrd="0" destOrd="0" presId="urn:microsoft.com/office/officeart/2005/8/layout/default"/>
    <dgm:cxn modelId="{CFB7D12E-84AA-4E9C-A516-E6FE36074307}" srcId="{A92DFEF1-9E8A-4924-A563-F94109AB86FF}" destId="{A0B472D2-877D-4B66-9302-F43C63B453E4}" srcOrd="2" destOrd="0" parTransId="{CFFBD19A-6356-489F-9517-3F798941960C}" sibTransId="{DE597B36-7926-4966-B88A-E5791C96A13D}"/>
    <dgm:cxn modelId="{0F47E231-33CF-46C1-867A-0789D84CBB63}" srcId="{A92DFEF1-9E8A-4924-A563-F94109AB86FF}" destId="{CF0A7A10-8762-486A-BEE6-38D2BBB8F76D}" srcOrd="0" destOrd="0" parTransId="{374A34B1-1C29-4042-B42A-5AAC0A708AD8}" sibTransId="{E66E1C3F-02EF-4F07-84D6-9D2275ADEA71}"/>
    <dgm:cxn modelId="{9402563A-939D-4808-9C22-D4A3AAD519C5}" type="presOf" srcId="{CF0A7A10-8762-486A-BEE6-38D2BBB8F76D}" destId="{90C694A6-30FD-4D94-AD53-28AE9D67CDA6}" srcOrd="0" destOrd="0" presId="urn:microsoft.com/office/officeart/2005/8/layout/default"/>
    <dgm:cxn modelId="{3100EB9C-4254-448B-A2A6-BFAC5FD134DC}" type="presOf" srcId="{A92DFEF1-9E8A-4924-A563-F94109AB86FF}" destId="{34422996-EC61-4806-BEE6-B583ECB162EC}" srcOrd="0" destOrd="0" presId="urn:microsoft.com/office/officeart/2005/8/layout/default"/>
    <dgm:cxn modelId="{755D2FC0-427F-407C-AEC4-ABB67714368B}" type="presOf" srcId="{FB92479D-38F7-469A-AEE9-0D083BBCC808}" destId="{46D0D246-04F1-408A-9E5D-3FC545434C6D}" srcOrd="0" destOrd="0" presId="urn:microsoft.com/office/officeart/2005/8/layout/default"/>
    <dgm:cxn modelId="{E30A62CD-E4D3-4422-B6E9-E78C9573C004}" type="presOf" srcId="{0655CD8E-CE67-4AF4-8BA0-91A3D47256C7}" destId="{D2FCBEA2-D3F7-4010-BEB2-60788DC9BA54}" srcOrd="0" destOrd="0" presId="urn:microsoft.com/office/officeart/2005/8/layout/default"/>
    <dgm:cxn modelId="{01A89FD4-B6AE-4F34-8EE2-88334857EAEA}" srcId="{A92DFEF1-9E8A-4924-A563-F94109AB86FF}" destId="{93AECA1D-E882-4149-9275-DDD74F1475BB}" srcOrd="3" destOrd="0" parTransId="{249160D7-A43F-4E34-9D49-D49C48674A21}" sibTransId="{0B35D8DC-8A76-4F1B-82CE-A81D11BD729C}"/>
    <dgm:cxn modelId="{EC9F1EE4-6F8C-42DB-AE65-07F660D8BC63}" srcId="{A92DFEF1-9E8A-4924-A563-F94109AB86FF}" destId="{0655CD8E-CE67-4AF4-8BA0-91A3D47256C7}" srcOrd="4" destOrd="0" parTransId="{41EAFACA-512B-4513-B19B-F1F4370F8F09}" sibTransId="{61F55751-A051-40F4-A12F-8363A807037E}"/>
    <dgm:cxn modelId="{49E704FE-2E59-4497-81CD-28603AF4CDA2}" type="presOf" srcId="{93AECA1D-E882-4149-9275-DDD74F1475BB}" destId="{5A0D4E69-49E6-4E4F-81CA-902671757C4C}" srcOrd="0" destOrd="0" presId="urn:microsoft.com/office/officeart/2005/8/layout/default"/>
    <dgm:cxn modelId="{7BE39F74-74B4-4178-9839-3B5A91F9966C}" type="presParOf" srcId="{34422996-EC61-4806-BEE6-B583ECB162EC}" destId="{90C694A6-30FD-4D94-AD53-28AE9D67CDA6}" srcOrd="0" destOrd="0" presId="urn:microsoft.com/office/officeart/2005/8/layout/default"/>
    <dgm:cxn modelId="{E92436B6-4F28-4D2C-9C92-3CB4131FA25A}" type="presParOf" srcId="{34422996-EC61-4806-BEE6-B583ECB162EC}" destId="{6EADC413-27A8-4286-9929-CE050528E6A2}" srcOrd="1" destOrd="0" presId="urn:microsoft.com/office/officeart/2005/8/layout/default"/>
    <dgm:cxn modelId="{9207F66F-7BC3-4141-9991-3D96FAEBCE08}" type="presParOf" srcId="{34422996-EC61-4806-BEE6-B583ECB162EC}" destId="{46D0D246-04F1-408A-9E5D-3FC545434C6D}" srcOrd="2" destOrd="0" presId="urn:microsoft.com/office/officeart/2005/8/layout/default"/>
    <dgm:cxn modelId="{0383C650-0E2A-4D93-AED7-F74882C45D2A}" type="presParOf" srcId="{34422996-EC61-4806-BEE6-B583ECB162EC}" destId="{F8198F6B-B043-4D58-954F-82333E4D91C5}" srcOrd="3" destOrd="0" presId="urn:microsoft.com/office/officeart/2005/8/layout/default"/>
    <dgm:cxn modelId="{217235EC-4E70-4057-A4BD-65DE2BF04896}" type="presParOf" srcId="{34422996-EC61-4806-BEE6-B583ECB162EC}" destId="{6E9012B1-E476-44EF-B610-818D7E77E0A7}" srcOrd="4" destOrd="0" presId="urn:microsoft.com/office/officeart/2005/8/layout/default"/>
    <dgm:cxn modelId="{F5BE6E6B-C453-45E7-A789-3991ADF99609}" type="presParOf" srcId="{34422996-EC61-4806-BEE6-B583ECB162EC}" destId="{32CF091D-8AF4-4CA0-BB65-BF79129E8BA6}" srcOrd="5" destOrd="0" presId="urn:microsoft.com/office/officeart/2005/8/layout/default"/>
    <dgm:cxn modelId="{E671FF10-FAAC-4578-835C-0E451EC81699}" type="presParOf" srcId="{34422996-EC61-4806-BEE6-B583ECB162EC}" destId="{5A0D4E69-49E6-4E4F-81CA-902671757C4C}" srcOrd="6" destOrd="0" presId="urn:microsoft.com/office/officeart/2005/8/layout/default"/>
    <dgm:cxn modelId="{525B9DF3-7CBB-4440-A9EF-346024D2C78B}" type="presParOf" srcId="{34422996-EC61-4806-BEE6-B583ECB162EC}" destId="{C483DD46-097B-4A70-B57D-3B643B416CAC}" srcOrd="7" destOrd="0" presId="urn:microsoft.com/office/officeart/2005/8/layout/default"/>
    <dgm:cxn modelId="{9BDF538D-5661-4A7B-A155-0FDD53CFC31F}" type="presParOf" srcId="{34422996-EC61-4806-BEE6-B583ECB162EC}" destId="{D2FCBEA2-D3F7-4010-BEB2-60788DC9BA5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0DE89-49D1-4D0F-B9A1-5D8734D6D045}">
      <dsp:nvSpPr>
        <dsp:cNvPr id="0" name=""/>
        <dsp:cNvSpPr/>
      </dsp:nvSpPr>
      <dsp:spPr>
        <a:xfrm>
          <a:off x="3185" y="69010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 err="1">
              <a:latin typeface="Segoe UI" panose="020B0502040204020203" pitchFamily="34" charset="0"/>
              <a:cs typeface="Segoe UI" panose="020B0502040204020203" pitchFamily="34" charset="0"/>
            </a:rPr>
            <a:t>Υποχρηματοδότηση</a:t>
          </a: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 συστημάτων υγείας, ιδιαίτερα στην Ελλάδα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185" y="690106"/>
        <a:ext cx="2527171" cy="1516302"/>
      </dsp:txXfrm>
    </dsp:sp>
    <dsp:sp modelId="{2F9871D0-02CF-421F-885C-35FE8AFDA50C}">
      <dsp:nvSpPr>
        <dsp:cNvPr id="0" name=""/>
        <dsp:cNvSpPr/>
      </dsp:nvSpPr>
      <dsp:spPr>
        <a:xfrm>
          <a:off x="2783074" y="69010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Ανάγκη ενίσχυσης της ΠΦΥ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783074" y="690106"/>
        <a:ext cx="2527171" cy="1516302"/>
      </dsp:txXfrm>
    </dsp:sp>
    <dsp:sp modelId="{86A95BB2-21B0-4FEA-A38E-EA46FEDE78D1}">
      <dsp:nvSpPr>
        <dsp:cNvPr id="0" name=""/>
        <dsp:cNvSpPr/>
      </dsp:nvSpPr>
      <dsp:spPr>
        <a:xfrm>
          <a:off x="5562962" y="69010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Έλλειψη υγειονομικού προσωπικού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562962" y="690106"/>
        <a:ext cx="2527171" cy="1516302"/>
      </dsp:txXfrm>
    </dsp:sp>
    <dsp:sp modelId="{D69560CE-1123-48EE-90C8-21B2A73C0574}">
      <dsp:nvSpPr>
        <dsp:cNvPr id="0" name=""/>
        <dsp:cNvSpPr/>
      </dsp:nvSpPr>
      <dsp:spPr>
        <a:xfrm>
          <a:off x="8342851" y="69010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Καθυστερημένη φροντίδα για μη</a:t>
          </a:r>
          <a:r>
            <a:rPr lang="en-US" sz="1800" kern="1200" dirty="0">
              <a:latin typeface="Segoe UI" panose="020B0502040204020203" pitchFamily="34" charset="0"/>
              <a:cs typeface="Segoe UI" panose="020B0502040204020203" pitchFamily="34" charset="0"/>
            </a:rPr>
            <a:t> COVID-19 </a:t>
          </a: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ασθενείς (χρόνιους ασθενείς)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342851" y="690106"/>
        <a:ext cx="2527171" cy="1516302"/>
      </dsp:txXfrm>
    </dsp:sp>
    <dsp:sp modelId="{5CB4415F-A329-4234-9DA2-9B017C04A238}">
      <dsp:nvSpPr>
        <dsp:cNvPr id="0" name=""/>
        <dsp:cNvSpPr/>
      </dsp:nvSpPr>
      <dsp:spPr>
        <a:xfrm>
          <a:off x="3185" y="245912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Ανάγκη άμεσης μετάβασης σε ψηφιακά/</a:t>
          </a:r>
          <a:r>
            <a:rPr lang="en-US" sz="1800" kern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απομακρυσμένα συστήματα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185" y="2459126"/>
        <a:ext cx="2527171" cy="1516302"/>
      </dsp:txXfrm>
    </dsp:sp>
    <dsp:sp modelId="{9120FE59-3295-4C2B-BE32-AAC8D6148889}">
      <dsp:nvSpPr>
        <dsp:cNvPr id="0" name=""/>
        <dsp:cNvSpPr/>
      </dsp:nvSpPr>
      <dsp:spPr>
        <a:xfrm>
          <a:off x="2783074" y="245912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Έμφαση στην πρόληψη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783074" y="2459126"/>
        <a:ext cx="2527171" cy="1516302"/>
      </dsp:txXfrm>
    </dsp:sp>
    <dsp:sp modelId="{CB16DE9A-6BFC-4BD8-82F5-437A78620734}">
      <dsp:nvSpPr>
        <dsp:cNvPr id="0" name=""/>
        <dsp:cNvSpPr/>
      </dsp:nvSpPr>
      <dsp:spPr>
        <a:xfrm>
          <a:off x="5562962" y="245912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Ανάγκη για υιοθέτηση πολιτικών που ενισχύουν την καινοτομία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562962" y="2459126"/>
        <a:ext cx="2527171" cy="1516302"/>
      </dsp:txXfrm>
    </dsp:sp>
    <dsp:sp modelId="{5392A384-6F88-41DC-B9DF-5295857378C5}">
      <dsp:nvSpPr>
        <dsp:cNvPr id="0" name=""/>
        <dsp:cNvSpPr/>
      </dsp:nvSpPr>
      <dsp:spPr>
        <a:xfrm>
          <a:off x="8342851" y="2459126"/>
          <a:ext cx="2527171" cy="15163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Ανάγκη πιο αυτόνομης Ευρώπης</a:t>
          </a:r>
          <a:r>
            <a:rPr lang="en-US" sz="1800" kern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el-GR" sz="1800" kern="1200" dirty="0">
              <a:latin typeface="Segoe UI" panose="020B0502040204020203" pitchFamily="34" charset="0"/>
              <a:cs typeface="Segoe UI" panose="020B0502040204020203" pitchFamily="34" charset="0"/>
            </a:rPr>
            <a:t>σε φάρμακα και αναλώσιμα</a:t>
          </a:r>
          <a:endParaRPr lang="en-US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342851" y="2459126"/>
        <a:ext cx="2527171" cy="1516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694A6-30FD-4D94-AD53-28AE9D67CDA6}">
      <dsp:nvSpPr>
        <dsp:cNvPr id="0" name=""/>
        <dsp:cNvSpPr/>
      </dsp:nvSpPr>
      <dsp:spPr>
        <a:xfrm>
          <a:off x="362896" y="561"/>
          <a:ext cx="2262420" cy="1357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Σακχαρώδης Διαβήτης</a:t>
          </a:r>
          <a:r>
            <a:rPr lang="en-US" sz="1900" kern="1200" dirty="0"/>
            <a:t> </a:t>
          </a:r>
          <a:r>
            <a:rPr lang="el-GR" sz="1900" kern="1200" dirty="0"/>
            <a:t>στο </a:t>
          </a:r>
          <a:r>
            <a:rPr lang="en-US" sz="1900" kern="1200" dirty="0"/>
            <a:t>11,6% </a:t>
          </a:r>
          <a:r>
            <a:rPr lang="el-GR" sz="1900" kern="1200" dirty="0"/>
            <a:t>του ενήλικου πληθυσμού</a:t>
          </a:r>
          <a:endParaRPr lang="en-GB" sz="1900" kern="1200" dirty="0"/>
        </a:p>
      </dsp:txBody>
      <dsp:txXfrm>
        <a:off x="362896" y="561"/>
        <a:ext cx="2262420" cy="1357452"/>
      </dsp:txXfrm>
    </dsp:sp>
    <dsp:sp modelId="{46D0D246-04F1-408A-9E5D-3FC545434C6D}">
      <dsp:nvSpPr>
        <dsp:cNvPr id="0" name=""/>
        <dsp:cNvSpPr/>
      </dsp:nvSpPr>
      <dsp:spPr>
        <a:xfrm>
          <a:off x="2851558" y="561"/>
          <a:ext cx="2262420" cy="1357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Παχυσαρκία στο</a:t>
          </a:r>
          <a:r>
            <a:rPr lang="en-US" sz="1900" kern="1200" dirty="0"/>
            <a:t> 32,1% </a:t>
          </a:r>
          <a:r>
            <a:rPr lang="el-GR" sz="1900" kern="1200" dirty="0"/>
            <a:t>του ενήλικου πληθυσμού</a:t>
          </a:r>
          <a:endParaRPr lang="en-GB" sz="1900" kern="1200" dirty="0"/>
        </a:p>
      </dsp:txBody>
      <dsp:txXfrm>
        <a:off x="2851558" y="561"/>
        <a:ext cx="2262420" cy="1357452"/>
      </dsp:txXfrm>
    </dsp:sp>
    <dsp:sp modelId="{6E9012B1-E476-44EF-B610-818D7E77E0A7}">
      <dsp:nvSpPr>
        <dsp:cNvPr id="0" name=""/>
        <dsp:cNvSpPr/>
      </dsp:nvSpPr>
      <dsp:spPr>
        <a:xfrm>
          <a:off x="362896" y="1584255"/>
          <a:ext cx="2262420" cy="1357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Υπέρταση στο</a:t>
          </a:r>
          <a:r>
            <a:rPr lang="en-US" sz="1900" kern="1200" dirty="0"/>
            <a:t> 39,2%</a:t>
          </a:r>
          <a:r>
            <a:rPr lang="el-GR" sz="1900" kern="1200" dirty="0"/>
            <a:t> του ενήλικου πληθυσμού</a:t>
          </a:r>
          <a:endParaRPr lang="en-GB" sz="1900" kern="1200" dirty="0"/>
        </a:p>
      </dsp:txBody>
      <dsp:txXfrm>
        <a:off x="362896" y="1584255"/>
        <a:ext cx="2262420" cy="1357452"/>
      </dsp:txXfrm>
    </dsp:sp>
    <dsp:sp modelId="{5A0D4E69-49E6-4E4F-81CA-902671757C4C}">
      <dsp:nvSpPr>
        <dsp:cNvPr id="0" name=""/>
        <dsp:cNvSpPr/>
      </dsp:nvSpPr>
      <dsp:spPr>
        <a:xfrm>
          <a:off x="2851558" y="1584255"/>
          <a:ext cx="2262420" cy="1357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Καπνιστές το</a:t>
          </a:r>
          <a:r>
            <a:rPr lang="en-US" sz="1900" kern="1200" dirty="0"/>
            <a:t> 38,2% </a:t>
          </a:r>
          <a:r>
            <a:rPr lang="el-GR" sz="1900" kern="1200" dirty="0"/>
            <a:t>του ενήλικου πληθυσμού</a:t>
          </a:r>
          <a:endParaRPr lang="en-GB" sz="1900" kern="1200" dirty="0"/>
        </a:p>
      </dsp:txBody>
      <dsp:txXfrm>
        <a:off x="2851558" y="1584255"/>
        <a:ext cx="2262420" cy="1357452"/>
      </dsp:txXfrm>
    </dsp:sp>
    <dsp:sp modelId="{D2FCBEA2-D3F7-4010-BEB2-60788DC9BA54}">
      <dsp:nvSpPr>
        <dsp:cNvPr id="0" name=""/>
        <dsp:cNvSpPr/>
      </dsp:nvSpPr>
      <dsp:spPr>
        <a:xfrm>
          <a:off x="1607227" y="3167949"/>
          <a:ext cx="2262420" cy="1357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TC &gt; 240 mg/dl</a:t>
          </a:r>
          <a:r>
            <a:rPr lang="el-GR" sz="1900" kern="1200" dirty="0"/>
            <a:t> στο</a:t>
          </a:r>
          <a:r>
            <a:rPr lang="en-US" sz="1900" kern="1200" dirty="0"/>
            <a:t> 27,8% </a:t>
          </a:r>
          <a:r>
            <a:rPr lang="el-GR" sz="1900" kern="1200" dirty="0"/>
            <a:t>του ενήλικου πληθυσμού</a:t>
          </a:r>
          <a:endParaRPr lang="en-GB" sz="1900" kern="1200" dirty="0"/>
        </a:p>
      </dsp:txBody>
      <dsp:txXfrm>
        <a:off x="1607227" y="3167949"/>
        <a:ext cx="2262420" cy="1357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1965"/>
                </a:solidFill>
                <a:latin typeface="Verdana"/>
              </a:rPr>
              <a:t>Πατήστε για μετακίνηση της διαφάνειας</a:t>
            </a:r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l-GR" sz="2000" spc="-1" strike="noStrike"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l-GR" sz="1400" spc="-1" strike="noStrike">
                <a:latin typeface="Times New Roman"/>
              </a:rPr>
              <a:t>&lt;κεφαλίδα&gt;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l-GR" sz="1400" spc="-1" strike="noStrike">
                <a:latin typeface="Times New Roman"/>
              </a:rPr>
              <a:t>&lt;ημερομηνία/ώρα&gt;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l-GR" sz="1400" spc="-1" strike="noStrike">
                <a:latin typeface="Times New Roman"/>
              </a:rPr>
              <a:t>&lt;υποσέλιδο&gt;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30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81812A9-97D5-412A-BC48-5E14709F928C}" type="slidenum">
              <a:rPr b="0" lang="el-GR" sz="1400" spc="-1" strike="noStrike">
                <a:latin typeface="Times New Roman"/>
              </a:rPr>
              <a:t>&lt;αριθμός&gt;</a:t>
            </a:fld>
            <a:endParaRPr b="0" lang="el-G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sldImg"/>
          </p:nvPr>
        </p:nvSpPr>
        <p:spPr>
          <a:xfrm>
            <a:off x="101520" y="749160"/>
            <a:ext cx="6660720" cy="3747600"/>
          </a:xfrm>
          <a:prstGeom prst="rect">
            <a:avLst/>
          </a:prstGeom>
        </p:spPr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686520" y="4809960"/>
            <a:ext cx="5491080" cy="3935160"/>
          </a:xfrm>
          <a:prstGeom prst="rect">
            <a:avLst/>
          </a:prstGeom>
        </p:spPr>
        <p:txBody>
          <a:bodyPr lIns="96480" rIns="96480" tIns="48240" bIns="4824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423" name="TextShape 3"/>
          <p:cNvSpPr txBox="1"/>
          <p:nvPr/>
        </p:nvSpPr>
        <p:spPr>
          <a:xfrm>
            <a:off x="3888360" y="9493560"/>
            <a:ext cx="2974320" cy="50112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</a:pPr>
            <a:fld id="{C12FF946-4D70-4F53-895C-D77AB16A2E1A}" type="slidenum">
              <a:rPr b="0" lang="el-GR" sz="900" spc="-1" strike="noStrike">
                <a:solidFill>
                  <a:srgbClr val="001965"/>
                </a:solidFill>
                <a:latin typeface="Verdana"/>
                <a:ea typeface="+mn-ea"/>
              </a:rPr>
              <a:t>&lt;αριθμός&gt;</a:t>
            </a:fld>
            <a:endParaRPr b="0" lang="el-GR" sz="9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sldImg"/>
          </p:nvPr>
        </p:nvSpPr>
        <p:spPr>
          <a:xfrm>
            <a:off x="434880" y="1249200"/>
            <a:ext cx="5994000" cy="3373200"/>
          </a:xfrm>
          <a:prstGeom prst="rect">
            <a:avLst/>
          </a:prstGeom>
        </p:spPr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686520" y="4809960"/>
            <a:ext cx="5491080" cy="3935160"/>
          </a:xfrm>
          <a:prstGeom prst="rect">
            <a:avLst/>
          </a:prstGeom>
        </p:spPr>
        <p:txBody>
          <a:bodyPr lIns="96480" rIns="96480" tIns="48240" bIns="4824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426" name="TextShape 3"/>
          <p:cNvSpPr txBox="1"/>
          <p:nvPr/>
        </p:nvSpPr>
        <p:spPr>
          <a:xfrm>
            <a:off x="3888360" y="9493560"/>
            <a:ext cx="2974320" cy="50112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F9BD9BD-8590-4836-BC1C-21BBBAFB335B}" type="slidenum">
              <a:rPr b="0" lang="en-US" sz="1200" spc="-1" strike="noStrike">
                <a:solidFill>
                  <a:srgbClr val="000000"/>
                </a:solidFill>
                <a:latin typeface="Lato Light"/>
                <a:ea typeface="+mn-ea"/>
              </a:rPr>
              <a:t>&lt;αριθμός&gt;</a:t>
            </a:fld>
            <a:endParaRPr b="0" lang="el-GR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ldImg"/>
          </p:nvPr>
        </p:nvSpPr>
        <p:spPr>
          <a:xfrm>
            <a:off x="88920" y="744480"/>
            <a:ext cx="6619680" cy="3723840"/>
          </a:xfrm>
          <a:prstGeom prst="rect">
            <a:avLst/>
          </a:prstGeom>
        </p:spPr>
      </p:sp>
      <p:sp>
        <p:nvSpPr>
          <p:cNvPr id="428" name="PlaceHolder 2"/>
          <p:cNvSpPr>
            <a:spLocks noGrp="1"/>
          </p:cNvSpPr>
          <p:nvPr>
            <p:ph type="body"/>
          </p:nvPr>
        </p:nvSpPr>
        <p:spPr>
          <a:xfrm>
            <a:off x="686520" y="4809960"/>
            <a:ext cx="5491080" cy="3935160"/>
          </a:xfrm>
          <a:prstGeom prst="rect">
            <a:avLst/>
          </a:prstGeom>
        </p:spPr>
        <p:txBody>
          <a:bodyPr lIns="96480" rIns="96480" tIns="48240" bIns="4824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429" name="TextShape 3"/>
          <p:cNvSpPr txBox="1"/>
          <p:nvPr/>
        </p:nvSpPr>
        <p:spPr>
          <a:xfrm>
            <a:off x="3888360" y="9493560"/>
            <a:ext cx="2974320" cy="50112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90C68E1-2AC4-4A4E-8B17-992675E8A56D}" type="slidenum">
              <a:rPr b="0" lang="da-DK" sz="1200" spc="-1" strike="noStrike">
                <a:solidFill>
                  <a:srgbClr val="000000"/>
                </a:solidFill>
                <a:latin typeface="Calibri"/>
                <a:ea typeface="+mn-ea"/>
              </a:rPr>
              <a:t>&lt;αριθμός&gt;</a:t>
            </a:fld>
            <a:endParaRPr b="0" lang="el-GR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sldImg"/>
          </p:nvPr>
        </p:nvSpPr>
        <p:spPr>
          <a:xfrm>
            <a:off x="434880" y="1249200"/>
            <a:ext cx="5994000" cy="3373200"/>
          </a:xfrm>
          <a:prstGeom prst="rect">
            <a:avLst/>
          </a:prstGeom>
        </p:spPr>
      </p:sp>
      <p:sp>
        <p:nvSpPr>
          <p:cNvPr id="431" name="PlaceHolder 2"/>
          <p:cNvSpPr>
            <a:spLocks noGrp="1"/>
          </p:cNvSpPr>
          <p:nvPr>
            <p:ph type="body"/>
          </p:nvPr>
        </p:nvSpPr>
        <p:spPr>
          <a:xfrm>
            <a:off x="686520" y="4809960"/>
            <a:ext cx="5491080" cy="3935160"/>
          </a:xfrm>
          <a:prstGeom prst="rect">
            <a:avLst/>
          </a:prstGeom>
        </p:spPr>
        <p:txBody>
          <a:bodyPr lIns="96480" rIns="96480" tIns="48240" bIns="48240">
            <a:no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432" name="TextShape 3"/>
          <p:cNvSpPr txBox="1"/>
          <p:nvPr/>
        </p:nvSpPr>
        <p:spPr>
          <a:xfrm>
            <a:off x="3888360" y="9493560"/>
            <a:ext cx="2974320" cy="50112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0FCB3D8-E996-4D08-BED1-9697B8CFBEA2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&lt;αριθμός&gt;</a:t>
            </a:fld>
            <a:endParaRPr b="0" lang="el-G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1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1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ubTitle"/>
          </p:nvPr>
        </p:nvSpPr>
        <p:spPr>
          <a:xfrm>
            <a:off x="7046280" y="1750320"/>
            <a:ext cx="4722840" cy="9464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38160" y="0"/>
            <a:ext cx="878040" cy="6857640"/>
            <a:chOff x="-38160" y="0"/>
            <a:chExt cx="878040" cy="6857640"/>
          </a:xfrm>
        </p:grpSpPr>
        <p:sp>
          <p:nvSpPr>
            <p:cNvPr id="1" name="CustomShape 2"/>
            <p:cNvSpPr/>
            <p:nvPr/>
          </p:nvSpPr>
          <p:spPr>
            <a:xfrm>
              <a:off x="-38160" y="0"/>
              <a:ext cx="878040" cy="6857640"/>
            </a:xfrm>
            <a:prstGeom prst="rect">
              <a:avLst/>
            </a:prstGeom>
            <a:solidFill>
              <a:srgbClr val="0072bc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pic>
          <p:nvPicPr>
            <p:cNvPr id="2" name="Picture 9" descr="logo-el.png"/>
            <p:cNvPicPr/>
            <p:nvPr/>
          </p:nvPicPr>
          <p:blipFill>
            <a:blip r:embed="rId2">
              <a:biLevel thresh="50000"/>
            </a:blip>
            <a:stretch/>
          </p:blipFill>
          <p:spPr>
            <a:xfrm>
              <a:off x="33480" y="161280"/>
              <a:ext cx="758880" cy="286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Line 3"/>
            <p:cNvSpPr/>
            <p:nvPr/>
          </p:nvSpPr>
          <p:spPr>
            <a:xfrm flipV="1">
              <a:off x="412560" y="691200"/>
              <a:ext cx="0" cy="5740560"/>
            </a:xfrm>
            <a:prstGeom prst="line">
              <a:avLst/>
            </a:prstGeom>
            <a:ln w="3240">
              <a:solidFill>
                <a:schemeClr val="bg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7046280" y="1750320"/>
            <a:ext cx="4722840" cy="2041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85000"/>
              </a:lnSpc>
            </a:pPr>
            <a:r>
              <a:rPr b="1" lang="en-US" sz="3200" spc="-1" strike="noStrike">
                <a:solidFill>
                  <a:srgbClr val="3d3a31"/>
                </a:solidFill>
                <a:latin typeface="Segoe UI"/>
              </a:rPr>
              <a:t>Click to edit Master title style</a:t>
            </a:r>
            <a:endParaRPr b="0" lang="en-US" sz="32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1965"/>
                </a:solidFill>
                <a:latin typeface="Segoe UI"/>
              </a:rPr>
              <a:t>Πατήστε για επεξεργασία της μορφής κειμένου διάρθρωσης</a:t>
            </a:r>
            <a:endParaRPr b="0" lang="en-US" sz="1800" spc="-1" strike="noStrike">
              <a:solidFill>
                <a:srgbClr val="001965"/>
              </a:solidFill>
              <a:latin typeface="Segoe U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1965"/>
                </a:solidFill>
                <a:latin typeface="Segoe UI"/>
              </a:rPr>
              <a:t>Δεύτερο επίπεδο διάρθρωσης</a:t>
            </a:r>
            <a:endParaRPr b="0" lang="en-US" sz="1400" spc="-1" strike="noStrike">
              <a:solidFill>
                <a:srgbClr val="001965"/>
              </a:solidFill>
              <a:latin typeface="Segoe U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1965"/>
                </a:solidFill>
                <a:latin typeface="Segoe UI"/>
              </a:rPr>
              <a:t>Τρίτο επίπεδο διάρθρωσης</a:t>
            </a:r>
            <a:endParaRPr b="0" lang="en-US" sz="1200" spc="-1" strike="noStrike">
              <a:solidFill>
                <a:srgbClr val="001965"/>
              </a:solidFill>
              <a:latin typeface="Segoe U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100" spc="-1" strike="noStrike">
                <a:solidFill>
                  <a:srgbClr val="001965"/>
                </a:solidFill>
                <a:latin typeface="Segoe UI"/>
              </a:rPr>
              <a:t>Τέταρτο επίπεδο διάρθρωσης</a:t>
            </a:r>
            <a:endParaRPr b="0" lang="en-US" sz="1100" spc="-1" strike="noStrike">
              <a:solidFill>
                <a:srgbClr val="001965"/>
              </a:solidFill>
              <a:latin typeface="Segoe U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1965"/>
                </a:solidFill>
                <a:latin typeface="Segoe UI"/>
              </a:rPr>
              <a:t>Πέμπτο επίπεδο διάρθρωσης</a:t>
            </a:r>
            <a:endParaRPr b="0" lang="en-US" sz="2000" spc="-1" strike="noStrike">
              <a:solidFill>
                <a:srgbClr val="001965"/>
              </a:solidFill>
              <a:latin typeface="Segoe U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1965"/>
                </a:solidFill>
                <a:latin typeface="Segoe UI"/>
              </a:rPr>
              <a:t>Έκτο επίπεδο διάρθρωσης</a:t>
            </a:r>
            <a:endParaRPr b="0" lang="en-US" sz="2000" spc="-1" strike="noStrike">
              <a:solidFill>
                <a:srgbClr val="001965"/>
              </a:solidFill>
              <a:latin typeface="Segoe U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1965"/>
                </a:solidFill>
                <a:latin typeface="Segoe UI"/>
              </a:rPr>
              <a:t>Έβδομο επίπεδο διάρθρωσης</a:t>
            </a:r>
            <a:endParaRPr b="0" lang="en-US" sz="2000" spc="-1" strike="noStrike">
              <a:solidFill>
                <a:srgbClr val="001965"/>
              </a:solidFill>
              <a:latin typeface="Segoe U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-38160" y="0"/>
            <a:ext cx="878040" cy="6857640"/>
            <a:chOff x="-38160" y="0"/>
            <a:chExt cx="878040" cy="6857640"/>
          </a:xfrm>
        </p:grpSpPr>
        <p:sp>
          <p:nvSpPr>
            <p:cNvPr id="43" name="CustomShape 2"/>
            <p:cNvSpPr/>
            <p:nvPr/>
          </p:nvSpPr>
          <p:spPr>
            <a:xfrm>
              <a:off x="-38160" y="0"/>
              <a:ext cx="878040" cy="6857640"/>
            </a:xfrm>
            <a:prstGeom prst="rect">
              <a:avLst/>
            </a:prstGeom>
            <a:solidFill>
              <a:srgbClr val="0072bc"/>
            </a:solidFill>
            <a:ln>
              <a:noFill/>
            </a:ln>
            <a:effectLst>
              <a:outerShdw blurRad="40000" dir="5400000" dist="2304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pic>
          <p:nvPicPr>
            <p:cNvPr id="44" name="Picture 9" descr="logo-el.png"/>
            <p:cNvPicPr/>
            <p:nvPr/>
          </p:nvPicPr>
          <p:blipFill>
            <a:blip r:embed="rId2">
              <a:biLevel thresh="50000"/>
            </a:blip>
            <a:stretch/>
          </p:blipFill>
          <p:spPr>
            <a:xfrm>
              <a:off x="33480" y="161280"/>
              <a:ext cx="758880" cy="286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45" name="Line 3"/>
            <p:cNvSpPr/>
            <p:nvPr/>
          </p:nvSpPr>
          <p:spPr>
            <a:xfrm flipV="1">
              <a:off x="412560" y="691200"/>
              <a:ext cx="0" cy="5740560"/>
            </a:xfrm>
            <a:prstGeom prst="line">
              <a:avLst/>
            </a:prstGeom>
            <a:ln w="3240">
              <a:solidFill>
                <a:schemeClr val="bg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61480" y="1440000"/>
            <a:ext cx="10481400" cy="4589640"/>
          </a:xfrm>
          <a:prstGeom prst="rect">
            <a:avLst/>
          </a:prstGeom>
        </p:spPr>
        <p:txBody>
          <a:bodyPr lIns="0" rIns="216000" tIns="0" bIns="0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1600" spc="-1" strike="noStrike">
                <a:solidFill>
                  <a:srgbClr val="008899"/>
                </a:solidFill>
                <a:latin typeface="Verdana"/>
                <a:ea typeface="ＭＳ Ｐゴシック"/>
              </a:rPr>
              <a:t>Click to edit Master text styles </a:t>
            </a:r>
            <a:endParaRPr b="0" lang="en-US" sz="1600" spc="-1" strike="noStrike">
              <a:solidFill>
                <a:srgbClr val="001965"/>
              </a:solidFill>
              <a:latin typeface="Segoe UI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tabLst>
                <a:tab algn="l" pos="0"/>
              </a:tabLst>
            </a:pPr>
            <a:r>
              <a:rPr b="0" lang="en-US" sz="1600" spc="-1" strike="noStrike">
                <a:solidFill>
                  <a:srgbClr val="001965"/>
                </a:solidFill>
                <a:latin typeface="Verdana"/>
                <a:ea typeface="ＭＳ Ｐゴシック"/>
              </a:rPr>
              <a:t>Second level</a:t>
            </a:r>
            <a:endParaRPr b="0" lang="en-US" sz="16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861480" y="6485400"/>
            <a:ext cx="8703360" cy="132120"/>
          </a:xfrm>
          <a:prstGeom prst="rect">
            <a:avLst/>
          </a:prstGeom>
        </p:spPr>
        <p:txBody>
          <a:bodyPr lIns="0" rIns="216000" tIns="0" bIns="0" anchor="ctr">
            <a:noAutofit/>
          </a:bodyPr>
          <a:p>
            <a:pPr marL="264960" indent="-264600">
              <a:lnSpc>
                <a:spcPct val="100000"/>
              </a:lnSpc>
              <a:spcBef>
                <a:spcPts val="139"/>
              </a:spcBef>
              <a:buClr>
                <a:srgbClr val="009fda"/>
              </a:buClr>
              <a:buFont typeface="Verdana"/>
              <a:buChar char="•"/>
            </a:pPr>
            <a:r>
              <a:rPr b="0" lang="en-GB" sz="700" spc="-1" strike="noStrike" cap="all">
                <a:solidFill>
                  <a:srgbClr val="001965"/>
                </a:solidFill>
                <a:latin typeface="Segoe UI"/>
              </a:rPr>
              <a:t>Click to edit FOOTNOTE</a:t>
            </a:r>
            <a:endParaRPr b="0" lang="en-US" sz="700" spc="-1" strike="noStrike">
              <a:solidFill>
                <a:srgbClr val="001965"/>
              </a:solidFill>
              <a:latin typeface="Segoe U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title"/>
          </p:nvPr>
        </p:nvSpPr>
        <p:spPr>
          <a:xfrm>
            <a:off x="861480" y="396000"/>
            <a:ext cx="10481400" cy="773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GB" sz="2600" spc="-1" strike="noStrike">
                <a:solidFill>
                  <a:srgbClr val="3d3a31"/>
                </a:solidFill>
                <a:latin typeface="Segoe UI"/>
              </a:rPr>
              <a:t>Add slide title here</a:t>
            </a:r>
            <a:endParaRPr b="0" lang="en-US" sz="2600" spc="-1" strike="noStrike">
              <a:solidFill>
                <a:srgbClr val="001965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16" descr="logo-el.png"/>
          <p:cNvPicPr/>
          <p:nvPr/>
        </p:nvPicPr>
        <p:blipFill>
          <a:blip r:embed="rId2"/>
          <a:stretch/>
        </p:blipFill>
        <p:spPr>
          <a:xfrm>
            <a:off x="9984600" y="5949360"/>
            <a:ext cx="2016000" cy="816840"/>
          </a:xfrm>
          <a:prstGeom prst="rect">
            <a:avLst/>
          </a:prstGeom>
          <a:ln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7680" y="217080"/>
            <a:ext cx="10190520" cy="114264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l-GR" sz="2200" spc="-1" strike="noStrike">
                <a:solidFill>
                  <a:srgbClr val="002060"/>
                </a:solidFill>
                <a:latin typeface="Segoe UI"/>
              </a:rPr>
              <a:t>Στυλ κύριου τίτλου</a:t>
            </a:r>
            <a:endParaRPr b="0" lang="en-US" sz="22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19200" y="1628640"/>
            <a:ext cx="10190520" cy="452556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Στυλ υποδείγματος κειμένου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Δεύτερου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Τρίτου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Τέταρτου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Πέμπτου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pic>
        <p:nvPicPr>
          <p:cNvPr id="88" name="Picture 16" descr="logo-el.png"/>
          <p:cNvPicPr/>
          <p:nvPr/>
        </p:nvPicPr>
        <p:blipFill>
          <a:blip r:embed="rId3">
            <a:biLevel thresh="50000"/>
          </a:blip>
          <a:stretch/>
        </p:blipFill>
        <p:spPr>
          <a:xfrm>
            <a:off x="84240" y="217080"/>
            <a:ext cx="1011600" cy="28656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16" descr="logo-el.png"/>
          <p:cNvPicPr/>
          <p:nvPr/>
        </p:nvPicPr>
        <p:blipFill>
          <a:blip r:embed="rId2"/>
          <a:stretch/>
        </p:blipFill>
        <p:spPr>
          <a:xfrm>
            <a:off x="9984600" y="5949360"/>
            <a:ext cx="2016000" cy="816840"/>
          </a:xfrm>
          <a:prstGeom prst="rect">
            <a:avLst/>
          </a:prstGeom>
          <a:ln>
            <a:noFill/>
          </a:ln>
        </p:spPr>
      </p:pic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05600" y="332640"/>
            <a:ext cx="10190520" cy="777600"/>
          </a:xfrm>
          <a:prstGeom prst="rect">
            <a:avLst/>
          </a:prstGeom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l-GR" sz="2200" spc="-1" strike="noStrike">
                <a:solidFill>
                  <a:srgbClr val="002060"/>
                </a:solidFill>
                <a:latin typeface="Segoe UI"/>
              </a:rPr>
              <a:t>Στυλ κύριου τίτλου</a:t>
            </a:r>
            <a:endParaRPr b="0" lang="en-US" sz="22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535040"/>
            <a:ext cx="538668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el-GR" sz="2000" spc="-1" strike="noStrike">
                <a:solidFill>
                  <a:srgbClr val="000000"/>
                </a:solidFill>
                <a:latin typeface="Segoe UI"/>
              </a:rPr>
              <a:t>Στυλ υποδείγματος κειμένου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09480" y="2174760"/>
            <a:ext cx="5386680" cy="395100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Στυλ υποδείγματος κειμένου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Δεύτερου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Τρίτου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Τέταρτου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Πέμπτου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193440" y="1535040"/>
            <a:ext cx="538884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el-GR" sz="2000" spc="-1" strike="noStrike">
                <a:solidFill>
                  <a:srgbClr val="000000"/>
                </a:solidFill>
                <a:latin typeface="Segoe UI"/>
              </a:rPr>
              <a:t>Στυλ υποδείγματος κειμένου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193440" y="2174760"/>
            <a:ext cx="5388840" cy="395100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Στυλ υποδείγματος κειμένου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Δεύτερου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Τρίτου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Τέταρτου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l-GR" sz="2000" spc="-1" strike="noStrike">
                <a:solidFill>
                  <a:srgbClr val="000000"/>
                </a:solidFill>
                <a:latin typeface="Segoe UI"/>
              </a:rPr>
              <a:t>Πέμπτου επιπέδου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dt"/>
          </p:nvPr>
        </p:nvSpPr>
        <p:spPr>
          <a:xfrm>
            <a:off x="0" y="6372360"/>
            <a:ext cx="284436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133" name="PlaceHolder 8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ED77ABD8-A8DC-4693-B54A-EDE6945E785B}" type="slidenum">
              <a:rPr b="0" lang="el-GR" sz="1800" spc="-1" strike="noStrike">
                <a:solidFill>
                  <a:srgbClr val="000000"/>
                </a:solidFill>
                <a:latin typeface="Segoe UI"/>
              </a:rPr>
              <a:t>&lt;αριθμός&gt;</a:t>
            </a:fld>
            <a:endParaRPr b="0" lang="el-GR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" descr=""/>
          <p:cNvPicPr/>
          <p:nvPr/>
        </p:nvPicPr>
        <p:blipFill>
          <a:blip r:embed="rId2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171" name="" descr=""/>
          <p:cNvPicPr/>
          <p:nvPr/>
        </p:nvPicPr>
        <p:blipFill>
          <a:blip r:embed="rId3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172" name="CustomShape 1"/>
          <p:cNvSpPr/>
          <p:nvPr/>
        </p:nvSpPr>
        <p:spPr>
          <a:xfrm>
            <a:off x="-394560" y="3524400"/>
            <a:ext cx="273600" cy="16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>
              <a:lnSpc>
                <a:spcPct val="100000"/>
              </a:lnSpc>
            </a:pPr>
            <a:r>
              <a:rPr b="0" lang="da-DK" sz="1100" spc="-1" strike="noStrike">
                <a:solidFill>
                  <a:srgbClr val="9fb6b7"/>
                </a:solidFill>
                <a:latin typeface="Century Gothic"/>
              </a:rPr>
              <a:t>0.50</a:t>
            </a:r>
            <a:endParaRPr b="0" lang="el-GR" sz="11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5996160" y="-250560"/>
            <a:ext cx="195120" cy="16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algn="ctr">
              <a:lnSpc>
                <a:spcPct val="100000"/>
              </a:lnSpc>
            </a:pPr>
            <a:r>
              <a:rPr b="0" lang="da-DK" sz="1100" spc="-1" strike="noStrike">
                <a:solidFill>
                  <a:srgbClr val="9fb6b7"/>
                </a:solidFill>
                <a:latin typeface="Century Gothic"/>
              </a:rPr>
              <a:t>0.0</a:t>
            </a:r>
            <a:endParaRPr b="0" lang="el-GR" sz="11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title"/>
          </p:nvPr>
        </p:nvSpPr>
        <p:spPr>
          <a:xfrm>
            <a:off x="549360" y="122400"/>
            <a:ext cx="11091240" cy="430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da-DK" sz="2800" spc="-1" strike="noStrike">
                <a:solidFill>
                  <a:srgbClr val="323435"/>
                </a:solidFill>
                <a:latin typeface="Century Gothic"/>
              </a:rPr>
              <a:t>Tilføj titel her</a:t>
            </a:r>
            <a:endParaRPr b="0" lang="en-US" sz="2800" spc="-1" strike="noStrike">
              <a:solidFill>
                <a:srgbClr val="323435"/>
              </a:solidFill>
              <a:latin typeface="Century Gothic"/>
            </a:endParaRPr>
          </a:p>
        </p:txBody>
      </p:sp>
      <p:sp>
        <p:nvSpPr>
          <p:cNvPr id="175" name="CustomShape 4"/>
          <p:cNvSpPr/>
          <p:nvPr/>
        </p:nvSpPr>
        <p:spPr>
          <a:xfrm>
            <a:off x="11130840" y="6510960"/>
            <a:ext cx="523440" cy="13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r">
              <a:lnSpc>
                <a:spcPct val="100000"/>
              </a:lnSpc>
            </a:pPr>
            <a:fld id="{CFA96D70-4544-4D0E-9218-2903E4707BE9}" type="slidenum">
              <a:rPr b="0" lang="da-DK" sz="900" spc="-1" strike="noStrike">
                <a:solidFill>
                  <a:srgbClr val="373636"/>
                </a:solidFill>
                <a:latin typeface="Century Gothic"/>
              </a:rPr>
              <a:t>&lt;αριθμός&gt;</a:t>
            </a:fld>
            <a:endParaRPr b="0" lang="el-GR" sz="900" spc="-1" strike="noStrike">
              <a:latin typeface="Arial"/>
            </a:endParaRPr>
          </a:p>
        </p:txBody>
      </p:sp>
      <p:pic>
        <p:nvPicPr>
          <p:cNvPr id="176" name="Picture 6" descr=""/>
          <p:cNvPicPr/>
          <p:nvPr/>
        </p:nvPicPr>
        <p:blipFill>
          <a:blip r:embed="rId4"/>
          <a:stretch/>
        </p:blipFill>
        <p:spPr>
          <a:xfrm>
            <a:off x="10557000" y="6539760"/>
            <a:ext cx="767520" cy="101160"/>
          </a:xfrm>
          <a:prstGeom prst="rect">
            <a:avLst/>
          </a:prstGeom>
          <a:ln>
            <a:noFill/>
          </a:ln>
        </p:spPr>
      </p:pic>
      <p:sp>
        <p:nvSpPr>
          <p:cNvPr id="177" name="Line 5"/>
          <p:cNvSpPr/>
          <p:nvPr/>
        </p:nvSpPr>
        <p:spPr>
          <a:xfrm>
            <a:off x="11445480" y="6517080"/>
            <a:ext cx="0" cy="128160"/>
          </a:xfrm>
          <a:prstGeom prst="line">
            <a:avLst/>
          </a:prstGeom>
          <a:ln w="3240">
            <a:solidFill>
              <a:srgbClr val="37363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8" name="" descr=""/>
          <p:cNvPicPr/>
          <p:nvPr/>
        </p:nvPicPr>
        <p:blipFill>
          <a:blip r:embed="rId5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179" name="" descr=""/>
          <p:cNvPicPr/>
          <p:nvPr/>
        </p:nvPicPr>
        <p:blipFill>
          <a:blip r:embed="rId6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180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323435"/>
                </a:solidFill>
                <a:latin typeface="Century Gothic"/>
              </a:rPr>
              <a:t>Πατήστε για επεξεργασία της μορφής κειμένου διάρθρωσης</a:t>
            </a:r>
            <a:endParaRPr b="0" lang="en-US" sz="1600" spc="-1" strike="noStrike">
              <a:solidFill>
                <a:srgbClr val="323435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323435"/>
                </a:solidFill>
                <a:latin typeface="Century Gothic"/>
              </a:rPr>
              <a:t>Δεύτερο επίπεδο διάρθρωσης</a:t>
            </a:r>
            <a:endParaRPr b="0" lang="en-US" sz="1600" spc="-1" strike="noStrike">
              <a:solidFill>
                <a:srgbClr val="323435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323435"/>
                </a:solidFill>
                <a:latin typeface="Century Gothic"/>
              </a:rPr>
              <a:t>Τρίτο επίπεδο διάρθρωσης</a:t>
            </a:r>
            <a:endParaRPr b="0" lang="en-US" sz="1600" spc="-1" strike="noStrike">
              <a:solidFill>
                <a:srgbClr val="323435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323435"/>
                </a:solidFill>
                <a:latin typeface="Century Gothic"/>
              </a:rPr>
              <a:t>Τέταρτο επίπεδο διάρθρωσης</a:t>
            </a:r>
            <a:endParaRPr b="0" lang="en-US" sz="1600" spc="-1" strike="noStrike">
              <a:solidFill>
                <a:srgbClr val="323435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23435"/>
                </a:solidFill>
                <a:latin typeface="Century Gothic"/>
              </a:rPr>
              <a:t>Πέμπτο επίπεδο διάρθρωσης</a:t>
            </a:r>
            <a:endParaRPr b="0" lang="en-US" sz="2000" spc="-1" strike="noStrike">
              <a:solidFill>
                <a:srgbClr val="323435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23435"/>
                </a:solidFill>
                <a:latin typeface="Century Gothic"/>
              </a:rPr>
              <a:t>Έκτο επίπεδο διάρθρωσης</a:t>
            </a:r>
            <a:endParaRPr b="0" lang="en-US" sz="2000" spc="-1" strike="noStrike">
              <a:solidFill>
                <a:srgbClr val="323435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323435"/>
                </a:solidFill>
                <a:latin typeface="Century Gothic"/>
              </a:rPr>
              <a:t>Έβδομο επίπεδο διάρθρωσης</a:t>
            </a:r>
            <a:endParaRPr b="0" lang="en-US" sz="2000" spc="-1" strike="noStrike">
              <a:solidFill>
                <a:srgbClr val="323435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16" descr="logo-el.png"/>
          <p:cNvPicPr/>
          <p:nvPr/>
        </p:nvPicPr>
        <p:blipFill>
          <a:blip r:embed="rId2"/>
          <a:stretch/>
        </p:blipFill>
        <p:spPr>
          <a:xfrm>
            <a:off x="9984600" y="5949360"/>
            <a:ext cx="2016000" cy="816840"/>
          </a:xfrm>
          <a:prstGeom prst="rect">
            <a:avLst/>
          </a:prstGeom>
          <a:ln>
            <a:noFill/>
          </a:ln>
        </p:spPr>
      </p:pic>
      <p:sp>
        <p:nvSpPr>
          <p:cNvPr id="218" name="PlaceHolder 1"/>
          <p:cNvSpPr>
            <a:spLocks noGrp="1"/>
          </p:cNvSpPr>
          <p:nvPr>
            <p:ph type="body"/>
          </p:nvPr>
        </p:nvSpPr>
        <p:spPr>
          <a:xfrm>
            <a:off x="469800" y="736560"/>
            <a:ext cx="11251800" cy="756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en-US" sz="1200" spc="-1" strike="noStrike">
                <a:solidFill>
                  <a:srgbClr val="575757"/>
                </a:solidFill>
                <a:latin typeface="Calibri"/>
              </a:rPr>
              <a:t>Click to add subtitle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title"/>
          </p:nvPr>
        </p:nvSpPr>
        <p:spPr>
          <a:xfrm>
            <a:off x="469800" y="402480"/>
            <a:ext cx="11251800" cy="698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US" sz="1500" spc="-1" strike="noStrike">
                <a:solidFill>
                  <a:srgbClr val="002060"/>
                </a:solidFill>
                <a:latin typeface="Calibri Light"/>
              </a:rPr>
              <a:t>Click to edit Master title style</a:t>
            </a:r>
            <a:endParaRPr b="0" lang="en-US" sz="1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0" y="0"/>
            <a:ext cx="1171080" cy="6857640"/>
          </a:xfrm>
          <a:prstGeom prst="rect">
            <a:avLst/>
          </a:prstGeom>
          <a:solidFill>
            <a:srgbClr val="0072bc"/>
          </a:solidFill>
          <a:ln>
            <a:noFill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257" name="Picture 16" descr="logo-el.png"/>
          <p:cNvPicPr/>
          <p:nvPr/>
        </p:nvPicPr>
        <p:blipFill>
          <a:blip r:embed="rId2">
            <a:biLevel thresh="50000"/>
          </a:blip>
          <a:stretch/>
        </p:blipFill>
        <p:spPr>
          <a:xfrm>
            <a:off x="84240" y="217080"/>
            <a:ext cx="1011600" cy="286560"/>
          </a:xfrm>
          <a:prstGeom prst="rect">
            <a:avLst/>
          </a:prstGeom>
          <a:ln>
            <a:noFill/>
          </a:ln>
        </p:spPr>
      </p:pic>
      <p:sp>
        <p:nvSpPr>
          <p:cNvPr id="258" name="Line 2"/>
          <p:cNvSpPr/>
          <p:nvPr/>
        </p:nvSpPr>
        <p:spPr>
          <a:xfrm flipV="1">
            <a:off x="585360" y="691200"/>
            <a:ext cx="0" cy="5740560"/>
          </a:xfrm>
          <a:prstGeom prst="line">
            <a:avLst/>
          </a:prstGeom>
          <a:ln w="3240"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9800" y="736560"/>
            <a:ext cx="11251800" cy="756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r>
              <a:rPr b="0" lang="en-US" sz="1600" spc="-1" strike="noStrike">
                <a:solidFill>
                  <a:srgbClr val="575757"/>
                </a:solidFill>
                <a:latin typeface="Segoe UI"/>
              </a:rPr>
              <a:t>Click to add subtitle</a:t>
            </a:r>
            <a:endParaRPr b="0" lang="en-US" sz="16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title"/>
          </p:nvPr>
        </p:nvSpPr>
        <p:spPr>
          <a:xfrm>
            <a:off x="469800" y="402480"/>
            <a:ext cx="11251800" cy="698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Segoe UI"/>
              </a:rPr>
              <a:t>Click to edit Master title style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7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mailto:opap@novonordisk.com" TargetMode="External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chart" Target="../charts/chart3.xml"/><Relationship Id="rId3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image" Target="../media/image16.png"/><Relationship Id="rId7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aace.com/files/guidelines/ObesityAlgorithm.pdf" TargetMode="External"/><Relationship Id="rId2" Type="http://schemas.openxmlformats.org/officeDocument/2006/relationships/hyperlink" Target="https://www.aace.com/files/guidelines/ObesityAlgorithm.pdf" TargetMode="External"/><Relationship Id="rId3" Type="http://schemas.openxmlformats.org/officeDocument/2006/relationships/hyperlink" Target="https://www.aace.com/files/guidelines/ObesityAlgorithm.pdf" TargetMode="External"/><Relationship Id="rId4" Type="http://schemas.openxmlformats.org/officeDocument/2006/relationships/slideLayout" Target="../slideLayouts/slideLayout49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61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6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1053360" y="1709280"/>
            <a:ext cx="10104480" cy="173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50000"/>
              </a:lnSpc>
            </a:pPr>
            <a:r>
              <a:rPr b="0" lang="el-GR" sz="3600" spc="-1" strike="noStrike">
                <a:solidFill>
                  <a:srgbClr val="0b0a0a"/>
                </a:solidFill>
                <a:latin typeface="Segoe UI"/>
                <a:ea typeface="NSimSun"/>
              </a:rPr>
              <a:t>Οι προτάσεις της φαρμακευτικής βιομηχανίας για μια βιώσιμη φαρμακευτική πολιτική</a:t>
            </a:r>
            <a:endParaRPr b="0" lang="el-GR" sz="3600" spc="-1" strike="noStrike">
              <a:latin typeface="Arial"/>
            </a:endParaRPr>
          </a:p>
        </p:txBody>
      </p:sp>
      <p:sp>
        <p:nvSpPr>
          <p:cNvPr id="304" name="CustomShape 2"/>
          <p:cNvSpPr/>
          <p:nvPr/>
        </p:nvSpPr>
        <p:spPr>
          <a:xfrm>
            <a:off x="3536280" y="3939840"/>
            <a:ext cx="4740480" cy="100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Aft>
                <a:spcPts val="499"/>
              </a:spcAft>
            </a:pPr>
            <a:r>
              <a:rPr b="1" lang="el-GR" sz="2650" spc="-1" strike="noStrike">
                <a:solidFill>
                  <a:srgbClr val="191713"/>
                </a:solidFill>
                <a:latin typeface="Segoe UI"/>
                <a:ea typeface="Segoe UI Semibold"/>
              </a:rPr>
              <a:t>Ολύμπιος Παπαδημητρίου</a:t>
            </a:r>
            <a:endParaRPr b="0" lang="el-GR" sz="265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499"/>
              </a:spcAft>
            </a:pPr>
            <a:endParaRPr b="0" lang="el-GR" sz="265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b="0" lang="el-GR" sz="2400" spc="-1" strike="noStrike">
                <a:solidFill>
                  <a:srgbClr val="191713"/>
                </a:solidFill>
                <a:latin typeface="Segoe UI"/>
                <a:ea typeface="Segoe UI Semibold"/>
              </a:rPr>
              <a:t>Πρόεδρος  ΣΦΕΕ</a:t>
            </a:r>
            <a:endParaRPr b="0" lang="el-GR" sz="2400" spc="-1" strike="noStrike">
              <a:latin typeface="Arial"/>
            </a:endParaRPr>
          </a:p>
        </p:txBody>
      </p:sp>
      <p:grpSp>
        <p:nvGrpSpPr>
          <p:cNvPr id="305" name="Group 3"/>
          <p:cNvGrpSpPr/>
          <p:nvPr/>
        </p:nvGrpSpPr>
        <p:grpSpPr>
          <a:xfrm>
            <a:off x="8671320" y="5540760"/>
            <a:ext cx="3720240" cy="1316880"/>
            <a:chOff x="8671320" y="5540760"/>
            <a:chExt cx="3720240" cy="1316880"/>
          </a:xfrm>
        </p:grpSpPr>
        <p:sp>
          <p:nvSpPr>
            <p:cNvPr id="306" name="CustomShape 4"/>
            <p:cNvSpPr/>
            <p:nvPr/>
          </p:nvSpPr>
          <p:spPr>
            <a:xfrm>
              <a:off x="8870760" y="5540760"/>
              <a:ext cx="3320640" cy="1316880"/>
            </a:xfrm>
            <a:prstGeom prst="rect">
              <a:avLst/>
            </a:prstGeom>
            <a:solidFill>
              <a:srgbClr val="0072bc"/>
            </a:solidFill>
            <a:ln w="9360">
              <a:solidFill>
                <a:srgbClr val="4a7eb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7" name="CustomShape 5"/>
            <p:cNvSpPr/>
            <p:nvPr/>
          </p:nvSpPr>
          <p:spPr>
            <a:xfrm>
              <a:off x="8671320" y="5707080"/>
              <a:ext cx="3720240" cy="9734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el-GR" sz="2000" spc="-1" strike="noStrike">
                  <a:solidFill>
                    <a:srgbClr val="ffffff"/>
                  </a:solidFill>
                  <a:latin typeface="Segoe UI"/>
                </a:rPr>
                <a:t>Συνέδριο </a:t>
              </a:r>
              <a:r>
                <a:rPr b="0" lang="en-US" sz="2000" spc="-1" strike="noStrike">
                  <a:solidFill>
                    <a:srgbClr val="ffffff"/>
                  </a:solidFill>
                  <a:latin typeface="Segoe UI"/>
                </a:rPr>
                <a:t>Ygeiamou.gr</a:t>
              </a:r>
              <a:r>
                <a:rPr b="0" lang="el-GR" sz="2000" spc="-1" strike="noStrike">
                  <a:solidFill>
                    <a:srgbClr val="ffffff"/>
                  </a:solidFill>
                  <a:latin typeface="Segoe UI"/>
                </a:rPr>
                <a:t> </a:t>
              </a:r>
              <a:endParaRPr b="0" lang="el-GR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l-GR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i="1" lang="en-US" sz="1600" spc="-1" strike="noStrike">
                  <a:solidFill>
                    <a:srgbClr val="ffffff"/>
                  </a:solidFill>
                  <a:latin typeface="Segoe UI"/>
                  <a:ea typeface="Segoe UI"/>
                </a:rPr>
                <a:t>Hilton Hotel</a:t>
              </a:r>
              <a:endParaRPr b="0" lang="el-GR" sz="1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i="1" lang="el-GR" sz="1600" spc="-1" strike="noStrike">
                  <a:solidFill>
                    <a:srgbClr val="ffffff"/>
                  </a:solidFill>
                  <a:latin typeface="Segoe UI"/>
                  <a:ea typeface="Segoe UI"/>
                </a:rPr>
                <a:t>Αθήνα, 1</a:t>
              </a:r>
              <a:r>
                <a:rPr b="0" i="1" lang="el-GR" sz="1600" spc="-1" strike="noStrike" baseline="30000">
                  <a:solidFill>
                    <a:srgbClr val="ffffff"/>
                  </a:solidFill>
                  <a:latin typeface="Segoe UI"/>
                  <a:ea typeface="Segoe UI"/>
                </a:rPr>
                <a:t>η</a:t>
              </a:r>
              <a:r>
                <a:rPr b="0" i="1" lang="el-GR" sz="1600" spc="-1" strike="noStrike">
                  <a:solidFill>
                    <a:srgbClr val="ffffff"/>
                  </a:solidFill>
                  <a:latin typeface="Segoe UI"/>
                  <a:ea typeface="Segoe UI"/>
                </a:rPr>
                <a:t> Ιουνίου 2021</a:t>
              </a:r>
              <a:endParaRPr b="0" lang="el-GR" sz="1600" spc="-1" strike="noStrike">
                <a:latin typeface="Arial"/>
              </a:endParaRPr>
            </a:p>
          </p:txBody>
        </p:sp>
      </p:grpSp>
      <p:sp>
        <p:nvSpPr>
          <p:cNvPr id="308" name="Line 6"/>
          <p:cNvSpPr/>
          <p:nvPr/>
        </p:nvSpPr>
        <p:spPr>
          <a:xfrm>
            <a:off x="3729960" y="4446000"/>
            <a:ext cx="4353120" cy="0"/>
          </a:xfrm>
          <a:prstGeom prst="line">
            <a:avLst/>
          </a:prstGeom>
          <a:ln>
            <a:rou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309" name="Line 7"/>
          <p:cNvSpPr/>
          <p:nvPr/>
        </p:nvSpPr>
        <p:spPr>
          <a:xfrm>
            <a:off x="1338480" y="3429000"/>
            <a:ext cx="9514440" cy="0"/>
          </a:xfrm>
          <a:prstGeom prst="line">
            <a:avLst/>
          </a:prstGeom>
          <a:ln>
            <a:solidFill>
              <a:srgbClr val="0070c0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 txBox="1"/>
          <p:nvPr/>
        </p:nvSpPr>
        <p:spPr>
          <a:xfrm>
            <a:off x="1305000" y="296640"/>
            <a:ext cx="10075680" cy="525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l-GR" sz="28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Το όραμα για το μέλλον </a:t>
            </a:r>
            <a:r>
              <a:rPr b="1" lang="en-US" sz="28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|</a:t>
            </a:r>
            <a:r>
              <a:rPr b="1" lang="en-US" sz="2800" spc="-1" strike="noStrike">
                <a:solidFill>
                  <a:srgbClr val="4bacc6"/>
                </a:solidFill>
                <a:latin typeface="Segoe UI"/>
                <a:ea typeface="ＭＳ Ｐゴシック"/>
              </a:rPr>
              <a:t> </a:t>
            </a:r>
            <a:r>
              <a:rPr b="1" lang="el-GR" sz="2400" spc="-1" strike="noStrike">
                <a:solidFill>
                  <a:srgbClr val="000000"/>
                </a:solidFill>
                <a:latin typeface="Segoe UI"/>
                <a:ea typeface="ＭＳ Ｐゴシック"/>
              </a:rPr>
              <a:t>Σύμφωνο σταθερότητας</a:t>
            </a:r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pic>
        <p:nvPicPr>
          <p:cNvPr id="384" name="Picture 3" descr=""/>
          <p:cNvPicPr/>
          <p:nvPr/>
        </p:nvPicPr>
        <p:blipFill>
          <a:blip r:embed="rId1"/>
          <a:stretch/>
        </p:blipFill>
        <p:spPr>
          <a:xfrm>
            <a:off x="8370720" y="2352600"/>
            <a:ext cx="3120480" cy="3999600"/>
          </a:xfrm>
          <a:prstGeom prst="rect">
            <a:avLst/>
          </a:prstGeom>
          <a:ln>
            <a:noFill/>
          </a:ln>
        </p:spPr>
      </p:pic>
      <p:grpSp>
        <p:nvGrpSpPr>
          <p:cNvPr id="385" name="Group 2"/>
          <p:cNvGrpSpPr/>
          <p:nvPr/>
        </p:nvGrpSpPr>
        <p:grpSpPr>
          <a:xfrm>
            <a:off x="1274760" y="1312200"/>
            <a:ext cx="10356840" cy="983520"/>
            <a:chOff x="1274760" y="1312200"/>
            <a:chExt cx="10356840" cy="983520"/>
          </a:xfrm>
        </p:grpSpPr>
        <p:sp>
          <p:nvSpPr>
            <p:cNvPr id="386" name="CustomShape 3"/>
            <p:cNvSpPr/>
            <p:nvPr/>
          </p:nvSpPr>
          <p:spPr>
            <a:xfrm rot="5400000">
              <a:off x="6224040" y="-3265560"/>
              <a:ext cx="829440" cy="998532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9360">
              <a:solidFill>
                <a:schemeClr val="bg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52000" rIns="180000" tIns="36000" bIns="36000" anchor="ctr" vert="vert270" rot="16200000">
              <a:noAutofit/>
            </a:bodyPr>
            <a:p>
              <a:pPr>
                <a:lnSpc>
                  <a:spcPct val="100000"/>
                </a:lnSpc>
              </a:pPr>
              <a:r>
                <a:rPr b="0" lang="el-GR" sz="1800" spc="-1" strike="noStrike">
                  <a:solidFill>
                    <a:srgbClr val="000000"/>
                  </a:solidFill>
                  <a:latin typeface="Segoe UI"/>
                </a:rPr>
                <a:t>Βιωσιμότητα και προβλεψιμότητα εξασφαλίζεται με τη σύναψη συμφωνιών (Μνημονίων Συνεργασίας) που αποτελούν ευρέως διαδεδομένη πρακτική στην Ευρώπη και διευκολύνουν τη συνεργασία Βιομηχανίας – Πολιτείας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87" name="CustomShape 4"/>
            <p:cNvSpPr/>
            <p:nvPr/>
          </p:nvSpPr>
          <p:spPr>
            <a:xfrm>
              <a:off x="1274760" y="1717560"/>
              <a:ext cx="578160" cy="578160"/>
            </a:xfrm>
            <a:custGeom>
              <a:avLst/>
              <a:gdLst/>
              <a:ahLst/>
              <a:rect l="l" t="t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62" y="405"/>
                  </a:moveTo>
                  <a:cubicBezTo>
                    <a:pt x="360" y="405"/>
                    <a:pt x="358" y="404"/>
                    <a:pt x="356" y="403"/>
                  </a:cubicBezTo>
                  <a:cubicBezTo>
                    <a:pt x="256" y="323"/>
                    <a:pt x="256" y="323"/>
                    <a:pt x="256" y="323"/>
                  </a:cubicBezTo>
                  <a:cubicBezTo>
                    <a:pt x="156" y="403"/>
                    <a:pt x="156" y="403"/>
                    <a:pt x="156" y="403"/>
                  </a:cubicBezTo>
                  <a:cubicBezTo>
                    <a:pt x="152" y="405"/>
                    <a:pt x="148" y="406"/>
                    <a:pt x="144" y="404"/>
                  </a:cubicBezTo>
                  <a:cubicBezTo>
                    <a:pt x="141" y="402"/>
                    <a:pt x="138" y="398"/>
                    <a:pt x="138" y="394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38" y="111"/>
                    <a:pt x="143" y="106"/>
                    <a:pt x="149" y="106"/>
                  </a:cubicBezTo>
                  <a:cubicBezTo>
                    <a:pt x="362" y="106"/>
                    <a:pt x="362" y="106"/>
                    <a:pt x="362" y="106"/>
                  </a:cubicBezTo>
                  <a:cubicBezTo>
                    <a:pt x="368" y="106"/>
                    <a:pt x="373" y="111"/>
                    <a:pt x="373" y="117"/>
                  </a:cubicBezTo>
                  <a:cubicBezTo>
                    <a:pt x="373" y="394"/>
                    <a:pt x="373" y="394"/>
                    <a:pt x="373" y="394"/>
                  </a:cubicBezTo>
                  <a:cubicBezTo>
                    <a:pt x="373" y="398"/>
                    <a:pt x="371" y="402"/>
                    <a:pt x="367" y="404"/>
                  </a:cubicBezTo>
                  <a:cubicBezTo>
                    <a:pt x="365" y="405"/>
                    <a:pt x="364" y="405"/>
                    <a:pt x="362" y="405"/>
                  </a:cubicBezTo>
                  <a:close/>
                  <a:moveTo>
                    <a:pt x="256" y="298"/>
                  </a:moveTo>
                  <a:cubicBezTo>
                    <a:pt x="258" y="298"/>
                    <a:pt x="260" y="299"/>
                    <a:pt x="262" y="301"/>
                  </a:cubicBezTo>
                  <a:cubicBezTo>
                    <a:pt x="352" y="372"/>
                    <a:pt x="352" y="372"/>
                    <a:pt x="352" y="372"/>
                  </a:cubicBezTo>
                  <a:cubicBezTo>
                    <a:pt x="352" y="128"/>
                    <a:pt x="352" y="128"/>
                    <a:pt x="352" y="128"/>
                  </a:cubicBezTo>
                  <a:cubicBezTo>
                    <a:pt x="160" y="128"/>
                    <a:pt x="160" y="128"/>
                    <a:pt x="160" y="128"/>
                  </a:cubicBezTo>
                  <a:cubicBezTo>
                    <a:pt x="160" y="372"/>
                    <a:pt x="160" y="372"/>
                    <a:pt x="160" y="372"/>
                  </a:cubicBezTo>
                  <a:cubicBezTo>
                    <a:pt x="249" y="301"/>
                    <a:pt x="249" y="301"/>
                    <a:pt x="249" y="301"/>
                  </a:cubicBezTo>
                  <a:cubicBezTo>
                    <a:pt x="251" y="299"/>
                    <a:pt x="253" y="298"/>
                    <a:pt x="256" y="2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88" name="CustomShape 5"/>
          <p:cNvSpPr/>
          <p:nvPr/>
        </p:nvSpPr>
        <p:spPr>
          <a:xfrm>
            <a:off x="1274760" y="2978280"/>
            <a:ext cx="362664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l-GR" sz="1600" spc="-1" strike="noStrike">
                <a:solidFill>
                  <a:srgbClr val="000000"/>
                </a:solidFill>
                <a:latin typeface="Segoe UI"/>
              </a:rPr>
              <a:t>Μνημόνια συνεργασίας στην Ευρώπη</a:t>
            </a:r>
            <a:r>
              <a:rPr b="1" lang="en-US" sz="1600" spc="-1" strike="noStrike">
                <a:solidFill>
                  <a:srgbClr val="000000"/>
                </a:solidFill>
                <a:latin typeface="Segoe UI"/>
              </a:rPr>
              <a:t>:</a:t>
            </a:r>
            <a:endParaRPr b="0" lang="el-GR" sz="1600" spc="-1" strike="noStrike">
              <a:latin typeface="Arial"/>
            </a:endParaRPr>
          </a:p>
        </p:txBody>
      </p:sp>
      <p:sp>
        <p:nvSpPr>
          <p:cNvPr id="389" name="CustomShape 6"/>
          <p:cNvSpPr/>
          <p:nvPr/>
        </p:nvSpPr>
        <p:spPr>
          <a:xfrm>
            <a:off x="1435320" y="3476160"/>
            <a:ext cx="2809800" cy="21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marL="203040" indent="-2026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400" spc="-1" strike="noStrike">
                <a:solidFill>
                  <a:srgbClr val="000000"/>
                </a:solidFill>
                <a:latin typeface="Segoe UI"/>
              </a:rPr>
              <a:t>Εθελοντικές συμφωνίες που πραγματοποιήθηκαν μεταξύ της κυβέρνησης και της βιομηχανίας</a:t>
            </a:r>
            <a:endParaRPr b="0" lang="el-GR" sz="1400" spc="-1" strike="noStrike">
              <a:latin typeface="Arial"/>
            </a:endParaRPr>
          </a:p>
          <a:p>
            <a:pPr marL="203040" indent="-2026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400" spc="-1" strike="noStrike">
                <a:solidFill>
                  <a:srgbClr val="000000"/>
                </a:solidFill>
                <a:latin typeface="Segoe UI"/>
              </a:rPr>
              <a:t>Χρονοδιάγραμμα 2 έως 5 έτη</a:t>
            </a:r>
            <a:endParaRPr b="0" lang="el-GR" sz="1400" spc="-1" strike="noStrike">
              <a:latin typeface="Arial"/>
            </a:endParaRPr>
          </a:p>
          <a:p>
            <a:pPr marL="203040" indent="-2026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400" spc="-1" strike="noStrike">
                <a:solidFill>
                  <a:srgbClr val="000000"/>
                </a:solidFill>
                <a:latin typeface="Segoe UI"/>
              </a:rPr>
              <a:t>Αμοιβαίες δεσμεύσεις και για τα δύο μέρη</a:t>
            </a:r>
            <a:endParaRPr b="0" lang="el-GR" sz="1400" spc="-1" strike="noStrike">
              <a:latin typeface="Arial"/>
            </a:endParaRPr>
          </a:p>
          <a:p>
            <a:pPr marL="203040" indent="-20268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400" spc="-1" strike="noStrike">
                <a:solidFill>
                  <a:srgbClr val="000000"/>
                </a:solidFill>
                <a:latin typeface="Segoe UI"/>
              </a:rPr>
              <a:t>Δεσμευτικά ή μη δεσμευτικά για τους υπογράφοντες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390" name="CustomShape 7"/>
          <p:cNvSpPr/>
          <p:nvPr/>
        </p:nvSpPr>
        <p:spPr>
          <a:xfrm>
            <a:off x="5147640" y="2959920"/>
            <a:ext cx="346356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l-GR" sz="1600" spc="-1" strike="noStrike">
                <a:solidFill>
                  <a:srgbClr val="000000"/>
                </a:solidFill>
                <a:latin typeface="Segoe UI"/>
              </a:rPr>
              <a:t>Τα </a:t>
            </a:r>
            <a:r>
              <a:rPr b="1" lang="en-GB" sz="1600" spc="-1" strike="noStrike">
                <a:solidFill>
                  <a:srgbClr val="000000"/>
                </a:solidFill>
                <a:latin typeface="Segoe UI"/>
              </a:rPr>
              <a:t>MoUs </a:t>
            </a:r>
            <a:r>
              <a:rPr b="1" lang="el-GR" sz="1600" spc="-1" strike="noStrike">
                <a:solidFill>
                  <a:srgbClr val="000000"/>
                </a:solidFill>
                <a:latin typeface="Segoe UI"/>
              </a:rPr>
              <a:t>χτίζονται γύρω από 5 διαστάσεις</a:t>
            </a:r>
            <a:r>
              <a:rPr b="1" lang="en-US" sz="1600" spc="-1" strike="noStrike">
                <a:solidFill>
                  <a:srgbClr val="000000"/>
                </a:solidFill>
                <a:latin typeface="Segoe UI"/>
              </a:rPr>
              <a:t>: </a:t>
            </a:r>
            <a:endParaRPr b="0" lang="el-GR" sz="1600" spc="-1" strike="noStrike">
              <a:latin typeface="Arial"/>
            </a:endParaRPr>
          </a:p>
        </p:txBody>
      </p:sp>
      <p:grpSp>
        <p:nvGrpSpPr>
          <p:cNvPr id="391" name="Group 8"/>
          <p:cNvGrpSpPr/>
          <p:nvPr/>
        </p:nvGrpSpPr>
        <p:grpSpPr>
          <a:xfrm>
            <a:off x="4941000" y="3793320"/>
            <a:ext cx="2912040" cy="410040"/>
            <a:chOff x="4941000" y="3793320"/>
            <a:chExt cx="2912040" cy="410040"/>
          </a:xfrm>
        </p:grpSpPr>
        <p:grpSp>
          <p:nvGrpSpPr>
            <p:cNvPr id="392" name="Group 9"/>
            <p:cNvGrpSpPr/>
            <p:nvPr/>
          </p:nvGrpSpPr>
          <p:grpSpPr>
            <a:xfrm>
              <a:off x="4941000" y="3793320"/>
              <a:ext cx="410040" cy="410040"/>
              <a:chOff x="4941000" y="3793320"/>
              <a:chExt cx="410040" cy="410040"/>
            </a:xfrm>
          </p:grpSpPr>
          <p:sp>
            <p:nvSpPr>
              <p:cNvPr id="393" name="CustomShape 10"/>
              <p:cNvSpPr/>
              <p:nvPr/>
            </p:nvSpPr>
            <p:spPr>
              <a:xfrm>
                <a:off x="4941000" y="3793320"/>
                <a:ext cx="410040" cy="410040"/>
              </a:xfrm>
              <a:custGeom>
                <a:avLst/>
                <a:gdLst/>
                <a:ahLst/>
                <a:rect l="l" t="t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94" name="CustomShape 11"/>
              <p:cNvSpPr/>
              <p:nvPr/>
            </p:nvSpPr>
            <p:spPr>
              <a:xfrm>
                <a:off x="5033880" y="3869640"/>
                <a:ext cx="222840" cy="239760"/>
              </a:xfrm>
              <a:custGeom>
                <a:avLst/>
                <a:gdLst/>
                <a:ahLst/>
                <a:rect l="l" t="t" r="r" b="b"/>
                <a:pathLst>
                  <a:path w="279" h="299">
                    <a:moveTo>
                      <a:pt x="268" y="299"/>
                    </a:moveTo>
                    <a:cubicBezTo>
                      <a:pt x="12" y="299"/>
                      <a:pt x="12" y="299"/>
                      <a:pt x="12" y="299"/>
                    </a:cubicBezTo>
                    <a:cubicBezTo>
                      <a:pt x="8" y="299"/>
                      <a:pt x="5" y="297"/>
                      <a:pt x="3" y="294"/>
                    </a:cubicBezTo>
                    <a:cubicBezTo>
                      <a:pt x="1" y="291"/>
                      <a:pt x="0" y="287"/>
                      <a:pt x="2" y="284"/>
                    </a:cubicBezTo>
                    <a:cubicBezTo>
                      <a:pt x="23" y="241"/>
                      <a:pt x="23" y="241"/>
                      <a:pt x="23" y="241"/>
                    </a:cubicBezTo>
                    <a:cubicBezTo>
                      <a:pt x="25" y="238"/>
                      <a:pt x="29" y="235"/>
                      <a:pt x="33" y="235"/>
                    </a:cubicBezTo>
                    <a:cubicBezTo>
                      <a:pt x="246" y="235"/>
                      <a:pt x="246" y="235"/>
                      <a:pt x="246" y="235"/>
                    </a:cubicBezTo>
                    <a:cubicBezTo>
                      <a:pt x="250" y="235"/>
                      <a:pt x="254" y="238"/>
                      <a:pt x="256" y="241"/>
                    </a:cubicBezTo>
                    <a:cubicBezTo>
                      <a:pt x="277" y="284"/>
                      <a:pt x="277" y="284"/>
                      <a:pt x="277" y="284"/>
                    </a:cubicBezTo>
                    <a:cubicBezTo>
                      <a:pt x="279" y="287"/>
                      <a:pt x="279" y="291"/>
                      <a:pt x="277" y="294"/>
                    </a:cubicBezTo>
                    <a:cubicBezTo>
                      <a:pt x="275" y="297"/>
                      <a:pt x="271" y="299"/>
                      <a:pt x="268" y="299"/>
                    </a:cubicBezTo>
                    <a:close/>
                    <a:moveTo>
                      <a:pt x="29" y="278"/>
                    </a:moveTo>
                    <a:cubicBezTo>
                      <a:pt x="250" y="278"/>
                      <a:pt x="250" y="278"/>
                      <a:pt x="250" y="278"/>
                    </a:cubicBezTo>
                    <a:cubicBezTo>
                      <a:pt x="240" y="257"/>
                      <a:pt x="240" y="257"/>
                      <a:pt x="240" y="257"/>
                    </a:cubicBezTo>
                    <a:cubicBezTo>
                      <a:pt x="40" y="257"/>
                      <a:pt x="40" y="257"/>
                      <a:pt x="40" y="257"/>
                    </a:cubicBezTo>
                    <a:lnTo>
                      <a:pt x="29" y="278"/>
                    </a:lnTo>
                    <a:close/>
                    <a:moveTo>
                      <a:pt x="257" y="86"/>
                    </a:moveTo>
                    <a:cubicBezTo>
                      <a:pt x="22" y="86"/>
                      <a:pt x="22" y="86"/>
                      <a:pt x="22" y="86"/>
                    </a:cubicBezTo>
                    <a:cubicBezTo>
                      <a:pt x="17" y="86"/>
                      <a:pt x="13" y="83"/>
                      <a:pt x="12" y="78"/>
                    </a:cubicBezTo>
                    <a:cubicBezTo>
                      <a:pt x="11" y="73"/>
                      <a:pt x="13" y="68"/>
                      <a:pt x="17" y="66"/>
                    </a:cubicBezTo>
                    <a:cubicBezTo>
                      <a:pt x="135" y="2"/>
                      <a:pt x="135" y="2"/>
                      <a:pt x="135" y="2"/>
                    </a:cubicBezTo>
                    <a:cubicBezTo>
                      <a:pt x="138" y="0"/>
                      <a:pt x="142" y="0"/>
                      <a:pt x="145" y="2"/>
                    </a:cubicBezTo>
                    <a:cubicBezTo>
                      <a:pt x="262" y="66"/>
                      <a:pt x="262" y="66"/>
                      <a:pt x="262" y="66"/>
                    </a:cubicBezTo>
                    <a:cubicBezTo>
                      <a:pt x="266" y="68"/>
                      <a:pt x="269" y="73"/>
                      <a:pt x="267" y="78"/>
                    </a:cubicBezTo>
                    <a:cubicBezTo>
                      <a:pt x="266" y="83"/>
                      <a:pt x="262" y="86"/>
                      <a:pt x="257" y="86"/>
                    </a:cubicBezTo>
                    <a:close/>
                    <a:moveTo>
                      <a:pt x="64" y="65"/>
                    </a:moveTo>
                    <a:cubicBezTo>
                      <a:pt x="215" y="65"/>
                      <a:pt x="215" y="65"/>
                      <a:pt x="215" y="65"/>
                    </a:cubicBezTo>
                    <a:cubicBezTo>
                      <a:pt x="140" y="23"/>
                      <a:pt x="140" y="23"/>
                      <a:pt x="140" y="23"/>
                    </a:cubicBezTo>
                    <a:lnTo>
                      <a:pt x="64" y="65"/>
                    </a:lnTo>
                    <a:close/>
                    <a:moveTo>
                      <a:pt x="54" y="203"/>
                    </a:moveTo>
                    <a:cubicBezTo>
                      <a:pt x="54" y="118"/>
                      <a:pt x="54" y="118"/>
                      <a:pt x="54" y="118"/>
                    </a:cubicBezTo>
                    <a:cubicBezTo>
                      <a:pt x="54" y="112"/>
                      <a:pt x="50" y="107"/>
                      <a:pt x="44" y="107"/>
                    </a:cubicBezTo>
                    <a:cubicBezTo>
                      <a:pt x="38" y="107"/>
                      <a:pt x="33" y="112"/>
                      <a:pt x="33" y="118"/>
                    </a:cubicBezTo>
                    <a:cubicBezTo>
                      <a:pt x="33" y="203"/>
                      <a:pt x="33" y="203"/>
                      <a:pt x="33" y="203"/>
                    </a:cubicBezTo>
                    <a:cubicBezTo>
                      <a:pt x="33" y="209"/>
                      <a:pt x="38" y="214"/>
                      <a:pt x="44" y="214"/>
                    </a:cubicBezTo>
                    <a:cubicBezTo>
                      <a:pt x="50" y="214"/>
                      <a:pt x="54" y="209"/>
                      <a:pt x="54" y="203"/>
                    </a:cubicBezTo>
                    <a:close/>
                    <a:moveTo>
                      <a:pt x="118" y="203"/>
                    </a:moveTo>
                    <a:cubicBezTo>
                      <a:pt x="118" y="118"/>
                      <a:pt x="118" y="118"/>
                      <a:pt x="118" y="118"/>
                    </a:cubicBezTo>
                    <a:cubicBezTo>
                      <a:pt x="118" y="112"/>
                      <a:pt x="114" y="107"/>
                      <a:pt x="108" y="107"/>
                    </a:cubicBezTo>
                    <a:cubicBezTo>
                      <a:pt x="102" y="107"/>
                      <a:pt x="97" y="112"/>
                      <a:pt x="97" y="118"/>
                    </a:cubicBezTo>
                    <a:cubicBezTo>
                      <a:pt x="97" y="203"/>
                      <a:pt x="97" y="203"/>
                      <a:pt x="97" y="203"/>
                    </a:cubicBezTo>
                    <a:cubicBezTo>
                      <a:pt x="97" y="209"/>
                      <a:pt x="102" y="214"/>
                      <a:pt x="108" y="214"/>
                    </a:cubicBezTo>
                    <a:cubicBezTo>
                      <a:pt x="114" y="214"/>
                      <a:pt x="118" y="209"/>
                      <a:pt x="118" y="203"/>
                    </a:cubicBezTo>
                    <a:close/>
                    <a:moveTo>
                      <a:pt x="182" y="203"/>
                    </a:moveTo>
                    <a:cubicBezTo>
                      <a:pt x="182" y="118"/>
                      <a:pt x="182" y="118"/>
                      <a:pt x="182" y="118"/>
                    </a:cubicBezTo>
                    <a:cubicBezTo>
                      <a:pt x="182" y="112"/>
                      <a:pt x="178" y="107"/>
                      <a:pt x="172" y="107"/>
                    </a:cubicBezTo>
                    <a:cubicBezTo>
                      <a:pt x="166" y="107"/>
                      <a:pt x="161" y="112"/>
                      <a:pt x="161" y="118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9"/>
                      <a:pt x="166" y="214"/>
                      <a:pt x="172" y="214"/>
                    </a:cubicBezTo>
                    <a:cubicBezTo>
                      <a:pt x="178" y="214"/>
                      <a:pt x="182" y="209"/>
                      <a:pt x="182" y="203"/>
                    </a:cubicBezTo>
                    <a:close/>
                    <a:moveTo>
                      <a:pt x="246" y="203"/>
                    </a:moveTo>
                    <a:cubicBezTo>
                      <a:pt x="246" y="118"/>
                      <a:pt x="246" y="118"/>
                      <a:pt x="246" y="118"/>
                    </a:cubicBezTo>
                    <a:cubicBezTo>
                      <a:pt x="246" y="112"/>
                      <a:pt x="242" y="107"/>
                      <a:pt x="236" y="107"/>
                    </a:cubicBezTo>
                    <a:cubicBezTo>
                      <a:pt x="230" y="107"/>
                      <a:pt x="225" y="112"/>
                      <a:pt x="225" y="118"/>
                    </a:cubicBezTo>
                    <a:cubicBezTo>
                      <a:pt x="225" y="203"/>
                      <a:pt x="225" y="203"/>
                      <a:pt x="225" y="203"/>
                    </a:cubicBezTo>
                    <a:cubicBezTo>
                      <a:pt x="225" y="209"/>
                      <a:pt x="230" y="214"/>
                      <a:pt x="236" y="214"/>
                    </a:cubicBezTo>
                    <a:cubicBezTo>
                      <a:pt x="242" y="214"/>
                      <a:pt x="246" y="209"/>
                      <a:pt x="246" y="20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95" name="CustomShape 12"/>
            <p:cNvSpPr/>
            <p:nvPr/>
          </p:nvSpPr>
          <p:spPr>
            <a:xfrm>
              <a:off x="5495040" y="3906360"/>
              <a:ext cx="235800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>
                <a:lnSpc>
                  <a:spcPct val="100000"/>
                </a:lnSpc>
                <a:spcBef>
                  <a:spcPts val="601"/>
                </a:spcBef>
                <a:tabLst>
                  <a:tab algn="l" pos="0"/>
                </a:tabLst>
              </a:pPr>
              <a:r>
                <a:rPr b="1" lang="el-GR" sz="1200" spc="-1" strike="noStrike">
                  <a:solidFill>
                    <a:srgbClr val="4bacc6"/>
                  </a:solidFill>
                  <a:latin typeface="Verdana"/>
                </a:rPr>
                <a:t>Διακυβέρνηση</a:t>
              </a:r>
              <a:endParaRPr b="0" lang="el-GR" sz="1200" spc="-1" strike="noStrike">
                <a:latin typeface="Arial"/>
              </a:endParaRPr>
            </a:p>
          </p:txBody>
        </p:sp>
      </p:grpSp>
      <p:grpSp>
        <p:nvGrpSpPr>
          <p:cNvPr id="396" name="Group 13"/>
          <p:cNvGrpSpPr/>
          <p:nvPr/>
        </p:nvGrpSpPr>
        <p:grpSpPr>
          <a:xfrm>
            <a:off x="4953240" y="4673520"/>
            <a:ext cx="2899800" cy="410040"/>
            <a:chOff x="4953240" y="4673520"/>
            <a:chExt cx="2899800" cy="410040"/>
          </a:xfrm>
        </p:grpSpPr>
        <p:grpSp>
          <p:nvGrpSpPr>
            <p:cNvPr id="397" name="Group 14"/>
            <p:cNvGrpSpPr/>
            <p:nvPr/>
          </p:nvGrpSpPr>
          <p:grpSpPr>
            <a:xfrm>
              <a:off x="4953240" y="4673520"/>
              <a:ext cx="410040" cy="410040"/>
              <a:chOff x="4953240" y="4673520"/>
              <a:chExt cx="410040" cy="410040"/>
            </a:xfrm>
          </p:grpSpPr>
          <p:sp>
            <p:nvSpPr>
              <p:cNvPr id="398" name="CustomShape 15"/>
              <p:cNvSpPr/>
              <p:nvPr/>
            </p:nvSpPr>
            <p:spPr>
              <a:xfrm>
                <a:off x="5045400" y="4800240"/>
                <a:ext cx="233280" cy="154440"/>
              </a:xfrm>
              <a:custGeom>
                <a:avLst/>
                <a:gdLst/>
                <a:ahLst/>
                <a:rect l="l" t="t" r="r" b="b"/>
                <a:pathLst>
                  <a:path w="439" h="291">
                    <a:moveTo>
                      <a:pt x="423" y="0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72" y="0"/>
                      <a:pt x="66" y="7"/>
                      <a:pt x="66" y="1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7" y="65"/>
                      <a:pt x="0" y="72"/>
                      <a:pt x="0" y="80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0" y="284"/>
                      <a:pt x="7" y="291"/>
                      <a:pt x="16" y="291"/>
                    </a:cubicBezTo>
                    <a:cubicBezTo>
                      <a:pt x="358" y="291"/>
                      <a:pt x="358" y="291"/>
                      <a:pt x="358" y="291"/>
                    </a:cubicBezTo>
                    <a:cubicBezTo>
                      <a:pt x="366" y="291"/>
                      <a:pt x="373" y="284"/>
                      <a:pt x="373" y="276"/>
                    </a:cubicBezTo>
                    <a:cubicBezTo>
                      <a:pt x="373" y="226"/>
                      <a:pt x="373" y="226"/>
                      <a:pt x="373" y="226"/>
                    </a:cubicBezTo>
                    <a:cubicBezTo>
                      <a:pt x="423" y="226"/>
                      <a:pt x="423" y="226"/>
                      <a:pt x="423" y="226"/>
                    </a:cubicBezTo>
                    <a:cubicBezTo>
                      <a:pt x="432" y="226"/>
                      <a:pt x="439" y="219"/>
                      <a:pt x="439" y="211"/>
                    </a:cubicBezTo>
                    <a:cubicBezTo>
                      <a:pt x="439" y="15"/>
                      <a:pt x="439" y="15"/>
                      <a:pt x="439" y="15"/>
                    </a:cubicBezTo>
                    <a:cubicBezTo>
                      <a:pt x="439" y="7"/>
                      <a:pt x="432" y="0"/>
                      <a:pt x="423" y="0"/>
                    </a:cubicBezTo>
                    <a:close/>
                    <a:moveTo>
                      <a:pt x="343" y="96"/>
                    </a:moveTo>
                    <a:cubicBezTo>
                      <a:pt x="343" y="261"/>
                      <a:pt x="343" y="261"/>
                      <a:pt x="343" y="261"/>
                    </a:cubicBezTo>
                    <a:cubicBezTo>
                      <a:pt x="31" y="261"/>
                      <a:pt x="31" y="261"/>
                      <a:pt x="31" y="261"/>
                    </a:cubicBezTo>
                    <a:cubicBezTo>
                      <a:pt x="31" y="96"/>
                      <a:pt x="31" y="96"/>
                      <a:pt x="31" y="96"/>
                    </a:cubicBezTo>
                    <a:lnTo>
                      <a:pt x="343" y="96"/>
                    </a:lnTo>
                    <a:close/>
                    <a:moveTo>
                      <a:pt x="358" y="65"/>
                    </a:moveTo>
                    <a:cubicBezTo>
                      <a:pt x="96" y="65"/>
                      <a:pt x="96" y="65"/>
                      <a:pt x="96" y="65"/>
                    </a:cubicBezTo>
                    <a:cubicBezTo>
                      <a:pt x="96" y="30"/>
                      <a:pt x="96" y="30"/>
                      <a:pt x="96" y="30"/>
                    </a:cubicBezTo>
                    <a:cubicBezTo>
                      <a:pt x="408" y="30"/>
                      <a:pt x="408" y="30"/>
                      <a:pt x="408" y="30"/>
                    </a:cubicBezTo>
                    <a:cubicBezTo>
                      <a:pt x="408" y="195"/>
                      <a:pt x="408" y="195"/>
                      <a:pt x="408" y="195"/>
                    </a:cubicBezTo>
                    <a:cubicBezTo>
                      <a:pt x="373" y="195"/>
                      <a:pt x="373" y="195"/>
                      <a:pt x="373" y="195"/>
                    </a:cubicBezTo>
                    <a:cubicBezTo>
                      <a:pt x="373" y="80"/>
                      <a:pt x="373" y="80"/>
                      <a:pt x="373" y="80"/>
                    </a:cubicBezTo>
                    <a:cubicBezTo>
                      <a:pt x="373" y="72"/>
                      <a:pt x="366" y="65"/>
                      <a:pt x="358" y="6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99" name="CustomShape 16"/>
              <p:cNvSpPr/>
              <p:nvPr/>
            </p:nvSpPr>
            <p:spPr>
              <a:xfrm>
                <a:off x="4953240" y="4673520"/>
                <a:ext cx="410040" cy="410040"/>
              </a:xfrm>
              <a:custGeom>
                <a:avLst/>
                <a:gdLst/>
                <a:ahLst/>
                <a:rect l="l" t="t" r="r" b="b"/>
                <a:pathLst>
                  <a:path w="771" h="771">
                    <a:moveTo>
                      <a:pt x="658" y="113"/>
                    </a:moveTo>
                    <a:cubicBezTo>
                      <a:pt x="585" y="40"/>
                      <a:pt x="488" y="0"/>
                      <a:pt x="385" y="0"/>
                    </a:cubicBezTo>
                    <a:cubicBezTo>
                      <a:pt x="283" y="0"/>
                      <a:pt x="186" y="40"/>
                      <a:pt x="113" y="113"/>
                    </a:cubicBezTo>
                    <a:cubicBezTo>
                      <a:pt x="40" y="186"/>
                      <a:pt x="0" y="283"/>
                      <a:pt x="0" y="385"/>
                    </a:cubicBezTo>
                    <a:cubicBezTo>
                      <a:pt x="0" y="488"/>
                      <a:pt x="40" y="585"/>
                      <a:pt x="113" y="658"/>
                    </a:cubicBezTo>
                    <a:cubicBezTo>
                      <a:pt x="186" y="731"/>
                      <a:pt x="283" y="771"/>
                      <a:pt x="385" y="771"/>
                    </a:cubicBezTo>
                    <a:cubicBezTo>
                      <a:pt x="488" y="771"/>
                      <a:pt x="585" y="731"/>
                      <a:pt x="658" y="658"/>
                    </a:cubicBezTo>
                    <a:cubicBezTo>
                      <a:pt x="731" y="585"/>
                      <a:pt x="771" y="488"/>
                      <a:pt x="771" y="385"/>
                    </a:cubicBezTo>
                    <a:cubicBezTo>
                      <a:pt x="771" y="283"/>
                      <a:pt x="731" y="186"/>
                      <a:pt x="658" y="113"/>
                    </a:cubicBezTo>
                    <a:close/>
                    <a:moveTo>
                      <a:pt x="523" y="712"/>
                    </a:moveTo>
                    <a:cubicBezTo>
                      <a:pt x="480" y="731"/>
                      <a:pt x="433" y="740"/>
                      <a:pt x="385" y="740"/>
                    </a:cubicBezTo>
                    <a:cubicBezTo>
                      <a:pt x="338" y="740"/>
                      <a:pt x="291" y="731"/>
                      <a:pt x="247" y="712"/>
                    </a:cubicBezTo>
                    <a:cubicBezTo>
                      <a:pt x="205" y="694"/>
                      <a:pt x="167" y="669"/>
                      <a:pt x="135" y="636"/>
                    </a:cubicBezTo>
                    <a:cubicBezTo>
                      <a:pt x="102" y="604"/>
                      <a:pt x="77" y="566"/>
                      <a:pt x="59" y="523"/>
                    </a:cubicBezTo>
                    <a:cubicBezTo>
                      <a:pt x="40" y="480"/>
                      <a:pt x="31" y="433"/>
                      <a:pt x="31" y="385"/>
                    </a:cubicBezTo>
                    <a:cubicBezTo>
                      <a:pt x="31" y="338"/>
                      <a:pt x="40" y="291"/>
                      <a:pt x="59" y="247"/>
                    </a:cubicBezTo>
                    <a:cubicBezTo>
                      <a:pt x="77" y="205"/>
                      <a:pt x="102" y="167"/>
                      <a:pt x="135" y="135"/>
                    </a:cubicBezTo>
                    <a:cubicBezTo>
                      <a:pt x="167" y="102"/>
                      <a:pt x="205" y="77"/>
                      <a:pt x="247" y="59"/>
                    </a:cubicBezTo>
                    <a:cubicBezTo>
                      <a:pt x="291" y="40"/>
                      <a:pt x="338" y="31"/>
                      <a:pt x="385" y="31"/>
                    </a:cubicBezTo>
                    <a:cubicBezTo>
                      <a:pt x="433" y="31"/>
                      <a:pt x="480" y="40"/>
                      <a:pt x="523" y="59"/>
                    </a:cubicBezTo>
                    <a:cubicBezTo>
                      <a:pt x="566" y="77"/>
                      <a:pt x="604" y="102"/>
                      <a:pt x="636" y="135"/>
                    </a:cubicBezTo>
                    <a:cubicBezTo>
                      <a:pt x="669" y="167"/>
                      <a:pt x="694" y="205"/>
                      <a:pt x="712" y="247"/>
                    </a:cubicBezTo>
                    <a:cubicBezTo>
                      <a:pt x="731" y="291"/>
                      <a:pt x="740" y="338"/>
                      <a:pt x="740" y="385"/>
                    </a:cubicBezTo>
                    <a:cubicBezTo>
                      <a:pt x="740" y="433"/>
                      <a:pt x="731" y="480"/>
                      <a:pt x="712" y="523"/>
                    </a:cubicBezTo>
                    <a:cubicBezTo>
                      <a:pt x="694" y="566"/>
                      <a:pt x="669" y="604"/>
                      <a:pt x="636" y="636"/>
                    </a:cubicBezTo>
                    <a:cubicBezTo>
                      <a:pt x="604" y="669"/>
                      <a:pt x="566" y="694"/>
                      <a:pt x="523" y="712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0" name="CustomShape 17"/>
              <p:cNvSpPr/>
              <p:nvPr/>
            </p:nvSpPr>
            <p:spPr>
              <a:xfrm>
                <a:off x="5112360" y="4857120"/>
                <a:ext cx="58680" cy="74880"/>
              </a:xfrm>
              <a:custGeom>
                <a:avLst/>
                <a:gdLst/>
                <a:ahLst/>
                <a:rect l="l" t="t" r="r" b="b"/>
                <a:pathLst>
                  <a:path w="111" h="141">
                    <a:moveTo>
                      <a:pt x="0" y="80"/>
                    </a:moveTo>
                    <a:cubicBezTo>
                      <a:pt x="0" y="84"/>
                      <a:pt x="4" y="88"/>
                      <a:pt x="8" y="88"/>
                    </a:cubicBezTo>
                    <a:cubicBezTo>
                      <a:pt x="15" y="88"/>
                      <a:pt x="15" y="88"/>
                      <a:pt x="15" y="88"/>
                    </a:cubicBezTo>
                    <a:cubicBezTo>
                      <a:pt x="22" y="119"/>
                      <a:pt x="46" y="141"/>
                      <a:pt x="75" y="141"/>
                    </a:cubicBezTo>
                    <a:cubicBezTo>
                      <a:pt x="86" y="141"/>
                      <a:pt x="97" y="138"/>
                      <a:pt x="106" y="131"/>
                    </a:cubicBezTo>
                    <a:cubicBezTo>
                      <a:pt x="108" y="130"/>
                      <a:pt x="109" y="128"/>
                      <a:pt x="110" y="126"/>
                    </a:cubicBezTo>
                    <a:cubicBezTo>
                      <a:pt x="110" y="124"/>
                      <a:pt x="110" y="122"/>
                      <a:pt x="108" y="120"/>
                    </a:cubicBezTo>
                    <a:cubicBezTo>
                      <a:pt x="107" y="118"/>
                      <a:pt x="105" y="117"/>
                      <a:pt x="103" y="117"/>
                    </a:cubicBezTo>
                    <a:cubicBezTo>
                      <a:pt x="101" y="116"/>
                      <a:pt x="99" y="117"/>
                      <a:pt x="97" y="118"/>
                    </a:cubicBezTo>
                    <a:cubicBezTo>
                      <a:pt x="90" y="123"/>
                      <a:pt x="83" y="125"/>
                      <a:pt x="75" y="125"/>
                    </a:cubicBezTo>
                    <a:cubicBezTo>
                      <a:pt x="55" y="125"/>
                      <a:pt x="38" y="110"/>
                      <a:pt x="32" y="88"/>
                    </a:cubicBezTo>
                    <a:cubicBezTo>
                      <a:pt x="84" y="88"/>
                      <a:pt x="84" y="88"/>
                      <a:pt x="84" y="88"/>
                    </a:cubicBezTo>
                    <a:cubicBezTo>
                      <a:pt x="88" y="88"/>
                      <a:pt x="92" y="84"/>
                      <a:pt x="92" y="80"/>
                    </a:cubicBezTo>
                    <a:cubicBezTo>
                      <a:pt x="92" y="75"/>
                      <a:pt x="88" y="72"/>
                      <a:pt x="84" y="72"/>
                    </a:cubicBezTo>
                    <a:cubicBezTo>
                      <a:pt x="29" y="72"/>
                      <a:pt x="29" y="72"/>
                      <a:pt x="29" y="72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84" y="70"/>
                      <a:pt x="84" y="70"/>
                      <a:pt x="84" y="70"/>
                    </a:cubicBezTo>
                    <a:cubicBezTo>
                      <a:pt x="88" y="70"/>
                      <a:pt x="92" y="66"/>
                      <a:pt x="92" y="62"/>
                    </a:cubicBezTo>
                    <a:cubicBezTo>
                      <a:pt x="92" y="57"/>
                      <a:pt x="88" y="54"/>
                      <a:pt x="84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8" y="32"/>
                      <a:pt x="55" y="16"/>
                      <a:pt x="75" y="16"/>
                    </a:cubicBezTo>
                    <a:cubicBezTo>
                      <a:pt x="83" y="16"/>
                      <a:pt x="90" y="19"/>
                      <a:pt x="97" y="23"/>
                    </a:cubicBezTo>
                    <a:cubicBezTo>
                      <a:pt x="99" y="24"/>
                      <a:pt x="101" y="25"/>
                      <a:pt x="103" y="24"/>
                    </a:cubicBezTo>
                    <a:cubicBezTo>
                      <a:pt x="105" y="24"/>
                      <a:pt x="107" y="23"/>
                      <a:pt x="108" y="21"/>
                    </a:cubicBezTo>
                    <a:cubicBezTo>
                      <a:pt x="111" y="17"/>
                      <a:pt x="110" y="12"/>
                      <a:pt x="106" y="10"/>
                    </a:cubicBezTo>
                    <a:cubicBezTo>
                      <a:pt x="97" y="4"/>
                      <a:pt x="86" y="0"/>
                      <a:pt x="75" y="0"/>
                    </a:cubicBezTo>
                    <a:cubicBezTo>
                      <a:pt x="46" y="0"/>
                      <a:pt x="22" y="22"/>
                      <a:pt x="15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4" y="54"/>
                      <a:pt x="0" y="57"/>
                      <a:pt x="0" y="62"/>
                    </a:cubicBezTo>
                    <a:cubicBezTo>
                      <a:pt x="0" y="66"/>
                      <a:pt x="4" y="70"/>
                      <a:pt x="8" y="70"/>
                    </a:cubicBez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70"/>
                      <a:pt x="13" y="70"/>
                      <a:pt x="13" y="71"/>
                    </a:cubicBezTo>
                    <a:cubicBezTo>
                      <a:pt x="13" y="71"/>
                      <a:pt x="13" y="71"/>
                      <a:pt x="13" y="7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0" y="75"/>
                      <a:pt x="0" y="8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01" name="CustomShape 18"/>
            <p:cNvSpPr/>
            <p:nvPr/>
          </p:nvSpPr>
          <p:spPr>
            <a:xfrm>
              <a:off x="5495040" y="4748760"/>
              <a:ext cx="235800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>
                <a:lnSpc>
                  <a:spcPct val="100000"/>
                </a:lnSpc>
                <a:spcBef>
                  <a:spcPts val="601"/>
                </a:spcBef>
                <a:tabLst>
                  <a:tab algn="l" pos="0"/>
                </a:tabLst>
              </a:pPr>
              <a:r>
                <a:rPr b="1" lang="el-GR" sz="1200" spc="-1" strike="noStrike">
                  <a:solidFill>
                    <a:srgbClr val="4bacc6"/>
                  </a:solidFill>
                  <a:latin typeface="Verdana"/>
                </a:rPr>
                <a:t>Προϋπολογισμοί</a:t>
              </a:r>
              <a:endParaRPr b="0" lang="el-GR" sz="1200" spc="-1" strike="noStrike">
                <a:latin typeface="Arial"/>
              </a:endParaRPr>
            </a:p>
          </p:txBody>
        </p:sp>
      </p:grpSp>
      <p:grpSp>
        <p:nvGrpSpPr>
          <p:cNvPr id="402" name="Group 19"/>
          <p:cNvGrpSpPr/>
          <p:nvPr/>
        </p:nvGrpSpPr>
        <p:grpSpPr>
          <a:xfrm>
            <a:off x="4945320" y="5514840"/>
            <a:ext cx="2921040" cy="410040"/>
            <a:chOff x="4945320" y="5514840"/>
            <a:chExt cx="2921040" cy="410040"/>
          </a:xfrm>
        </p:grpSpPr>
        <p:grpSp>
          <p:nvGrpSpPr>
            <p:cNvPr id="403" name="Group 20"/>
            <p:cNvGrpSpPr/>
            <p:nvPr/>
          </p:nvGrpSpPr>
          <p:grpSpPr>
            <a:xfrm>
              <a:off x="4945320" y="5514840"/>
              <a:ext cx="410040" cy="410040"/>
              <a:chOff x="4945320" y="5514840"/>
              <a:chExt cx="410040" cy="410040"/>
            </a:xfrm>
          </p:grpSpPr>
          <p:sp>
            <p:nvSpPr>
              <p:cNvPr id="404" name="CustomShape 21"/>
              <p:cNvSpPr/>
              <p:nvPr/>
            </p:nvSpPr>
            <p:spPr>
              <a:xfrm>
                <a:off x="5022360" y="5589720"/>
                <a:ext cx="255960" cy="257760"/>
              </a:xfrm>
              <a:custGeom>
                <a:avLst/>
                <a:gdLst/>
                <a:ahLst/>
                <a:rect l="l" t="t" r="r" b="b"/>
                <a:pathLst>
                  <a:path w="320" h="322">
                    <a:moveTo>
                      <a:pt x="234" y="303"/>
                    </a:moveTo>
                    <a:cubicBezTo>
                      <a:pt x="233" y="314"/>
                      <a:pt x="224" y="322"/>
                      <a:pt x="213" y="322"/>
                    </a:cubicBezTo>
                    <a:cubicBezTo>
                      <a:pt x="208" y="322"/>
                      <a:pt x="203" y="320"/>
                      <a:pt x="199" y="317"/>
                    </a:cubicBezTo>
                    <a:cubicBezTo>
                      <a:pt x="187" y="320"/>
                      <a:pt x="173" y="322"/>
                      <a:pt x="160" y="322"/>
                    </a:cubicBezTo>
                    <a:cubicBezTo>
                      <a:pt x="71" y="322"/>
                      <a:pt x="0" y="250"/>
                      <a:pt x="0" y="162"/>
                    </a:cubicBezTo>
                    <a:cubicBezTo>
                      <a:pt x="0" y="141"/>
                      <a:pt x="4" y="121"/>
                      <a:pt x="11" y="102"/>
                    </a:cubicBezTo>
                    <a:cubicBezTo>
                      <a:pt x="17" y="88"/>
                      <a:pt x="24" y="75"/>
                      <a:pt x="34" y="63"/>
                    </a:cubicBezTo>
                    <a:cubicBezTo>
                      <a:pt x="38" y="58"/>
                      <a:pt x="44" y="57"/>
                      <a:pt x="49" y="61"/>
                    </a:cubicBezTo>
                    <a:cubicBezTo>
                      <a:pt x="54" y="65"/>
                      <a:pt x="54" y="71"/>
                      <a:pt x="51" y="76"/>
                    </a:cubicBezTo>
                    <a:cubicBezTo>
                      <a:pt x="42" y="86"/>
                      <a:pt x="36" y="98"/>
                      <a:pt x="31" y="110"/>
                    </a:cubicBezTo>
                    <a:cubicBezTo>
                      <a:pt x="24" y="126"/>
                      <a:pt x="21" y="144"/>
                      <a:pt x="21" y="162"/>
                    </a:cubicBezTo>
                    <a:cubicBezTo>
                      <a:pt x="21" y="238"/>
                      <a:pt x="83" y="300"/>
                      <a:pt x="160" y="300"/>
                    </a:cubicBezTo>
                    <a:cubicBezTo>
                      <a:pt x="171" y="300"/>
                      <a:pt x="182" y="299"/>
                      <a:pt x="192" y="296"/>
                    </a:cubicBezTo>
                    <a:cubicBezTo>
                      <a:pt x="194" y="286"/>
                      <a:pt x="203" y="279"/>
                      <a:pt x="213" y="279"/>
                    </a:cubicBezTo>
                    <a:cubicBezTo>
                      <a:pt x="218" y="279"/>
                      <a:pt x="222" y="281"/>
                      <a:pt x="226" y="283"/>
                    </a:cubicBezTo>
                    <a:cubicBezTo>
                      <a:pt x="269" y="260"/>
                      <a:pt x="298" y="214"/>
                      <a:pt x="298" y="162"/>
                    </a:cubicBezTo>
                    <a:cubicBezTo>
                      <a:pt x="298" y="120"/>
                      <a:pt x="280" y="82"/>
                      <a:pt x="249" y="56"/>
                    </a:cubicBezTo>
                    <a:cubicBezTo>
                      <a:pt x="230" y="82"/>
                      <a:pt x="230" y="82"/>
                      <a:pt x="230" y="82"/>
                    </a:cubicBezTo>
                    <a:cubicBezTo>
                      <a:pt x="253" y="102"/>
                      <a:pt x="266" y="131"/>
                      <a:pt x="266" y="162"/>
                    </a:cubicBezTo>
                    <a:cubicBezTo>
                      <a:pt x="266" y="220"/>
                      <a:pt x="218" y="268"/>
                      <a:pt x="160" y="268"/>
                    </a:cubicBezTo>
                    <a:cubicBezTo>
                      <a:pt x="107" y="268"/>
                      <a:pt x="64" y="231"/>
                      <a:pt x="55" y="181"/>
                    </a:cubicBezTo>
                    <a:cubicBezTo>
                      <a:pt x="47" y="178"/>
                      <a:pt x="42" y="170"/>
                      <a:pt x="42" y="162"/>
                    </a:cubicBezTo>
                    <a:cubicBezTo>
                      <a:pt x="42" y="153"/>
                      <a:pt x="47" y="146"/>
                      <a:pt x="55" y="142"/>
                    </a:cubicBezTo>
                    <a:cubicBezTo>
                      <a:pt x="56" y="137"/>
                      <a:pt x="57" y="131"/>
                      <a:pt x="59" y="126"/>
                    </a:cubicBezTo>
                    <a:cubicBezTo>
                      <a:pt x="61" y="121"/>
                      <a:pt x="67" y="118"/>
                      <a:pt x="73" y="120"/>
                    </a:cubicBezTo>
                    <a:cubicBezTo>
                      <a:pt x="78" y="122"/>
                      <a:pt x="81" y="128"/>
                      <a:pt x="79" y="133"/>
                    </a:cubicBezTo>
                    <a:cubicBezTo>
                      <a:pt x="78" y="137"/>
                      <a:pt x="77" y="141"/>
                      <a:pt x="76" y="144"/>
                    </a:cubicBezTo>
                    <a:cubicBezTo>
                      <a:pt x="81" y="148"/>
                      <a:pt x="85" y="155"/>
                      <a:pt x="85" y="162"/>
                    </a:cubicBezTo>
                    <a:cubicBezTo>
                      <a:pt x="85" y="169"/>
                      <a:pt x="81" y="175"/>
                      <a:pt x="76" y="179"/>
                    </a:cubicBezTo>
                    <a:cubicBezTo>
                      <a:pt x="84" y="218"/>
                      <a:pt x="119" y="247"/>
                      <a:pt x="160" y="247"/>
                    </a:cubicBezTo>
                    <a:cubicBezTo>
                      <a:pt x="207" y="247"/>
                      <a:pt x="245" y="209"/>
                      <a:pt x="245" y="162"/>
                    </a:cubicBezTo>
                    <a:cubicBezTo>
                      <a:pt x="245" y="138"/>
                      <a:pt x="235" y="115"/>
                      <a:pt x="217" y="99"/>
                    </a:cubicBezTo>
                    <a:cubicBezTo>
                      <a:pt x="199" y="125"/>
                      <a:pt x="199" y="125"/>
                      <a:pt x="199" y="125"/>
                    </a:cubicBezTo>
                    <a:cubicBezTo>
                      <a:pt x="208" y="135"/>
                      <a:pt x="213" y="148"/>
                      <a:pt x="213" y="162"/>
                    </a:cubicBezTo>
                    <a:cubicBezTo>
                      <a:pt x="213" y="191"/>
                      <a:pt x="189" y="215"/>
                      <a:pt x="160" y="215"/>
                    </a:cubicBezTo>
                    <a:cubicBezTo>
                      <a:pt x="130" y="215"/>
                      <a:pt x="106" y="191"/>
                      <a:pt x="106" y="162"/>
                    </a:cubicBezTo>
                    <a:cubicBezTo>
                      <a:pt x="106" y="143"/>
                      <a:pt x="117" y="125"/>
                      <a:pt x="133" y="115"/>
                    </a:cubicBezTo>
                    <a:cubicBezTo>
                      <a:pt x="138" y="113"/>
                      <a:pt x="145" y="114"/>
                      <a:pt x="148" y="119"/>
                    </a:cubicBezTo>
                    <a:cubicBezTo>
                      <a:pt x="151" y="124"/>
                      <a:pt x="149" y="131"/>
                      <a:pt x="144" y="134"/>
                    </a:cubicBezTo>
                    <a:cubicBezTo>
                      <a:pt x="134" y="140"/>
                      <a:pt x="128" y="150"/>
                      <a:pt x="128" y="162"/>
                    </a:cubicBezTo>
                    <a:cubicBezTo>
                      <a:pt x="128" y="179"/>
                      <a:pt x="142" y="194"/>
                      <a:pt x="160" y="194"/>
                    </a:cubicBezTo>
                    <a:cubicBezTo>
                      <a:pt x="177" y="194"/>
                      <a:pt x="192" y="179"/>
                      <a:pt x="192" y="162"/>
                    </a:cubicBezTo>
                    <a:cubicBezTo>
                      <a:pt x="192" y="155"/>
                      <a:pt x="190" y="149"/>
                      <a:pt x="186" y="143"/>
                    </a:cubicBezTo>
                    <a:cubicBezTo>
                      <a:pt x="168" y="168"/>
                      <a:pt x="168" y="168"/>
                      <a:pt x="168" y="168"/>
                    </a:cubicBezTo>
                    <a:cubicBezTo>
                      <a:pt x="166" y="171"/>
                      <a:pt x="163" y="172"/>
                      <a:pt x="160" y="172"/>
                    </a:cubicBezTo>
                    <a:cubicBezTo>
                      <a:pt x="158" y="172"/>
                      <a:pt x="155" y="172"/>
                      <a:pt x="153" y="170"/>
                    </a:cubicBezTo>
                    <a:cubicBezTo>
                      <a:pt x="149" y="167"/>
                      <a:pt x="148" y="160"/>
                      <a:pt x="151" y="155"/>
                    </a:cubicBezTo>
                    <a:cubicBezTo>
                      <a:pt x="258" y="6"/>
                      <a:pt x="258" y="6"/>
                      <a:pt x="258" y="6"/>
                    </a:cubicBezTo>
                    <a:cubicBezTo>
                      <a:pt x="261" y="1"/>
                      <a:pt x="268" y="0"/>
                      <a:pt x="273" y="4"/>
                    </a:cubicBezTo>
                    <a:cubicBezTo>
                      <a:pt x="277" y="7"/>
                      <a:pt x="278" y="14"/>
                      <a:pt x="275" y="19"/>
                    </a:cubicBezTo>
                    <a:cubicBezTo>
                      <a:pt x="261" y="38"/>
                      <a:pt x="261" y="38"/>
                      <a:pt x="261" y="38"/>
                    </a:cubicBezTo>
                    <a:cubicBezTo>
                      <a:pt x="298" y="69"/>
                      <a:pt x="320" y="113"/>
                      <a:pt x="320" y="162"/>
                    </a:cubicBezTo>
                    <a:cubicBezTo>
                      <a:pt x="320" y="223"/>
                      <a:pt x="285" y="276"/>
                      <a:pt x="234" y="30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5" name="CustomShape 22"/>
              <p:cNvSpPr/>
              <p:nvPr/>
            </p:nvSpPr>
            <p:spPr>
              <a:xfrm>
                <a:off x="4945320" y="5514840"/>
                <a:ext cx="410040" cy="410040"/>
              </a:xfrm>
              <a:custGeom>
                <a:avLst/>
                <a:gdLst/>
                <a:ahLst/>
                <a:rect l="l" t="t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06" name="CustomShape 23"/>
            <p:cNvSpPr/>
            <p:nvPr/>
          </p:nvSpPr>
          <p:spPr>
            <a:xfrm>
              <a:off x="5508360" y="5627880"/>
              <a:ext cx="235800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>
                <a:lnSpc>
                  <a:spcPct val="100000"/>
                </a:lnSpc>
                <a:spcBef>
                  <a:spcPts val="601"/>
                </a:spcBef>
                <a:tabLst>
                  <a:tab algn="l" pos="0"/>
                </a:tabLst>
              </a:pPr>
              <a:r>
                <a:rPr b="1" lang="el-GR" sz="1200" spc="-1" strike="noStrike">
                  <a:solidFill>
                    <a:srgbClr val="4bacc6"/>
                  </a:solidFill>
                  <a:latin typeface="Verdana"/>
                </a:rPr>
                <a:t>Πρόσβαση στην αγορά</a:t>
              </a:r>
              <a:endParaRPr b="0" lang="el-GR" sz="1200" spc="-1" strike="noStrike">
                <a:latin typeface="Arial"/>
              </a:endParaRPr>
            </a:p>
          </p:txBody>
        </p:sp>
      </p:grpSp>
      <p:grpSp>
        <p:nvGrpSpPr>
          <p:cNvPr id="407" name="Group 24"/>
          <p:cNvGrpSpPr/>
          <p:nvPr/>
        </p:nvGrpSpPr>
        <p:grpSpPr>
          <a:xfrm>
            <a:off x="5993640" y="4196160"/>
            <a:ext cx="2881440" cy="410040"/>
            <a:chOff x="5993640" y="4196160"/>
            <a:chExt cx="2881440" cy="410040"/>
          </a:xfrm>
        </p:grpSpPr>
        <p:grpSp>
          <p:nvGrpSpPr>
            <p:cNvPr id="408" name="Group 25"/>
            <p:cNvGrpSpPr/>
            <p:nvPr/>
          </p:nvGrpSpPr>
          <p:grpSpPr>
            <a:xfrm>
              <a:off x="5993640" y="4196160"/>
              <a:ext cx="410040" cy="410040"/>
              <a:chOff x="5993640" y="4196160"/>
              <a:chExt cx="410040" cy="410040"/>
            </a:xfrm>
          </p:grpSpPr>
          <p:sp>
            <p:nvSpPr>
              <p:cNvPr id="409" name="CustomShape 26"/>
              <p:cNvSpPr/>
              <p:nvPr/>
            </p:nvSpPr>
            <p:spPr>
              <a:xfrm>
                <a:off x="6090480" y="4276080"/>
                <a:ext cx="199080" cy="250200"/>
              </a:xfrm>
              <a:custGeom>
                <a:avLst/>
                <a:gdLst/>
                <a:ahLst/>
                <a:rect l="l" t="t" r="r" b="b"/>
                <a:pathLst>
                  <a:path w="372" h="467">
                    <a:moveTo>
                      <a:pt x="359" y="378"/>
                    </a:moveTo>
                    <a:cubicBezTo>
                      <a:pt x="340" y="378"/>
                      <a:pt x="340" y="378"/>
                      <a:pt x="340" y="378"/>
                    </a:cubicBezTo>
                    <a:cubicBezTo>
                      <a:pt x="340" y="328"/>
                      <a:pt x="340" y="328"/>
                      <a:pt x="340" y="328"/>
                    </a:cubicBezTo>
                    <a:cubicBezTo>
                      <a:pt x="340" y="321"/>
                      <a:pt x="334" y="315"/>
                      <a:pt x="327" y="315"/>
                    </a:cubicBezTo>
                    <a:cubicBezTo>
                      <a:pt x="275" y="315"/>
                      <a:pt x="275" y="315"/>
                      <a:pt x="275" y="315"/>
                    </a:cubicBezTo>
                    <a:cubicBezTo>
                      <a:pt x="297" y="302"/>
                      <a:pt x="315" y="284"/>
                      <a:pt x="329" y="262"/>
                    </a:cubicBezTo>
                    <a:cubicBezTo>
                      <a:pt x="347" y="235"/>
                      <a:pt x="356" y="203"/>
                      <a:pt x="356" y="170"/>
                    </a:cubicBezTo>
                    <a:cubicBezTo>
                      <a:pt x="356" y="77"/>
                      <a:pt x="280" y="0"/>
                      <a:pt x="186" y="0"/>
                    </a:cubicBezTo>
                    <a:cubicBezTo>
                      <a:pt x="92" y="0"/>
                      <a:pt x="16" y="77"/>
                      <a:pt x="16" y="170"/>
                    </a:cubicBezTo>
                    <a:cubicBezTo>
                      <a:pt x="16" y="203"/>
                      <a:pt x="25" y="235"/>
                      <a:pt x="43" y="262"/>
                    </a:cubicBezTo>
                    <a:cubicBezTo>
                      <a:pt x="57" y="284"/>
                      <a:pt x="75" y="302"/>
                      <a:pt x="96" y="315"/>
                    </a:cubicBezTo>
                    <a:cubicBezTo>
                      <a:pt x="12" y="315"/>
                      <a:pt x="12" y="315"/>
                      <a:pt x="12" y="315"/>
                    </a:cubicBezTo>
                    <a:cubicBezTo>
                      <a:pt x="6" y="315"/>
                      <a:pt x="0" y="321"/>
                      <a:pt x="0" y="328"/>
                    </a:cubicBezTo>
                    <a:cubicBezTo>
                      <a:pt x="0" y="391"/>
                      <a:pt x="0" y="391"/>
                      <a:pt x="0" y="391"/>
                    </a:cubicBezTo>
                    <a:cubicBezTo>
                      <a:pt x="0" y="398"/>
                      <a:pt x="6" y="404"/>
                      <a:pt x="12" y="404"/>
                    </a:cubicBezTo>
                    <a:cubicBezTo>
                      <a:pt x="31" y="404"/>
                      <a:pt x="31" y="404"/>
                      <a:pt x="31" y="404"/>
                    </a:cubicBezTo>
                    <a:cubicBezTo>
                      <a:pt x="31" y="454"/>
                      <a:pt x="31" y="454"/>
                      <a:pt x="31" y="454"/>
                    </a:cubicBezTo>
                    <a:cubicBezTo>
                      <a:pt x="31" y="461"/>
                      <a:pt x="37" y="467"/>
                      <a:pt x="44" y="467"/>
                    </a:cubicBezTo>
                    <a:cubicBezTo>
                      <a:pt x="359" y="467"/>
                      <a:pt x="359" y="467"/>
                      <a:pt x="359" y="467"/>
                    </a:cubicBezTo>
                    <a:cubicBezTo>
                      <a:pt x="366" y="467"/>
                      <a:pt x="372" y="461"/>
                      <a:pt x="372" y="454"/>
                    </a:cubicBezTo>
                    <a:cubicBezTo>
                      <a:pt x="372" y="391"/>
                      <a:pt x="372" y="391"/>
                      <a:pt x="372" y="391"/>
                    </a:cubicBezTo>
                    <a:cubicBezTo>
                      <a:pt x="372" y="384"/>
                      <a:pt x="366" y="378"/>
                      <a:pt x="359" y="378"/>
                    </a:cubicBezTo>
                    <a:close/>
                    <a:moveTo>
                      <a:pt x="94" y="404"/>
                    </a:moveTo>
                    <a:cubicBezTo>
                      <a:pt x="94" y="441"/>
                      <a:pt x="94" y="441"/>
                      <a:pt x="94" y="441"/>
                    </a:cubicBezTo>
                    <a:cubicBezTo>
                      <a:pt x="57" y="441"/>
                      <a:pt x="57" y="441"/>
                      <a:pt x="57" y="441"/>
                    </a:cubicBezTo>
                    <a:cubicBezTo>
                      <a:pt x="57" y="404"/>
                      <a:pt x="57" y="404"/>
                      <a:pt x="57" y="404"/>
                    </a:cubicBezTo>
                    <a:lnTo>
                      <a:pt x="94" y="404"/>
                    </a:lnTo>
                    <a:close/>
                    <a:moveTo>
                      <a:pt x="63" y="341"/>
                    </a:moveTo>
                    <a:cubicBezTo>
                      <a:pt x="63" y="378"/>
                      <a:pt x="63" y="378"/>
                      <a:pt x="63" y="378"/>
                    </a:cubicBezTo>
                    <a:cubicBezTo>
                      <a:pt x="25" y="378"/>
                      <a:pt x="25" y="378"/>
                      <a:pt x="25" y="378"/>
                    </a:cubicBezTo>
                    <a:cubicBezTo>
                      <a:pt x="25" y="341"/>
                      <a:pt x="25" y="341"/>
                      <a:pt x="25" y="341"/>
                    </a:cubicBezTo>
                    <a:lnTo>
                      <a:pt x="63" y="341"/>
                    </a:lnTo>
                    <a:close/>
                    <a:moveTo>
                      <a:pt x="157" y="404"/>
                    </a:moveTo>
                    <a:cubicBezTo>
                      <a:pt x="157" y="441"/>
                      <a:pt x="157" y="441"/>
                      <a:pt x="157" y="441"/>
                    </a:cubicBezTo>
                    <a:cubicBezTo>
                      <a:pt x="120" y="441"/>
                      <a:pt x="120" y="441"/>
                      <a:pt x="120" y="441"/>
                    </a:cubicBezTo>
                    <a:cubicBezTo>
                      <a:pt x="120" y="404"/>
                      <a:pt x="120" y="404"/>
                      <a:pt x="120" y="404"/>
                    </a:cubicBezTo>
                    <a:lnTo>
                      <a:pt x="157" y="404"/>
                    </a:lnTo>
                    <a:close/>
                    <a:moveTo>
                      <a:pt x="126" y="341"/>
                    </a:moveTo>
                    <a:cubicBezTo>
                      <a:pt x="126" y="378"/>
                      <a:pt x="126" y="378"/>
                      <a:pt x="126" y="378"/>
                    </a:cubicBezTo>
                    <a:cubicBezTo>
                      <a:pt x="88" y="378"/>
                      <a:pt x="88" y="378"/>
                      <a:pt x="88" y="378"/>
                    </a:cubicBezTo>
                    <a:cubicBezTo>
                      <a:pt x="88" y="341"/>
                      <a:pt x="88" y="341"/>
                      <a:pt x="88" y="341"/>
                    </a:cubicBezTo>
                    <a:lnTo>
                      <a:pt x="126" y="341"/>
                    </a:lnTo>
                    <a:close/>
                    <a:moveTo>
                      <a:pt x="346" y="404"/>
                    </a:moveTo>
                    <a:cubicBezTo>
                      <a:pt x="346" y="441"/>
                      <a:pt x="346" y="441"/>
                      <a:pt x="346" y="441"/>
                    </a:cubicBezTo>
                    <a:cubicBezTo>
                      <a:pt x="309" y="441"/>
                      <a:pt x="309" y="441"/>
                      <a:pt x="309" y="441"/>
                    </a:cubicBezTo>
                    <a:cubicBezTo>
                      <a:pt x="309" y="404"/>
                      <a:pt x="309" y="404"/>
                      <a:pt x="309" y="404"/>
                    </a:cubicBezTo>
                    <a:lnTo>
                      <a:pt x="346" y="404"/>
                    </a:lnTo>
                    <a:close/>
                    <a:moveTo>
                      <a:pt x="315" y="341"/>
                    </a:moveTo>
                    <a:cubicBezTo>
                      <a:pt x="315" y="378"/>
                      <a:pt x="315" y="378"/>
                      <a:pt x="315" y="378"/>
                    </a:cubicBezTo>
                    <a:cubicBezTo>
                      <a:pt x="277" y="378"/>
                      <a:pt x="277" y="378"/>
                      <a:pt x="277" y="378"/>
                    </a:cubicBezTo>
                    <a:cubicBezTo>
                      <a:pt x="277" y="341"/>
                      <a:pt x="277" y="341"/>
                      <a:pt x="277" y="341"/>
                    </a:cubicBezTo>
                    <a:lnTo>
                      <a:pt x="315" y="341"/>
                    </a:lnTo>
                    <a:close/>
                    <a:moveTo>
                      <a:pt x="283" y="404"/>
                    </a:moveTo>
                    <a:cubicBezTo>
                      <a:pt x="283" y="441"/>
                      <a:pt x="283" y="441"/>
                      <a:pt x="283" y="441"/>
                    </a:cubicBezTo>
                    <a:cubicBezTo>
                      <a:pt x="246" y="441"/>
                      <a:pt x="246" y="441"/>
                      <a:pt x="246" y="441"/>
                    </a:cubicBezTo>
                    <a:cubicBezTo>
                      <a:pt x="246" y="404"/>
                      <a:pt x="246" y="404"/>
                      <a:pt x="246" y="404"/>
                    </a:cubicBezTo>
                    <a:lnTo>
                      <a:pt x="283" y="404"/>
                    </a:lnTo>
                    <a:close/>
                    <a:moveTo>
                      <a:pt x="252" y="341"/>
                    </a:moveTo>
                    <a:cubicBezTo>
                      <a:pt x="252" y="378"/>
                      <a:pt x="252" y="378"/>
                      <a:pt x="252" y="378"/>
                    </a:cubicBezTo>
                    <a:cubicBezTo>
                      <a:pt x="214" y="378"/>
                      <a:pt x="214" y="378"/>
                      <a:pt x="214" y="378"/>
                    </a:cubicBezTo>
                    <a:cubicBezTo>
                      <a:pt x="214" y="341"/>
                      <a:pt x="214" y="341"/>
                      <a:pt x="214" y="341"/>
                    </a:cubicBezTo>
                    <a:lnTo>
                      <a:pt x="252" y="341"/>
                    </a:lnTo>
                    <a:close/>
                    <a:moveTo>
                      <a:pt x="220" y="404"/>
                    </a:moveTo>
                    <a:cubicBezTo>
                      <a:pt x="220" y="441"/>
                      <a:pt x="220" y="441"/>
                      <a:pt x="220" y="441"/>
                    </a:cubicBezTo>
                    <a:cubicBezTo>
                      <a:pt x="183" y="441"/>
                      <a:pt x="183" y="441"/>
                      <a:pt x="183" y="441"/>
                    </a:cubicBezTo>
                    <a:cubicBezTo>
                      <a:pt x="183" y="404"/>
                      <a:pt x="183" y="404"/>
                      <a:pt x="183" y="404"/>
                    </a:cubicBezTo>
                    <a:lnTo>
                      <a:pt x="220" y="404"/>
                    </a:lnTo>
                    <a:close/>
                    <a:moveTo>
                      <a:pt x="189" y="341"/>
                    </a:moveTo>
                    <a:cubicBezTo>
                      <a:pt x="189" y="378"/>
                      <a:pt x="189" y="378"/>
                      <a:pt x="189" y="378"/>
                    </a:cubicBezTo>
                    <a:cubicBezTo>
                      <a:pt x="151" y="378"/>
                      <a:pt x="151" y="378"/>
                      <a:pt x="151" y="378"/>
                    </a:cubicBezTo>
                    <a:cubicBezTo>
                      <a:pt x="151" y="341"/>
                      <a:pt x="151" y="341"/>
                      <a:pt x="151" y="341"/>
                    </a:cubicBezTo>
                    <a:lnTo>
                      <a:pt x="189" y="341"/>
                    </a:lnTo>
                    <a:close/>
                    <a:moveTo>
                      <a:pt x="186" y="26"/>
                    </a:moveTo>
                    <a:cubicBezTo>
                      <a:pt x="266" y="26"/>
                      <a:pt x="331" y="91"/>
                      <a:pt x="331" y="170"/>
                    </a:cubicBezTo>
                    <a:cubicBezTo>
                      <a:pt x="331" y="250"/>
                      <a:pt x="266" y="315"/>
                      <a:pt x="186" y="315"/>
                    </a:cubicBezTo>
                    <a:cubicBezTo>
                      <a:pt x="106" y="315"/>
                      <a:pt x="41" y="250"/>
                      <a:pt x="41" y="170"/>
                    </a:cubicBezTo>
                    <a:cubicBezTo>
                      <a:pt x="41" y="91"/>
                      <a:pt x="106" y="26"/>
                      <a:pt x="186" y="2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0" name="CustomShape 27"/>
              <p:cNvSpPr/>
              <p:nvPr/>
            </p:nvSpPr>
            <p:spPr>
              <a:xfrm>
                <a:off x="5993640" y="4196160"/>
                <a:ext cx="410040" cy="410040"/>
              </a:xfrm>
              <a:custGeom>
                <a:avLst/>
                <a:gdLst/>
                <a:ahLst/>
                <a:rect l="l" t="t" r="r" b="b"/>
                <a:pathLst>
                  <a:path w="765" h="765">
                    <a:moveTo>
                      <a:pt x="653" y="112"/>
                    </a:moveTo>
                    <a:cubicBezTo>
                      <a:pt x="581" y="40"/>
                      <a:pt x="485" y="0"/>
                      <a:pt x="382" y="0"/>
                    </a:cubicBezTo>
                    <a:cubicBezTo>
                      <a:pt x="280" y="0"/>
                      <a:pt x="184" y="40"/>
                      <a:pt x="112" y="112"/>
                    </a:cubicBezTo>
                    <a:cubicBezTo>
                      <a:pt x="40" y="184"/>
                      <a:pt x="0" y="280"/>
                      <a:pt x="0" y="382"/>
                    </a:cubicBezTo>
                    <a:cubicBezTo>
                      <a:pt x="0" y="485"/>
                      <a:pt x="40" y="581"/>
                      <a:pt x="112" y="653"/>
                    </a:cubicBezTo>
                    <a:cubicBezTo>
                      <a:pt x="184" y="725"/>
                      <a:pt x="280" y="765"/>
                      <a:pt x="382" y="765"/>
                    </a:cubicBezTo>
                    <a:cubicBezTo>
                      <a:pt x="485" y="765"/>
                      <a:pt x="581" y="725"/>
                      <a:pt x="653" y="653"/>
                    </a:cubicBezTo>
                    <a:cubicBezTo>
                      <a:pt x="725" y="581"/>
                      <a:pt x="765" y="485"/>
                      <a:pt x="765" y="382"/>
                    </a:cubicBezTo>
                    <a:cubicBezTo>
                      <a:pt x="765" y="280"/>
                      <a:pt x="725" y="184"/>
                      <a:pt x="653" y="112"/>
                    </a:cubicBezTo>
                    <a:close/>
                    <a:moveTo>
                      <a:pt x="740" y="382"/>
                    </a:moveTo>
                    <a:cubicBezTo>
                      <a:pt x="740" y="431"/>
                      <a:pt x="730" y="477"/>
                      <a:pt x="712" y="522"/>
                    </a:cubicBezTo>
                    <a:cubicBezTo>
                      <a:pt x="694" y="564"/>
                      <a:pt x="668" y="602"/>
                      <a:pt x="635" y="635"/>
                    </a:cubicBezTo>
                    <a:cubicBezTo>
                      <a:pt x="602" y="668"/>
                      <a:pt x="564" y="694"/>
                      <a:pt x="522" y="712"/>
                    </a:cubicBezTo>
                    <a:cubicBezTo>
                      <a:pt x="477" y="730"/>
                      <a:pt x="431" y="740"/>
                      <a:pt x="382" y="740"/>
                    </a:cubicBezTo>
                    <a:cubicBezTo>
                      <a:pt x="334" y="740"/>
                      <a:pt x="287" y="730"/>
                      <a:pt x="243" y="712"/>
                    </a:cubicBezTo>
                    <a:cubicBezTo>
                      <a:pt x="201" y="694"/>
                      <a:pt x="163" y="668"/>
                      <a:pt x="130" y="635"/>
                    </a:cubicBezTo>
                    <a:cubicBezTo>
                      <a:pt x="97" y="602"/>
                      <a:pt x="71" y="564"/>
                      <a:pt x="53" y="522"/>
                    </a:cubicBezTo>
                    <a:cubicBezTo>
                      <a:pt x="35" y="477"/>
                      <a:pt x="25" y="431"/>
                      <a:pt x="25" y="382"/>
                    </a:cubicBezTo>
                    <a:cubicBezTo>
                      <a:pt x="25" y="334"/>
                      <a:pt x="35" y="287"/>
                      <a:pt x="53" y="243"/>
                    </a:cubicBezTo>
                    <a:cubicBezTo>
                      <a:pt x="71" y="201"/>
                      <a:pt x="97" y="163"/>
                      <a:pt x="130" y="130"/>
                    </a:cubicBezTo>
                    <a:cubicBezTo>
                      <a:pt x="163" y="97"/>
                      <a:pt x="201" y="71"/>
                      <a:pt x="243" y="53"/>
                    </a:cubicBezTo>
                    <a:cubicBezTo>
                      <a:pt x="287" y="35"/>
                      <a:pt x="334" y="25"/>
                      <a:pt x="382" y="25"/>
                    </a:cubicBezTo>
                    <a:cubicBezTo>
                      <a:pt x="431" y="25"/>
                      <a:pt x="477" y="35"/>
                      <a:pt x="522" y="53"/>
                    </a:cubicBezTo>
                    <a:cubicBezTo>
                      <a:pt x="564" y="71"/>
                      <a:pt x="602" y="97"/>
                      <a:pt x="635" y="130"/>
                    </a:cubicBezTo>
                    <a:cubicBezTo>
                      <a:pt x="668" y="163"/>
                      <a:pt x="694" y="201"/>
                      <a:pt x="712" y="243"/>
                    </a:cubicBezTo>
                    <a:cubicBezTo>
                      <a:pt x="730" y="287"/>
                      <a:pt x="740" y="334"/>
                      <a:pt x="740" y="3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1" name="CustomShape 28"/>
              <p:cNvSpPr/>
              <p:nvPr/>
            </p:nvSpPr>
            <p:spPr>
              <a:xfrm>
                <a:off x="6134040" y="4315320"/>
                <a:ext cx="86760" cy="110520"/>
              </a:xfrm>
              <a:custGeom>
                <a:avLst/>
                <a:gdLst/>
                <a:ahLst/>
                <a:rect l="l" t="t" r="r" b="b"/>
                <a:pathLst>
                  <a:path w="162" h="207">
                    <a:moveTo>
                      <a:pt x="12" y="101"/>
                    </a:moveTo>
                    <a:cubicBezTo>
                      <a:pt x="20" y="101"/>
                      <a:pt x="20" y="101"/>
                      <a:pt x="20" y="101"/>
                    </a:cubicBezTo>
                    <a:cubicBezTo>
                      <a:pt x="20" y="102"/>
                      <a:pt x="20" y="103"/>
                      <a:pt x="20" y="103"/>
                    </a:cubicBezTo>
                    <a:cubicBezTo>
                      <a:pt x="20" y="104"/>
                      <a:pt x="20" y="104"/>
                      <a:pt x="20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5" y="105"/>
                      <a:pt x="0" y="110"/>
                      <a:pt x="0" y="116"/>
                    </a:cubicBezTo>
                    <a:cubicBezTo>
                      <a:pt x="0" y="123"/>
                      <a:pt x="5" y="128"/>
                      <a:pt x="12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7" y="150"/>
                      <a:pt x="38" y="169"/>
                      <a:pt x="53" y="183"/>
                    </a:cubicBezTo>
                    <a:cubicBezTo>
                      <a:pt x="69" y="198"/>
                      <a:pt x="89" y="207"/>
                      <a:pt x="110" y="207"/>
                    </a:cubicBezTo>
                    <a:cubicBezTo>
                      <a:pt x="126" y="207"/>
                      <a:pt x="142" y="202"/>
                      <a:pt x="156" y="192"/>
                    </a:cubicBezTo>
                    <a:cubicBezTo>
                      <a:pt x="161" y="189"/>
                      <a:pt x="162" y="182"/>
                      <a:pt x="159" y="177"/>
                    </a:cubicBezTo>
                    <a:cubicBezTo>
                      <a:pt x="155" y="171"/>
                      <a:pt x="148" y="170"/>
                      <a:pt x="143" y="174"/>
                    </a:cubicBezTo>
                    <a:cubicBezTo>
                      <a:pt x="133" y="180"/>
                      <a:pt x="122" y="184"/>
                      <a:pt x="110" y="184"/>
                    </a:cubicBezTo>
                    <a:cubicBezTo>
                      <a:pt x="81" y="184"/>
                      <a:pt x="55" y="161"/>
                      <a:pt x="46" y="128"/>
                    </a:cubicBezTo>
                    <a:cubicBezTo>
                      <a:pt x="123" y="128"/>
                      <a:pt x="123" y="128"/>
                      <a:pt x="123" y="128"/>
                    </a:cubicBezTo>
                    <a:cubicBezTo>
                      <a:pt x="130" y="128"/>
                      <a:pt x="135" y="123"/>
                      <a:pt x="135" y="116"/>
                    </a:cubicBezTo>
                    <a:cubicBezTo>
                      <a:pt x="135" y="110"/>
                      <a:pt x="130" y="105"/>
                      <a:pt x="12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3" y="104"/>
                      <a:pt x="43" y="103"/>
                    </a:cubicBezTo>
                    <a:cubicBezTo>
                      <a:pt x="43" y="103"/>
                      <a:pt x="43" y="102"/>
                      <a:pt x="43" y="101"/>
                    </a:cubicBezTo>
                    <a:cubicBezTo>
                      <a:pt x="123" y="101"/>
                      <a:pt x="123" y="101"/>
                      <a:pt x="123" y="101"/>
                    </a:cubicBezTo>
                    <a:cubicBezTo>
                      <a:pt x="130" y="101"/>
                      <a:pt x="135" y="96"/>
                      <a:pt x="135" y="90"/>
                    </a:cubicBezTo>
                    <a:cubicBezTo>
                      <a:pt x="135" y="84"/>
                      <a:pt x="130" y="79"/>
                      <a:pt x="123" y="79"/>
                    </a:cubicBezTo>
                    <a:cubicBezTo>
                      <a:pt x="46" y="79"/>
                      <a:pt x="46" y="79"/>
                      <a:pt x="46" y="79"/>
                    </a:cubicBezTo>
                    <a:cubicBezTo>
                      <a:pt x="55" y="46"/>
                      <a:pt x="81" y="23"/>
                      <a:pt x="110" y="23"/>
                    </a:cubicBezTo>
                    <a:cubicBezTo>
                      <a:pt x="122" y="23"/>
                      <a:pt x="133" y="26"/>
                      <a:pt x="143" y="33"/>
                    </a:cubicBezTo>
                    <a:cubicBezTo>
                      <a:pt x="148" y="37"/>
                      <a:pt x="155" y="35"/>
                      <a:pt x="159" y="30"/>
                    </a:cubicBezTo>
                    <a:cubicBezTo>
                      <a:pt x="162" y="25"/>
                      <a:pt x="161" y="18"/>
                      <a:pt x="156" y="14"/>
                    </a:cubicBezTo>
                    <a:cubicBezTo>
                      <a:pt x="142" y="5"/>
                      <a:pt x="126" y="0"/>
                      <a:pt x="110" y="0"/>
                    </a:cubicBezTo>
                    <a:cubicBezTo>
                      <a:pt x="89" y="0"/>
                      <a:pt x="69" y="8"/>
                      <a:pt x="53" y="23"/>
                    </a:cubicBezTo>
                    <a:cubicBezTo>
                      <a:pt x="38" y="37"/>
                      <a:pt x="27" y="57"/>
                      <a:pt x="23" y="79"/>
                    </a:cubicBezTo>
                    <a:cubicBezTo>
                      <a:pt x="12" y="79"/>
                      <a:pt x="12" y="79"/>
                      <a:pt x="12" y="79"/>
                    </a:cubicBezTo>
                    <a:cubicBezTo>
                      <a:pt x="5" y="79"/>
                      <a:pt x="0" y="84"/>
                      <a:pt x="0" y="90"/>
                    </a:cubicBezTo>
                    <a:cubicBezTo>
                      <a:pt x="0" y="96"/>
                      <a:pt x="5" y="101"/>
                      <a:pt x="12" y="1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12" name="CustomShape 29"/>
            <p:cNvSpPr/>
            <p:nvPr/>
          </p:nvSpPr>
          <p:spPr>
            <a:xfrm>
              <a:off x="6517080" y="4307760"/>
              <a:ext cx="235800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>
                <a:lnSpc>
                  <a:spcPct val="100000"/>
                </a:lnSpc>
                <a:spcBef>
                  <a:spcPts val="601"/>
                </a:spcBef>
                <a:tabLst>
                  <a:tab algn="l" pos="0"/>
                </a:tabLst>
              </a:pPr>
              <a:r>
                <a:rPr b="1" lang="el-GR" sz="1200" spc="-1" strike="noStrike">
                  <a:solidFill>
                    <a:srgbClr val="8064a2"/>
                  </a:solidFill>
                  <a:latin typeface="Verdana"/>
                </a:rPr>
                <a:t>Νέα μοντέλα πληρωμών</a:t>
              </a:r>
              <a:endParaRPr b="0" lang="el-GR" sz="1200" spc="-1" strike="noStrike">
                <a:latin typeface="Arial"/>
              </a:endParaRPr>
            </a:p>
          </p:txBody>
        </p:sp>
      </p:grpSp>
      <p:grpSp>
        <p:nvGrpSpPr>
          <p:cNvPr id="413" name="Group 30"/>
          <p:cNvGrpSpPr/>
          <p:nvPr/>
        </p:nvGrpSpPr>
        <p:grpSpPr>
          <a:xfrm>
            <a:off x="6013800" y="5095800"/>
            <a:ext cx="2881440" cy="410040"/>
            <a:chOff x="6013800" y="5095800"/>
            <a:chExt cx="2881440" cy="410040"/>
          </a:xfrm>
        </p:grpSpPr>
        <p:grpSp>
          <p:nvGrpSpPr>
            <p:cNvPr id="414" name="Group 31"/>
            <p:cNvGrpSpPr/>
            <p:nvPr/>
          </p:nvGrpSpPr>
          <p:grpSpPr>
            <a:xfrm>
              <a:off x="6013800" y="5095800"/>
              <a:ext cx="410040" cy="410040"/>
              <a:chOff x="6013800" y="5095800"/>
              <a:chExt cx="410040" cy="410040"/>
            </a:xfrm>
          </p:grpSpPr>
          <p:sp>
            <p:nvSpPr>
              <p:cNvPr id="415" name="CustomShape 32"/>
              <p:cNvSpPr/>
              <p:nvPr/>
            </p:nvSpPr>
            <p:spPr>
              <a:xfrm>
                <a:off x="6013800" y="5095800"/>
                <a:ext cx="410040" cy="410040"/>
              </a:xfrm>
              <a:custGeom>
                <a:avLst/>
                <a:gdLst/>
                <a:ahLst/>
                <a:rect l="l" t="t" r="r" b="b"/>
                <a:pathLst>
                  <a:path w="512" h="512">
                    <a:moveTo>
                      <a:pt x="256" y="21"/>
                    </a:moveTo>
                    <a:cubicBezTo>
                      <a:pt x="385" y="21"/>
                      <a:pt x="490" y="126"/>
                      <a:pt x="490" y="256"/>
                    </a:cubicBezTo>
                    <a:cubicBezTo>
                      <a:pt x="490" y="385"/>
                      <a:pt x="385" y="490"/>
                      <a:pt x="256" y="490"/>
                    </a:cubicBezTo>
                    <a:cubicBezTo>
                      <a:pt x="126" y="490"/>
                      <a:pt x="21" y="385"/>
                      <a:pt x="21" y="256"/>
                    </a:cubicBezTo>
                    <a:cubicBezTo>
                      <a:pt x="21" y="126"/>
                      <a:pt x="126" y="21"/>
                      <a:pt x="256" y="21"/>
                    </a:cubicBezTo>
                    <a:moveTo>
                      <a:pt x="256" y="0"/>
                    </a:moveTo>
                    <a:cubicBezTo>
                      <a:pt x="114" y="0"/>
                      <a:pt x="0" y="114"/>
                      <a:pt x="0" y="256"/>
                    </a:cubicBezTo>
                    <a:cubicBezTo>
                      <a:pt x="0" y="397"/>
                      <a:pt x="114" y="512"/>
                      <a:pt x="256" y="512"/>
                    </a:cubicBezTo>
                    <a:cubicBezTo>
                      <a:pt x="397" y="512"/>
                      <a:pt x="512" y="397"/>
                      <a:pt x="512" y="256"/>
                    </a:cubicBezTo>
                    <a:cubicBezTo>
                      <a:pt x="512" y="114"/>
                      <a:pt x="397" y="0"/>
                      <a:pt x="2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6" name="CustomShape 33"/>
              <p:cNvSpPr/>
              <p:nvPr/>
            </p:nvSpPr>
            <p:spPr>
              <a:xfrm>
                <a:off x="6117480" y="5186520"/>
                <a:ext cx="227880" cy="222840"/>
              </a:xfrm>
              <a:custGeom>
                <a:avLst/>
                <a:gdLst/>
                <a:ahLst/>
                <a:rect l="l" t="t" r="r" b="b"/>
                <a:pathLst>
                  <a:path w="285" h="279">
                    <a:moveTo>
                      <a:pt x="281" y="110"/>
                    </a:moveTo>
                    <a:cubicBezTo>
                      <a:pt x="266" y="95"/>
                      <a:pt x="266" y="95"/>
                      <a:pt x="266" y="95"/>
                    </a:cubicBezTo>
                    <a:cubicBezTo>
                      <a:pt x="266" y="95"/>
                      <a:pt x="266" y="95"/>
                      <a:pt x="266" y="95"/>
                    </a:cubicBezTo>
                    <a:cubicBezTo>
                      <a:pt x="266" y="95"/>
                      <a:pt x="266" y="95"/>
                      <a:pt x="266" y="95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2" y="0"/>
                      <a:pt x="165" y="0"/>
                      <a:pt x="161" y="4"/>
                    </a:cubicBezTo>
                    <a:cubicBezTo>
                      <a:pt x="156" y="8"/>
                      <a:pt x="156" y="15"/>
                      <a:pt x="161" y="19"/>
                    </a:cubicBezTo>
                    <a:cubicBezTo>
                      <a:pt x="168" y="27"/>
                      <a:pt x="168" y="27"/>
                      <a:pt x="168" y="27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0" y="195"/>
                      <a:pt x="0" y="236"/>
                      <a:pt x="25" y="260"/>
                    </a:cubicBezTo>
                    <a:cubicBezTo>
                      <a:pt x="37" y="273"/>
                      <a:pt x="54" y="279"/>
                      <a:pt x="70" y="279"/>
                    </a:cubicBezTo>
                    <a:cubicBezTo>
                      <a:pt x="86" y="279"/>
                      <a:pt x="103" y="273"/>
                      <a:pt x="115" y="260"/>
                    </a:cubicBezTo>
                    <a:cubicBezTo>
                      <a:pt x="259" y="117"/>
                      <a:pt x="259" y="117"/>
                      <a:pt x="259" y="117"/>
                    </a:cubicBezTo>
                    <a:cubicBezTo>
                      <a:pt x="266" y="125"/>
                      <a:pt x="266" y="125"/>
                      <a:pt x="266" y="125"/>
                    </a:cubicBezTo>
                    <a:cubicBezTo>
                      <a:pt x="268" y="127"/>
                      <a:pt x="271" y="128"/>
                      <a:pt x="274" y="128"/>
                    </a:cubicBezTo>
                    <a:cubicBezTo>
                      <a:pt x="276" y="128"/>
                      <a:pt x="279" y="127"/>
                      <a:pt x="281" y="125"/>
                    </a:cubicBezTo>
                    <a:cubicBezTo>
                      <a:pt x="285" y="121"/>
                      <a:pt x="285" y="114"/>
                      <a:pt x="281" y="110"/>
                    </a:cubicBezTo>
                    <a:close/>
                    <a:moveTo>
                      <a:pt x="100" y="245"/>
                    </a:moveTo>
                    <a:cubicBezTo>
                      <a:pt x="84" y="262"/>
                      <a:pt x="57" y="262"/>
                      <a:pt x="40" y="245"/>
                    </a:cubicBezTo>
                    <a:cubicBezTo>
                      <a:pt x="23" y="229"/>
                      <a:pt x="23" y="202"/>
                      <a:pt x="40" y="185"/>
                    </a:cubicBezTo>
                    <a:cubicBezTo>
                      <a:pt x="82" y="143"/>
                      <a:pt x="82" y="143"/>
                      <a:pt x="82" y="143"/>
                    </a:cubicBezTo>
                    <a:cubicBezTo>
                      <a:pt x="203" y="143"/>
                      <a:pt x="203" y="143"/>
                      <a:pt x="203" y="143"/>
                    </a:cubicBezTo>
                    <a:lnTo>
                      <a:pt x="100" y="245"/>
                    </a:lnTo>
                    <a:close/>
                    <a:moveTo>
                      <a:pt x="104" y="121"/>
                    </a:moveTo>
                    <a:cubicBezTo>
                      <a:pt x="183" y="42"/>
                      <a:pt x="183" y="42"/>
                      <a:pt x="183" y="42"/>
                    </a:cubicBezTo>
                    <a:cubicBezTo>
                      <a:pt x="244" y="102"/>
                      <a:pt x="244" y="102"/>
                      <a:pt x="244" y="102"/>
                    </a:cubicBezTo>
                    <a:cubicBezTo>
                      <a:pt x="224" y="121"/>
                      <a:pt x="224" y="121"/>
                      <a:pt x="224" y="121"/>
                    </a:cubicBezTo>
                    <a:lnTo>
                      <a:pt x="104" y="12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17" name="CustomShape 34"/>
            <p:cNvSpPr/>
            <p:nvPr/>
          </p:nvSpPr>
          <p:spPr>
            <a:xfrm>
              <a:off x="6537240" y="5210640"/>
              <a:ext cx="235800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>
                <a:lnSpc>
                  <a:spcPct val="100000"/>
                </a:lnSpc>
                <a:spcBef>
                  <a:spcPts val="601"/>
                </a:spcBef>
                <a:tabLst>
                  <a:tab algn="l" pos="0"/>
                </a:tabLst>
              </a:pPr>
              <a:r>
                <a:rPr b="1" lang="el-GR" sz="1200" spc="-1" strike="noStrike">
                  <a:solidFill>
                    <a:srgbClr val="8064a2"/>
                  </a:solidFill>
                  <a:latin typeface="Verdana"/>
                </a:rPr>
                <a:t>Καινοτομία</a:t>
              </a:r>
              <a:endParaRPr b="0" lang="el-GR" sz="1200" spc="-1" strike="noStrike">
                <a:latin typeface="Arial"/>
              </a:endParaRPr>
            </a:p>
          </p:txBody>
        </p:sp>
      </p:grpSp>
    </p:spTree>
  </p:cSld>
  <p:transition>
    <p:fad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3819600" y="1776240"/>
            <a:ext cx="7949520" cy="2041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85000"/>
              </a:lnSpc>
            </a:pPr>
            <a:r>
              <a:rPr b="1" lang="el-GR" sz="3200" spc="-1" strike="noStrike">
                <a:solidFill>
                  <a:srgbClr val="3d3a31"/>
                </a:solidFill>
                <a:latin typeface="Segoe UI"/>
              </a:rPr>
              <a:t>Σας ευχαριστώ για την προσοχή σας!</a:t>
            </a:r>
            <a:br/>
            <a:endParaRPr b="0" lang="en-US" sz="32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419" name="TextShape 2"/>
          <p:cNvSpPr txBox="1"/>
          <p:nvPr/>
        </p:nvSpPr>
        <p:spPr>
          <a:xfrm>
            <a:off x="4548960" y="3917160"/>
            <a:ext cx="7351920" cy="1825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i="1" lang="el-GR" sz="2800" spc="-1" strike="noStrike">
                <a:solidFill>
                  <a:srgbClr val="3d3a31"/>
                </a:solidFill>
                <a:latin typeface="Segoe UI"/>
              </a:rPr>
              <a:t>Ολύμπιος Παπαδημητρίου </a:t>
            </a:r>
            <a:endParaRPr b="0" lang="el-GR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i="1" lang="el-GR" sz="2400" spc="-1" strike="noStrike">
                <a:solidFill>
                  <a:srgbClr val="3d3a31"/>
                </a:solidFill>
                <a:latin typeface="Segoe UI"/>
              </a:rPr>
              <a:t>Πρόεδρος Δ.Σ. ΣΦΕΕ,</a:t>
            </a:r>
            <a:endParaRPr b="0" lang="el-GR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i="1" lang="el-GR" sz="2400" spc="-1" strike="noStrike">
                <a:solidFill>
                  <a:srgbClr val="3d3a31"/>
                </a:solidFill>
                <a:latin typeface="Segoe UI"/>
              </a:rPr>
              <a:t>Γενικός Διευθυντής </a:t>
            </a:r>
            <a:r>
              <a:rPr b="0" i="1" lang="en-US" sz="2400" spc="-1" strike="noStrike">
                <a:solidFill>
                  <a:srgbClr val="3d3a31"/>
                </a:solidFill>
                <a:latin typeface="Segoe UI"/>
              </a:rPr>
              <a:t>Novo Nordisk</a:t>
            </a:r>
            <a:endParaRPr b="0" lang="el-GR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i="1" lang="en-US" sz="2400" spc="-1" strike="noStrike" u="sng">
                <a:solidFill>
                  <a:srgbClr val="002836"/>
                </a:solidFill>
                <a:uFillTx/>
                <a:latin typeface="Segoe UI"/>
                <a:hlinkClick r:id="rId1"/>
              </a:rPr>
              <a:t>opap@novonordisk.com</a:t>
            </a:r>
            <a:r>
              <a:rPr b="0" i="1" lang="en-US" sz="2400" spc="-1" strike="noStrike">
                <a:solidFill>
                  <a:srgbClr val="3d3a31"/>
                </a:solidFill>
                <a:latin typeface="Segoe UI"/>
              </a:rPr>
              <a:t> </a:t>
            </a:r>
            <a:br/>
            <a:endParaRPr b="0" lang="el-GR" sz="2400" spc="-1" strike="noStrike">
              <a:latin typeface="Arial"/>
            </a:endParaRPr>
          </a:p>
        </p:txBody>
      </p:sp>
      <p:sp>
        <p:nvSpPr>
          <p:cNvPr id="420" name="Line 3"/>
          <p:cNvSpPr/>
          <p:nvPr/>
        </p:nvSpPr>
        <p:spPr>
          <a:xfrm>
            <a:off x="4572000" y="3701160"/>
            <a:ext cx="7511040" cy="0"/>
          </a:xfrm>
          <a:prstGeom prst="line">
            <a:avLst/>
          </a:prstGeom>
          <a:ln w="3240">
            <a:solidFill>
              <a:schemeClr val="bg2">
                <a:lumMod val="25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1002960" y="428760"/>
            <a:ext cx="10481400" cy="773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COVID-19</a:t>
            </a:r>
            <a:endParaRPr b="0" lang="en-US" sz="3200" spc="-1" strike="noStrike">
              <a:solidFill>
                <a:srgbClr val="001965"/>
              </a:solidFill>
              <a:latin typeface="Verdana"/>
            </a:endParaRPr>
          </a:p>
        </p:txBody>
      </p:sp>
      <p:sp>
        <p:nvSpPr>
          <p:cNvPr id="311" name="CustomShape 2"/>
          <p:cNvSpPr/>
          <p:nvPr/>
        </p:nvSpPr>
        <p:spPr>
          <a:xfrm>
            <a:off x="1002960" y="1113480"/>
            <a:ext cx="8402400" cy="58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4360" rIns="54360" tIns="27360" bIns="27360">
            <a:noAutofit/>
          </a:bodyPr>
          <a:p>
            <a:pPr>
              <a:lnSpc>
                <a:spcPct val="90000"/>
              </a:lnSpc>
              <a:spcBef>
                <a:spcPts val="893"/>
              </a:spcBef>
              <a:tabLst>
                <a:tab algn="l" pos="0"/>
              </a:tabLst>
            </a:pPr>
            <a:r>
              <a:rPr b="1" lang="el-GR" sz="2400" spc="-1" strike="noStrike">
                <a:solidFill>
                  <a:srgbClr val="808080"/>
                </a:solidFill>
                <a:latin typeface="Segoe UI"/>
                <a:ea typeface="ＭＳ Ｐゴシック"/>
              </a:rPr>
              <a:t>Μαθήματα από την πανδημία για τα συστήματα υγείας </a:t>
            </a:r>
            <a:endParaRPr b="0" lang="el-GR" sz="2400" spc="-1" strike="noStrike"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310038250"/>
              </p:ext>
            </p:extLst>
          </p:nvPr>
        </p:nvGraphicFramePr>
        <p:xfrm>
          <a:off x="1002960" y="1696320"/>
          <a:ext cx="10872720" cy="466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607680" y="217080"/>
            <a:ext cx="1019052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Δημόσια κατά κεφαλήν δαπάνη για φαρμακευτικά και άλλα υγειονομικά αναλώσιμα Ελλάδα-ΕΕ22-Νότιες Χώρες</a:t>
            </a:r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graphicFrame>
        <p:nvGraphicFramePr>
          <p:cNvPr id="313" name="Chart 5"/>
          <p:cNvGraphicFramePr/>
          <p:nvPr/>
        </p:nvGraphicFramePr>
        <p:xfrm>
          <a:off x="695520" y="1196640"/>
          <a:ext cx="10368720" cy="525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705600" y="332640"/>
            <a:ext cx="1019052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Μη βιώσιμη δημόσια φαρμακευτική χρηματοδότηση</a:t>
            </a:r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609480" y="1407960"/>
            <a:ext cx="538668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1" lang="el-GR" sz="1800" spc="-1" strike="noStrike">
                <a:solidFill>
                  <a:srgbClr val="000000"/>
                </a:solidFill>
                <a:latin typeface="Segoe UI"/>
                <a:ea typeface="Calibri"/>
              </a:rPr>
              <a:t>Δημόσια εξωνοσοκομειακή φαρμακευτική δαπάνη και συμμετοχή βιομηχανίας</a:t>
            </a:r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16" name="TextShape 3"/>
          <p:cNvSpPr txBox="1"/>
          <p:nvPr/>
        </p:nvSpPr>
        <p:spPr>
          <a:xfrm>
            <a:off x="6193440" y="1407960"/>
            <a:ext cx="538884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1" lang="el-GR" sz="1800" spc="-1" strike="noStrike">
                <a:solidFill>
                  <a:srgbClr val="000000"/>
                </a:solidFill>
                <a:latin typeface="Segoe UI"/>
                <a:ea typeface="Calibri"/>
              </a:rPr>
              <a:t>Δημόσια νοσοκομειακή φαρμακευτική δαπάνη και συμμετοχή φαρμακοβιομηχανίας</a:t>
            </a:r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graphicFrame>
        <p:nvGraphicFramePr>
          <p:cNvPr id="317" name="Chart 5"/>
          <p:cNvGraphicFramePr/>
          <p:nvPr/>
        </p:nvGraphicFramePr>
        <p:xfrm>
          <a:off x="609480" y="2047680"/>
          <a:ext cx="5386680" cy="39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18" name="Content Placeholder 13"/>
          <p:cNvGraphicFramePr/>
          <p:nvPr/>
        </p:nvGraphicFramePr>
        <p:xfrm>
          <a:off x="6192720" y="2047680"/>
          <a:ext cx="5389200" cy="39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9" name="CustomShape 4"/>
          <p:cNvSpPr/>
          <p:nvPr/>
        </p:nvSpPr>
        <p:spPr>
          <a:xfrm>
            <a:off x="8102160" y="2344680"/>
            <a:ext cx="1519200" cy="487800"/>
          </a:xfrm>
          <a:prstGeom prst="rect">
            <a:avLst/>
          </a:prstGeom>
          <a:solidFill>
            <a:srgbClr val="e7e6e6"/>
          </a:solidFill>
          <a:ln w="12600">
            <a:solidFill>
              <a:srgbClr val="595959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l-GR" sz="1200" spc="-1" strike="noStrike">
                <a:solidFill>
                  <a:srgbClr val="000000"/>
                </a:solidFill>
                <a:latin typeface="Calibri"/>
                <a:ea typeface="Times New Roman"/>
              </a:rPr>
              <a:t>Επιβολή κλειστού προϋπολογισμού</a:t>
            </a:r>
            <a:endParaRPr b="0" lang="el-GR" sz="1200" spc="-1" strike="noStrike">
              <a:latin typeface="Arial"/>
            </a:endParaRPr>
          </a:p>
        </p:txBody>
      </p:sp>
      <p:sp>
        <p:nvSpPr>
          <p:cNvPr id="320" name="Line 5"/>
          <p:cNvSpPr/>
          <p:nvPr/>
        </p:nvSpPr>
        <p:spPr>
          <a:xfrm flipV="1">
            <a:off x="8858520" y="2824200"/>
            <a:ext cx="0" cy="2222280"/>
          </a:xfrm>
          <a:prstGeom prst="line">
            <a:avLst/>
          </a:prstGeom>
          <a:ln w="6480">
            <a:solidFill>
              <a:srgbClr val="59595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CustomShape 6"/>
          <p:cNvSpPr/>
          <p:nvPr/>
        </p:nvSpPr>
        <p:spPr>
          <a:xfrm>
            <a:off x="255960" y="6525360"/>
            <a:ext cx="698940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1100" spc="-1" strike="noStrike">
                <a:solidFill>
                  <a:srgbClr val="000000"/>
                </a:solidFill>
                <a:latin typeface="Calibri"/>
                <a:ea typeface="Calibri"/>
              </a:rPr>
              <a:t>ΠΗΓΗ: ΕΟΠΥΥ 2012-2020, Εκθέσεις Προϋπολογισμών 2014-2020, επεξεργασία στοιχείων ΙΟΒΕ-ΣΦΕΕ. </a:t>
            </a:r>
            <a:endParaRPr b="0" lang="el-GR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705600" y="332640"/>
            <a:ext cx="1019052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2060"/>
                </a:solidFill>
                <a:latin typeface="Calibri Light"/>
              </a:rPr>
              <a:t>Υπάρχει πραγματικά πρόβλημα στην δημόσια χρηματοδότηση </a:t>
            </a:r>
            <a:r>
              <a:rPr b="1" lang="en-GB" sz="2400" spc="-1" strike="noStrike">
                <a:solidFill>
                  <a:srgbClr val="002060"/>
                </a:solidFill>
                <a:latin typeface="Calibri Light"/>
              </a:rPr>
              <a:t>;</a:t>
            </a:r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23" name="TextShape 2"/>
          <p:cNvSpPr txBox="1"/>
          <p:nvPr/>
        </p:nvSpPr>
        <p:spPr>
          <a:xfrm>
            <a:off x="609480" y="1254600"/>
            <a:ext cx="506520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el-GR" sz="2000" spc="-1" strike="noStrike">
                <a:solidFill>
                  <a:srgbClr val="000000"/>
                </a:solidFill>
                <a:latin typeface="Calibri"/>
              </a:rPr>
              <a:t>Η χώρα μικραίνει σε πληθυσμό και γερνάει</a:t>
            </a:r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24" name="TextShape 3"/>
          <p:cNvSpPr txBox="1"/>
          <p:nvPr/>
        </p:nvSpPr>
        <p:spPr>
          <a:xfrm>
            <a:off x="6193440" y="1535040"/>
            <a:ext cx="5388840" cy="6393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Segoe UI"/>
            </a:endParaRPr>
          </a:p>
        </p:txBody>
      </p:sp>
      <p:pic>
        <p:nvPicPr>
          <p:cNvPr id="325" name="Content Placeholder 6" descr=""/>
          <p:cNvPicPr/>
          <p:nvPr/>
        </p:nvPicPr>
        <p:blipFill>
          <a:blip r:embed="rId1"/>
          <a:stretch/>
        </p:blipFill>
        <p:spPr>
          <a:xfrm>
            <a:off x="6636960" y="2822400"/>
            <a:ext cx="4875840" cy="1847160"/>
          </a:xfrm>
          <a:prstGeom prst="rect">
            <a:avLst/>
          </a:prstGeom>
          <a:ln>
            <a:noFill/>
          </a:ln>
        </p:spPr>
      </p:pic>
      <p:pic>
        <p:nvPicPr>
          <p:cNvPr id="326" name="Content Placeholder 14" descr=""/>
          <p:cNvPicPr/>
          <p:nvPr/>
        </p:nvPicPr>
        <p:blipFill>
          <a:blip r:embed="rId2"/>
          <a:stretch/>
        </p:blipFill>
        <p:spPr>
          <a:xfrm>
            <a:off x="786960" y="2054880"/>
            <a:ext cx="4887720" cy="4070880"/>
          </a:xfrm>
          <a:prstGeom prst="rect">
            <a:avLst/>
          </a:prstGeom>
          <a:ln>
            <a:noFill/>
          </a:ln>
        </p:spPr>
      </p:pic>
      <p:sp>
        <p:nvSpPr>
          <p:cNvPr id="327" name="CustomShape 4"/>
          <p:cNvSpPr/>
          <p:nvPr/>
        </p:nvSpPr>
        <p:spPr>
          <a:xfrm>
            <a:off x="2094480" y="3008880"/>
            <a:ext cx="478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l-GR" sz="900" spc="-1" strike="noStrike">
                <a:solidFill>
                  <a:srgbClr val="ff0000"/>
                </a:solidFill>
                <a:latin typeface="Calibri"/>
              </a:rPr>
              <a:t>2,4 εκατ</a:t>
            </a:r>
            <a:endParaRPr b="0" lang="el-GR" sz="900" spc="-1" strike="noStrike">
              <a:latin typeface="Arial"/>
            </a:endParaRPr>
          </a:p>
        </p:txBody>
      </p:sp>
      <p:sp>
        <p:nvSpPr>
          <p:cNvPr id="328" name="CustomShape 5"/>
          <p:cNvSpPr/>
          <p:nvPr/>
        </p:nvSpPr>
        <p:spPr>
          <a:xfrm>
            <a:off x="2740320" y="2786400"/>
            <a:ext cx="478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l-GR" sz="900" spc="-1" strike="noStrike">
                <a:solidFill>
                  <a:srgbClr val="ff0000"/>
                </a:solidFill>
                <a:latin typeface="Calibri"/>
              </a:rPr>
              <a:t>2,7 εκατ</a:t>
            </a:r>
            <a:endParaRPr b="0" lang="el-GR" sz="900" spc="-1" strike="noStrike">
              <a:latin typeface="Arial"/>
            </a:endParaRPr>
          </a:p>
        </p:txBody>
      </p:sp>
      <p:sp>
        <p:nvSpPr>
          <p:cNvPr id="329" name="CustomShape 6"/>
          <p:cNvSpPr/>
          <p:nvPr/>
        </p:nvSpPr>
        <p:spPr>
          <a:xfrm>
            <a:off x="3371760" y="2450520"/>
            <a:ext cx="478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l-GR" sz="900" spc="-1" strike="noStrike">
                <a:solidFill>
                  <a:srgbClr val="ff0000"/>
                </a:solidFill>
                <a:latin typeface="Calibri"/>
              </a:rPr>
              <a:t>3,0 εκατ</a:t>
            </a:r>
            <a:endParaRPr b="0" lang="el-GR" sz="900" spc="-1" strike="noStrike">
              <a:latin typeface="Arial"/>
            </a:endParaRPr>
          </a:p>
        </p:txBody>
      </p:sp>
      <p:sp>
        <p:nvSpPr>
          <p:cNvPr id="330" name="CustomShape 7"/>
          <p:cNvSpPr/>
          <p:nvPr/>
        </p:nvSpPr>
        <p:spPr>
          <a:xfrm>
            <a:off x="4023360" y="2306520"/>
            <a:ext cx="478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l-GR" sz="900" spc="-1" strike="noStrike">
                <a:solidFill>
                  <a:srgbClr val="ff0000"/>
                </a:solidFill>
                <a:latin typeface="Calibri"/>
              </a:rPr>
              <a:t>3,24 εκατ</a:t>
            </a:r>
            <a:endParaRPr b="0" lang="el-GR" sz="900" spc="-1" strike="noStrike">
              <a:latin typeface="Arial"/>
            </a:endParaRPr>
          </a:p>
        </p:txBody>
      </p:sp>
      <p:pic>
        <p:nvPicPr>
          <p:cNvPr id="331" name="Picture 7" descr=""/>
          <p:cNvPicPr/>
          <p:nvPr/>
        </p:nvPicPr>
        <p:blipFill>
          <a:blip r:embed="rId3"/>
          <a:stretch/>
        </p:blipFill>
        <p:spPr>
          <a:xfrm>
            <a:off x="6193440" y="1574640"/>
            <a:ext cx="5618520" cy="4342320"/>
          </a:xfrm>
          <a:prstGeom prst="rect">
            <a:avLst/>
          </a:prstGeom>
          <a:ln>
            <a:noFill/>
          </a:ln>
        </p:spPr>
      </p:pic>
      <p:sp>
        <p:nvSpPr>
          <p:cNvPr id="332" name="CustomShape 8"/>
          <p:cNvSpPr/>
          <p:nvPr/>
        </p:nvSpPr>
        <p:spPr>
          <a:xfrm>
            <a:off x="1485000" y="3007080"/>
            <a:ext cx="478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l-GR" sz="900" spc="-1" strike="noStrike">
                <a:solidFill>
                  <a:srgbClr val="ff0000"/>
                </a:solidFill>
                <a:latin typeface="Calibri"/>
              </a:rPr>
              <a:t>2,</a:t>
            </a:r>
            <a:r>
              <a:rPr b="0" lang="en-GB" sz="900" spc="-1" strike="noStrike">
                <a:solidFill>
                  <a:srgbClr val="ff0000"/>
                </a:solidFill>
                <a:latin typeface="Calibri"/>
              </a:rPr>
              <a:t>3</a:t>
            </a:r>
            <a:r>
              <a:rPr b="0" lang="el-GR" sz="900" spc="-1" strike="noStrike">
                <a:solidFill>
                  <a:srgbClr val="ff0000"/>
                </a:solidFill>
                <a:latin typeface="Calibri"/>
              </a:rPr>
              <a:t> εκατ</a:t>
            </a:r>
            <a:endParaRPr b="0" lang="el-GR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58" dur="2000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extShape 1"/>
          <p:cNvSpPr txBox="1"/>
          <p:nvPr/>
        </p:nvSpPr>
        <p:spPr>
          <a:xfrm>
            <a:off x="607680" y="217080"/>
            <a:ext cx="66884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el-GR" sz="2800" spc="-1" strike="noStrike">
                <a:solidFill>
                  <a:srgbClr val="002060"/>
                </a:solidFill>
                <a:latin typeface="Calibri Light"/>
              </a:rPr>
              <a:t>Το επιδημιολογικό προφίλ της χώρας επιδεινώνεται επικίνδυνα</a:t>
            </a:r>
            <a:endParaRPr b="0" lang="en-US" sz="2800" spc="-1" strike="noStrike">
              <a:solidFill>
                <a:srgbClr val="000000"/>
              </a:solidFill>
              <a:latin typeface="Segoe UI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481781219"/>
              </p:ext>
            </p:extLst>
          </p:nvPr>
        </p:nvGraphicFramePr>
        <p:xfrm>
          <a:off x="619200" y="1628640"/>
          <a:ext cx="5476680" cy="452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34" name="CustomShape 2"/>
          <p:cNvSpPr/>
          <p:nvPr/>
        </p:nvSpPr>
        <p:spPr>
          <a:xfrm>
            <a:off x="701640" y="6211800"/>
            <a:ext cx="5060880" cy="45540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1. Touloumi et al. BMC Public Health (2020) 20:1665,  https://doi.org/10.1186/s12889-020-09757-4</a:t>
            </a:r>
            <a:endParaRPr b="0" lang="el-GR" sz="1200" spc="-1" strike="noStrike">
              <a:latin typeface="Arial"/>
            </a:endParaRPr>
          </a:p>
        </p:txBody>
      </p:sp>
      <p:pic>
        <p:nvPicPr>
          <p:cNvPr id="335" name="Content Placeholder 9" descr=""/>
          <p:cNvPicPr/>
          <p:nvPr/>
        </p:nvPicPr>
        <p:blipFill>
          <a:blip r:embed="rId6"/>
          <a:stretch/>
        </p:blipFill>
        <p:spPr>
          <a:xfrm>
            <a:off x="7296480" y="217080"/>
            <a:ext cx="4579200" cy="6243840"/>
          </a:xfrm>
          <a:prstGeom prst="rect">
            <a:avLst/>
          </a:prstGeom>
          <a:ln>
            <a:noFill/>
          </a:ln>
        </p:spPr>
      </p:pic>
      <p:sp>
        <p:nvSpPr>
          <p:cNvPr id="336" name="CustomShape 3"/>
          <p:cNvSpPr/>
          <p:nvPr/>
        </p:nvSpPr>
        <p:spPr>
          <a:xfrm>
            <a:off x="7278120" y="6429240"/>
            <a:ext cx="4672440" cy="25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050" spc="-1" strike="noStrike">
                <a:solidFill>
                  <a:srgbClr val="000000"/>
                </a:solidFill>
                <a:latin typeface="Calibri"/>
              </a:rPr>
              <a:t>International Agency for Research on Cancer (IARC), WHO, March 2021</a:t>
            </a:r>
            <a:endParaRPr b="0" lang="el-GR" sz="10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65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nodeType="after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69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nodeType="after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73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nodeType="after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77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nodeType="after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81" dur="10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5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6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3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8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563400" y="6219360"/>
            <a:ext cx="8942040" cy="53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0" bIns="45000">
            <a:spAutoFit/>
          </a:bodyPr>
          <a:p>
            <a:pPr>
              <a:lnSpc>
                <a:spcPct val="100000"/>
              </a:lnSpc>
            </a:pPr>
            <a:r>
              <a:rPr b="0" lang="en-GB" sz="800" spc="-1" strike="noStrike">
                <a:solidFill>
                  <a:srgbClr val="b0aeae"/>
                </a:solidFill>
                <a:latin typeface="Century Gothic"/>
              </a:rPr>
              <a:t>1. Yuen Mea. A systematic review and evaluation of current evidence reveals 236 obesity-associated disorders (ObAD). 2016. Poster: T-P-3166.</a:t>
            </a:r>
            <a:endParaRPr b="0" lang="el-GR" sz="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800" spc="-1" strike="noStrike">
                <a:solidFill>
                  <a:srgbClr val="b0aeae"/>
                </a:solidFill>
                <a:latin typeface="Century Gothic"/>
              </a:rPr>
              <a:t>2. American Association of Clinical Endocrinologists and American College of Endocrinology. AACE/ACE algorithm for medical care of patients with obesity, 2016. </a:t>
            </a:r>
            <a:r>
              <a:rPr b="0" lang="en-GB" sz="800" spc="-1" strike="noStrike" u="sng">
                <a:solidFill>
                  <a:srgbClr val="0000ff"/>
                </a:solidFill>
                <a:uFillTx/>
                <a:latin typeface="Century Gothic"/>
                <a:hlinkClick r:id="rId1"/>
              </a:rPr>
              <a:t>https://www.aace.com/files/</a:t>
            </a:r>
            <a:r>
              <a:rPr b="0" lang="en-GB" sz="800" spc="-1" strike="noStrike" u="sng">
                <a:solidFill>
                  <a:srgbClr val="0000ff"/>
                </a:solidFill>
                <a:uFillTx/>
                <a:latin typeface="Century Gothic"/>
                <a:hlinkClick r:id="rId2"/>
              </a:rPr>
              <a:t>guidelines/ObesityAlgorithm</a:t>
            </a:r>
            <a:r>
              <a:rPr b="0" lang="en-GB" sz="800" spc="-1" strike="noStrike" u="sng">
                <a:solidFill>
                  <a:srgbClr val="0000ff"/>
                </a:solidFill>
                <a:uFillTx/>
                <a:latin typeface="Century Gothic"/>
                <a:hlinkClick r:id="rId3"/>
              </a:rPr>
              <a:t>.pdf</a:t>
            </a:r>
            <a:r>
              <a:rPr b="0" lang="en-GB" sz="800" spc="-1" strike="noStrike">
                <a:solidFill>
                  <a:srgbClr val="b0aeae"/>
                </a:solidFill>
                <a:latin typeface="Century Gothic"/>
              </a:rPr>
              <a:t>. Accessed July 2017; 3. Prospective Studies Collaboration. </a:t>
            </a:r>
            <a:r>
              <a:rPr b="0" i="1" lang="en-GB" sz="800" spc="-1" strike="noStrike">
                <a:solidFill>
                  <a:srgbClr val="b0aeae"/>
                </a:solidFill>
                <a:latin typeface="Century Gothic"/>
              </a:rPr>
              <a:t>Lancet</a:t>
            </a:r>
            <a:r>
              <a:rPr b="0" lang="en-GB" sz="800" spc="-1" strike="noStrike">
                <a:solidFill>
                  <a:srgbClr val="b0aeae"/>
                </a:solidFill>
                <a:latin typeface="Century Gothic"/>
              </a:rPr>
              <a:t> 2009;373:1083–96. </a:t>
            </a:r>
            <a:endParaRPr b="0" lang="el-GR" sz="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800" spc="-1" strike="noStrike">
                <a:solidFill>
                  <a:srgbClr val="b0aeae"/>
                </a:solidFill>
                <a:latin typeface="Century Gothic"/>
              </a:rPr>
              <a:t>Note: Data based on male subjects (n=541,452), BMI vs. lifespan in Western Europe (2000)</a:t>
            </a:r>
            <a:endParaRPr b="0" lang="el-GR" sz="800" spc="-1" strike="noStrike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568080" y="136080"/>
            <a:ext cx="11087280" cy="87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ts val="2934"/>
              </a:lnSpc>
            </a:pPr>
            <a:r>
              <a:rPr b="1" lang="el-GR" sz="2670" spc="-1" strike="noStrike">
                <a:solidFill>
                  <a:srgbClr val="323435"/>
                </a:solidFill>
                <a:latin typeface="Century Gothic"/>
              </a:rPr>
              <a:t>Η παχυσαρκία σχετίζεται με πολλές σοβαρές συννοσηρότητες και μειώνει το προσδόκιμο επιβίωσης</a:t>
            </a:r>
            <a:endParaRPr b="0" lang="el-GR" sz="2670" spc="-1" strike="noStrike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563400" y="1018080"/>
            <a:ext cx="11077920" cy="5183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0" name="CustomShape 4"/>
          <p:cNvSpPr/>
          <p:nvPr/>
        </p:nvSpPr>
        <p:spPr>
          <a:xfrm>
            <a:off x="907920" y="1387080"/>
            <a:ext cx="3675240" cy="44456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115200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Η παχυσαρκία συνδέεται με περισσότερες από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1070" spc="-1" strike="noStrike">
                <a:solidFill>
                  <a:srgbClr val="323435"/>
                </a:solidFill>
                <a:latin typeface="Century Gothic"/>
              </a:rPr>
              <a:t> </a:t>
            </a:r>
            <a:r>
              <a:rPr b="0" lang="en-GB" sz="4270" spc="-1" strike="noStrike">
                <a:solidFill>
                  <a:srgbClr val="f39200"/>
                </a:solidFill>
                <a:latin typeface="Century Gothic"/>
              </a:rPr>
              <a:t>200</a:t>
            </a:r>
            <a:r>
              <a:rPr b="1" lang="en-GB" sz="4270" spc="-1" strike="noStrike">
                <a:solidFill>
                  <a:srgbClr val="f39200"/>
                </a:solidFill>
                <a:latin typeface="Century Gothic"/>
              </a:rPr>
              <a:t> </a:t>
            </a:r>
            <a:endParaRPr b="0" lang="el-GR" sz="427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διαταραχές</a:t>
            </a:r>
            <a:r>
              <a:rPr b="0" lang="en-GB" sz="1340" spc="-1" strike="noStrike">
                <a:solidFill>
                  <a:srgbClr val="323435"/>
                </a:solidFill>
                <a:latin typeface="Century Gothic"/>
              </a:rPr>
              <a:t> </a:t>
            </a:r>
            <a:r>
              <a:rPr b="0" lang="en-GB" sz="1339" spc="-1" strike="noStrike" baseline="30000">
                <a:solidFill>
                  <a:srgbClr val="323435"/>
                </a:solidFill>
                <a:latin typeface="Century Gothic"/>
              </a:rPr>
              <a:t>1,2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Διαβήτης  Τύπου 2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Καρδιαγγειακή Νόσος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Νεοπλασίες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Οστεοαρθρίτιδα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Χρόνια Αναπνευστική Νόσος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Άπνοια Ύπνου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Λιπώδης Νόσος Ήπατος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ts val="1868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Γυναικεία Υπογονιμότητα</a:t>
            </a: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4928040" y="1387080"/>
            <a:ext cx="6355800" cy="44456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288000" bIns="0">
            <a:noAutofit/>
          </a:bodyPr>
          <a:p>
            <a:pPr algn="ctr">
              <a:lnSpc>
                <a:spcPct val="100000"/>
              </a:lnSpc>
            </a:pP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Ο κίνδυνος θανάτου πριν την ηλικία των </a:t>
            </a:r>
            <a:br/>
            <a:r>
              <a:rPr b="0" lang="en-GB" sz="1340" spc="-1" strike="noStrike">
                <a:solidFill>
                  <a:srgbClr val="323435"/>
                </a:solidFill>
                <a:latin typeface="Century Gothic"/>
              </a:rPr>
              <a:t>70 </a:t>
            </a:r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ετών αυξάνεται περισσότερο από</a:t>
            </a:r>
            <a:r>
              <a:rPr b="0" lang="en-GB" sz="1340" spc="-1" strike="noStrike">
                <a:solidFill>
                  <a:srgbClr val="323435"/>
                </a:solidFill>
                <a:latin typeface="Century Gothic"/>
              </a:rPr>
              <a:t> </a:t>
            </a:r>
            <a:br/>
            <a:r>
              <a:rPr b="0" lang="en-GB" sz="4270" spc="-1" strike="noStrike">
                <a:solidFill>
                  <a:srgbClr val="f39200"/>
                </a:solidFill>
                <a:latin typeface="Century Gothic"/>
              </a:rPr>
              <a:t>50% </a:t>
            </a:r>
            <a:br/>
            <a:r>
              <a:rPr b="0" lang="el-GR" sz="1340" spc="-1" strike="noStrike">
                <a:solidFill>
                  <a:srgbClr val="323435"/>
                </a:solidFill>
                <a:latin typeface="Century Gothic"/>
              </a:rPr>
              <a:t>για άτομα που έχουν ΔΜΣ πάνω από 4</a:t>
            </a:r>
            <a:r>
              <a:rPr b="0" lang="en-GB" sz="1340" spc="-1" strike="noStrike">
                <a:solidFill>
                  <a:srgbClr val="323435"/>
                </a:solidFill>
                <a:latin typeface="Century Gothic"/>
              </a:rPr>
              <a:t>0</a:t>
            </a:r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br/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340" spc="-1" strike="noStrike">
              <a:latin typeface="Arial"/>
            </a:endParaRPr>
          </a:p>
        </p:txBody>
      </p:sp>
      <p:grpSp>
        <p:nvGrpSpPr>
          <p:cNvPr id="342" name="Group 6"/>
          <p:cNvGrpSpPr/>
          <p:nvPr/>
        </p:nvGrpSpPr>
        <p:grpSpPr>
          <a:xfrm>
            <a:off x="5510520" y="3173040"/>
            <a:ext cx="5190840" cy="2151000"/>
            <a:chOff x="5510520" y="3173040"/>
            <a:chExt cx="5190840" cy="2151000"/>
          </a:xfrm>
        </p:grpSpPr>
        <p:grpSp>
          <p:nvGrpSpPr>
            <p:cNvPr id="343" name="Group 7"/>
            <p:cNvGrpSpPr/>
            <p:nvPr/>
          </p:nvGrpSpPr>
          <p:grpSpPr>
            <a:xfrm>
              <a:off x="5510520" y="3173040"/>
              <a:ext cx="5190480" cy="393120"/>
              <a:chOff x="5510520" y="3173040"/>
              <a:chExt cx="5190480" cy="393120"/>
            </a:xfrm>
          </p:grpSpPr>
          <p:sp>
            <p:nvSpPr>
              <p:cNvPr id="344" name="CustomShape 8"/>
              <p:cNvSpPr/>
              <p:nvPr/>
            </p:nvSpPr>
            <p:spPr>
              <a:xfrm>
                <a:off x="5510520" y="3207600"/>
                <a:ext cx="1113120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323435"/>
                    </a:solidFill>
                    <a:latin typeface="Century Gothic"/>
                  </a:rPr>
                  <a:t>BMI </a:t>
                </a:r>
                <a:r>
                  <a:rPr b="1" lang="en-GB" sz="1340" spc="-1" strike="noStrike">
                    <a:solidFill>
                      <a:srgbClr val="323435"/>
                    </a:solidFill>
                    <a:latin typeface="Century Gothic"/>
                  </a:rPr>
                  <a:t>22.5–30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45" name="CustomShape 9"/>
              <p:cNvSpPr/>
              <p:nvPr/>
            </p:nvSpPr>
            <p:spPr>
              <a:xfrm>
                <a:off x="6627960" y="3173040"/>
                <a:ext cx="976680" cy="3931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323435"/>
                    </a:solidFill>
                    <a:latin typeface="Century Gothic"/>
                  </a:rPr>
                  <a:t>~</a:t>
                </a:r>
                <a:r>
                  <a:rPr b="1" lang="en-GB" sz="1340" spc="-1" strike="noStrike">
                    <a:solidFill>
                      <a:srgbClr val="323435"/>
                    </a:solidFill>
                    <a:latin typeface="Century Gothic"/>
                  </a:rPr>
                  <a:t>20%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46" name="CustomShape 10"/>
              <p:cNvSpPr/>
              <p:nvPr/>
            </p:nvSpPr>
            <p:spPr>
              <a:xfrm>
                <a:off x="7604640" y="3173040"/>
                <a:ext cx="3096360" cy="3931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347" name="Group 11"/>
            <p:cNvGrpSpPr/>
            <p:nvPr/>
          </p:nvGrpSpPr>
          <p:grpSpPr>
            <a:xfrm>
              <a:off x="5652720" y="3759120"/>
              <a:ext cx="5048280" cy="393120"/>
              <a:chOff x="5652720" y="3759120"/>
              <a:chExt cx="5048280" cy="393120"/>
            </a:xfrm>
          </p:grpSpPr>
          <p:sp>
            <p:nvSpPr>
              <p:cNvPr id="348" name="CustomShape 12"/>
              <p:cNvSpPr/>
              <p:nvPr/>
            </p:nvSpPr>
            <p:spPr>
              <a:xfrm>
                <a:off x="5652720" y="3793680"/>
                <a:ext cx="970920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323435"/>
                    </a:solidFill>
                    <a:latin typeface="Century Gothic"/>
                  </a:rPr>
                  <a:t>BMI </a:t>
                </a:r>
                <a:r>
                  <a:rPr b="1" lang="en-GB" sz="1340" spc="-1" strike="noStrike">
                    <a:solidFill>
                      <a:srgbClr val="323435"/>
                    </a:solidFill>
                    <a:latin typeface="Century Gothic"/>
                  </a:rPr>
                  <a:t>30–35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49" name="CustomShape 13"/>
              <p:cNvSpPr/>
              <p:nvPr/>
            </p:nvSpPr>
            <p:spPr>
              <a:xfrm>
                <a:off x="6627960" y="3759120"/>
                <a:ext cx="1330920" cy="3931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323435"/>
                    </a:solidFill>
                    <a:latin typeface="Century Gothic"/>
                  </a:rPr>
                  <a:t>~</a:t>
                </a:r>
                <a:r>
                  <a:rPr b="1" lang="en-GB" sz="1340" spc="-1" strike="noStrike">
                    <a:solidFill>
                      <a:srgbClr val="323435"/>
                    </a:solidFill>
                    <a:latin typeface="Century Gothic"/>
                  </a:rPr>
                  <a:t>30%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50" name="CustomShape 14"/>
              <p:cNvSpPr/>
              <p:nvPr/>
            </p:nvSpPr>
            <p:spPr>
              <a:xfrm>
                <a:off x="7958880" y="3759120"/>
                <a:ext cx="2742120" cy="3931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351" name="Group 15"/>
            <p:cNvGrpSpPr/>
            <p:nvPr/>
          </p:nvGrpSpPr>
          <p:grpSpPr>
            <a:xfrm>
              <a:off x="5640840" y="4930920"/>
              <a:ext cx="5060520" cy="393120"/>
              <a:chOff x="5640840" y="4930920"/>
              <a:chExt cx="5060520" cy="393120"/>
            </a:xfrm>
          </p:grpSpPr>
          <p:sp>
            <p:nvSpPr>
              <p:cNvPr id="352" name="CustomShape 16"/>
              <p:cNvSpPr/>
              <p:nvPr/>
            </p:nvSpPr>
            <p:spPr>
              <a:xfrm>
                <a:off x="5640840" y="4960440"/>
                <a:ext cx="982800" cy="334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323435"/>
                    </a:solidFill>
                    <a:latin typeface="Century Gothic"/>
                  </a:rPr>
                  <a:t>BMI </a:t>
                </a:r>
                <a:r>
                  <a:rPr b="1" lang="en-GB" sz="1340" spc="-1" strike="noStrike">
                    <a:solidFill>
                      <a:srgbClr val="323435"/>
                    </a:solidFill>
                    <a:latin typeface="Century Gothic"/>
                  </a:rPr>
                  <a:t>40–50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53" name="CustomShape 17"/>
              <p:cNvSpPr/>
              <p:nvPr/>
            </p:nvSpPr>
            <p:spPr>
              <a:xfrm>
                <a:off x="6614280" y="4930920"/>
                <a:ext cx="2041920" cy="39312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ffffff"/>
                    </a:solidFill>
                    <a:latin typeface="Century Gothic"/>
                  </a:rPr>
                  <a:t>~</a:t>
                </a:r>
                <a:r>
                  <a:rPr b="1" lang="en-GB" sz="1340" spc="-1" strike="noStrike">
                    <a:solidFill>
                      <a:srgbClr val="ffffff"/>
                    </a:solidFill>
                    <a:latin typeface="Century Gothic"/>
                  </a:rPr>
                  <a:t>50%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54" name="CustomShape 18"/>
              <p:cNvSpPr/>
              <p:nvPr/>
            </p:nvSpPr>
            <p:spPr>
              <a:xfrm>
                <a:off x="8656920" y="4934880"/>
                <a:ext cx="2044440" cy="385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355" name="Group 19"/>
            <p:cNvGrpSpPr/>
            <p:nvPr/>
          </p:nvGrpSpPr>
          <p:grpSpPr>
            <a:xfrm>
              <a:off x="5654160" y="4345200"/>
              <a:ext cx="5046840" cy="393120"/>
              <a:chOff x="5654160" y="4345200"/>
              <a:chExt cx="5046840" cy="393120"/>
            </a:xfrm>
          </p:grpSpPr>
          <p:sp>
            <p:nvSpPr>
              <p:cNvPr id="356" name="CustomShape 20"/>
              <p:cNvSpPr/>
              <p:nvPr/>
            </p:nvSpPr>
            <p:spPr>
              <a:xfrm>
                <a:off x="5654160" y="4374720"/>
                <a:ext cx="982800" cy="334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323435"/>
                    </a:solidFill>
                    <a:latin typeface="Century Gothic"/>
                  </a:rPr>
                  <a:t>BMI </a:t>
                </a:r>
                <a:r>
                  <a:rPr b="1" lang="en-GB" sz="1340" spc="-1" strike="noStrike">
                    <a:solidFill>
                      <a:srgbClr val="323435"/>
                    </a:solidFill>
                    <a:latin typeface="Century Gothic"/>
                  </a:rPr>
                  <a:t>35–40</a:t>
                </a:r>
                <a:endParaRPr b="0" lang="el-GR" sz="1340" spc="-1" strike="noStrike">
                  <a:latin typeface="Arial"/>
                </a:endParaRPr>
              </a:p>
            </p:txBody>
          </p:sp>
          <p:sp>
            <p:nvSpPr>
              <p:cNvPr id="357" name="CustomShape 21"/>
              <p:cNvSpPr/>
              <p:nvPr/>
            </p:nvSpPr>
            <p:spPr>
              <a:xfrm>
                <a:off x="8275680" y="4345200"/>
                <a:ext cx="2425320" cy="3931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358" name="CustomShape 22"/>
              <p:cNvSpPr/>
              <p:nvPr/>
            </p:nvSpPr>
            <p:spPr>
              <a:xfrm>
                <a:off x="6627960" y="4345200"/>
                <a:ext cx="1647360" cy="3931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r">
                  <a:lnSpc>
                    <a:spcPct val="100000"/>
                  </a:lnSpc>
                </a:pPr>
                <a:r>
                  <a:rPr b="0" lang="en-GB" sz="1340" spc="-1" strike="noStrike">
                    <a:solidFill>
                      <a:srgbClr val="ffffff"/>
                    </a:solidFill>
                    <a:latin typeface="Century Gothic"/>
                  </a:rPr>
                  <a:t>~</a:t>
                </a:r>
                <a:r>
                  <a:rPr b="1" lang="en-GB" sz="1340" spc="-1" strike="noStrike">
                    <a:solidFill>
                      <a:srgbClr val="ffffff"/>
                    </a:solidFill>
                    <a:latin typeface="Century Gothic"/>
                  </a:rPr>
                  <a:t>40%</a:t>
                </a:r>
                <a:endParaRPr b="0" lang="el-GR" sz="1340" spc="-1" strike="noStrike">
                  <a:latin typeface="Arial"/>
                </a:endParaRPr>
              </a:p>
            </p:txBody>
          </p:sp>
        </p:grpSp>
      </p:grpSp>
      <p:sp>
        <p:nvSpPr>
          <p:cNvPr id="359" name="CustomShape 23"/>
          <p:cNvSpPr/>
          <p:nvPr/>
        </p:nvSpPr>
        <p:spPr>
          <a:xfrm>
            <a:off x="6624000" y="5442480"/>
            <a:ext cx="4560120" cy="24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l-GR" sz="939" spc="-1" strike="noStrike">
                <a:solidFill>
                  <a:srgbClr val="323435"/>
                </a:solidFill>
                <a:latin typeface="Century Gothic"/>
              </a:rPr>
              <a:t>Πιθανότητα θανάτου πριν την ηλικία των </a:t>
            </a:r>
            <a:r>
              <a:rPr b="0" lang="en-GB" sz="939" spc="-1" strike="noStrike">
                <a:solidFill>
                  <a:srgbClr val="323435"/>
                </a:solidFill>
                <a:latin typeface="Century Gothic"/>
              </a:rPr>
              <a:t>70</a:t>
            </a:r>
            <a:r>
              <a:rPr b="0" lang="el-GR" sz="939" spc="-1" strike="noStrike">
                <a:solidFill>
                  <a:srgbClr val="323435"/>
                </a:solidFill>
                <a:latin typeface="Century Gothic"/>
              </a:rPr>
              <a:t> ετών</a:t>
            </a:r>
            <a:r>
              <a:rPr b="0" lang="en-GB" sz="939" spc="-1" strike="noStrike">
                <a:solidFill>
                  <a:srgbClr val="323435"/>
                </a:solidFill>
                <a:latin typeface="Century Gothic"/>
              </a:rPr>
              <a:t> (in %)</a:t>
            </a:r>
            <a:r>
              <a:rPr b="0" lang="en-GB" sz="937" spc="-1" strike="noStrike" baseline="30000">
                <a:solidFill>
                  <a:srgbClr val="323435"/>
                </a:solidFill>
                <a:latin typeface="Century Gothic"/>
              </a:rPr>
              <a:t> </a:t>
            </a:r>
            <a:endParaRPr b="0" lang="el-GR" sz="939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Picture 4" descr=""/>
          <p:cNvPicPr/>
          <p:nvPr/>
        </p:nvPicPr>
        <p:blipFill>
          <a:blip r:embed="rId1"/>
          <a:srcRect l="0" t="0" r="0" b="20898"/>
          <a:stretch/>
        </p:blipFill>
        <p:spPr>
          <a:xfrm>
            <a:off x="7118280" y="1346400"/>
            <a:ext cx="2435400" cy="2289600"/>
          </a:xfrm>
          <a:prstGeom prst="rect">
            <a:avLst/>
          </a:prstGeom>
          <a:ln>
            <a:noFill/>
          </a:ln>
        </p:spPr>
      </p:pic>
      <p:sp>
        <p:nvSpPr>
          <p:cNvPr id="361" name="TextShape 1"/>
          <p:cNvSpPr txBox="1"/>
          <p:nvPr/>
        </p:nvSpPr>
        <p:spPr>
          <a:xfrm>
            <a:off x="551520" y="557640"/>
            <a:ext cx="9504720" cy="472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l-GR" sz="28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Παρούσα κατάσταση </a:t>
            </a:r>
            <a:r>
              <a:rPr b="1" lang="en-US" sz="28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| </a:t>
            </a:r>
            <a:r>
              <a:rPr b="1" lang="el-GR" sz="2400" spc="-1" strike="noStrike">
                <a:solidFill>
                  <a:srgbClr val="0d0d0d"/>
                </a:solidFill>
                <a:latin typeface="Calibri"/>
                <a:ea typeface="ＭＳ Ｐゴシック"/>
              </a:rPr>
              <a:t>Η επίδραση των «μεταρρυθμίσεων»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5709240" y="3643200"/>
            <a:ext cx="5301360" cy="20106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l-GR" sz="1800" spc="-1" strike="noStrike">
                <a:solidFill>
                  <a:srgbClr val="000000"/>
                </a:solidFill>
                <a:latin typeface="Segoe UI"/>
              </a:rPr>
              <a:t>Η υλοποίηση του μηχανισμού του clawback, στην παρούσα μορφή, εμφανίζεται να θέτει κινδύνους για τη βιομηχανία (επιχειρηματικός κίνδυνος), το ευρύτερο οικοσύστημα (ηθικός κίνδυνος), καθώς και τα δημόσια οικονομικά (δημοσιονομικός κίνδυνος), </a:t>
            </a:r>
            <a:r>
              <a:rPr b="0" i="1" lang="el-GR" sz="1800" spc="-1" strike="noStrike">
                <a:solidFill>
                  <a:srgbClr val="000000"/>
                </a:solidFill>
                <a:latin typeface="Segoe UI"/>
              </a:rPr>
              <a:t>όπως επισημαίνεται σε 5 διαδοχικές εκθέσεις της Ενισχυμένης Εποπτείας της Ε.Ε.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363" name="CustomShape 3"/>
          <p:cNvSpPr/>
          <p:nvPr/>
        </p:nvSpPr>
        <p:spPr>
          <a:xfrm>
            <a:off x="263520" y="1763640"/>
            <a:ext cx="5112360" cy="54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  <a:spcBef>
                <a:spcPts val="451"/>
              </a:spcBef>
              <a:tabLst>
                <a:tab algn="l" pos="0"/>
              </a:tabLst>
            </a:pPr>
            <a:r>
              <a:rPr b="1" lang="el-GR" sz="1800" spc="-1" strike="noStrike">
                <a:solidFill>
                  <a:srgbClr val="000000"/>
                </a:solidFill>
                <a:latin typeface="Segoe UI"/>
              </a:rPr>
              <a:t>Σημαντικοί κίνδυνοι από την παρούσα μορφή του μηχανισμού υποχρεωτικών επιστροφών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364" name="Picture 5" descr=""/>
          <p:cNvPicPr/>
          <p:nvPr/>
        </p:nvPicPr>
        <p:blipFill>
          <a:blip r:embed="rId2"/>
          <a:stretch/>
        </p:blipFill>
        <p:spPr>
          <a:xfrm>
            <a:off x="108000" y="2491560"/>
            <a:ext cx="5301360" cy="3259080"/>
          </a:xfrm>
          <a:prstGeom prst="rect">
            <a:avLst/>
          </a:prstGeom>
          <a:ln>
            <a:noFill/>
          </a:ln>
        </p:spPr>
      </p:pic>
      <p:sp>
        <p:nvSpPr>
          <p:cNvPr id="365" name="CustomShape 4"/>
          <p:cNvSpPr/>
          <p:nvPr/>
        </p:nvSpPr>
        <p:spPr>
          <a:xfrm>
            <a:off x="1901520" y="2665800"/>
            <a:ext cx="1745640" cy="731520"/>
          </a:xfrm>
          <a:prstGeom prst="roundRect">
            <a:avLst>
              <a:gd name="adj" fmla="val 13934"/>
            </a:avLst>
          </a:prstGeom>
          <a:solidFill>
            <a:srgbClr val="00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l-GR" sz="1400" spc="-1" strike="noStrike">
                <a:solidFill>
                  <a:srgbClr val="ffffff"/>
                </a:solidFill>
                <a:latin typeface="Segoe UI"/>
              </a:rPr>
              <a:t>Δημοσιονομικός Κίνδυνος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366" name="CustomShape 5"/>
          <p:cNvSpPr/>
          <p:nvPr/>
        </p:nvSpPr>
        <p:spPr>
          <a:xfrm>
            <a:off x="335520" y="4802760"/>
            <a:ext cx="1462680" cy="570240"/>
          </a:xfrm>
          <a:prstGeom prst="roundRect">
            <a:avLst>
              <a:gd name="adj" fmla="val 14852"/>
            </a:avLst>
          </a:prstGeom>
          <a:solidFill>
            <a:srgbClr val="00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l-GR" sz="1400" spc="-1" strike="noStrike">
                <a:solidFill>
                  <a:srgbClr val="ffffff"/>
                </a:solidFill>
                <a:latin typeface="Segoe UI"/>
              </a:rPr>
              <a:t>Ηθικός Κίνδυνος</a:t>
            </a:r>
            <a:endParaRPr b="0" lang="el-GR" sz="1400" spc="-1" strike="noStrike">
              <a:latin typeface="Arial"/>
            </a:endParaRPr>
          </a:p>
        </p:txBody>
      </p:sp>
      <p:sp>
        <p:nvSpPr>
          <p:cNvPr id="367" name="CustomShape 6"/>
          <p:cNvSpPr/>
          <p:nvPr/>
        </p:nvSpPr>
        <p:spPr>
          <a:xfrm>
            <a:off x="3647880" y="4722120"/>
            <a:ext cx="1583640" cy="731520"/>
          </a:xfrm>
          <a:prstGeom prst="roundRect">
            <a:avLst>
              <a:gd name="adj" fmla="val 13018"/>
            </a:avLst>
          </a:prstGeom>
          <a:solidFill>
            <a:srgbClr val="00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l-GR" sz="1200" spc="-1" strike="noStrike">
                <a:solidFill>
                  <a:srgbClr val="ffffff"/>
                </a:solidFill>
                <a:latin typeface="Segoe UI"/>
              </a:rPr>
              <a:t>Επιχειρηματικός Κίνδυνος</a:t>
            </a:r>
            <a:endParaRPr b="0" lang="el-GR" sz="1200" spc="-1" strike="noStrike">
              <a:latin typeface="Arial"/>
            </a:endParaRPr>
          </a:p>
        </p:txBody>
      </p:sp>
      <p:sp>
        <p:nvSpPr>
          <p:cNvPr id="368" name="CustomShape 7"/>
          <p:cNvSpPr/>
          <p:nvPr/>
        </p:nvSpPr>
        <p:spPr>
          <a:xfrm>
            <a:off x="263520" y="6370560"/>
            <a:ext cx="352800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Πηγή: Μελέτη </a:t>
            </a:r>
            <a:r>
              <a:rPr b="0" lang="en-US" sz="1200" spc="-1" strike="noStrike">
                <a:solidFill>
                  <a:srgbClr val="000000"/>
                </a:solidFill>
                <a:latin typeface="Segoe UI"/>
              </a:rPr>
              <a:t>Deloitte</a:t>
            </a: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 2020</a:t>
            </a:r>
            <a:r>
              <a:rPr b="0" lang="en-GB" sz="1200" spc="-1" strike="noStrike">
                <a:solidFill>
                  <a:srgbClr val="000000"/>
                </a:solidFill>
                <a:latin typeface="Segoe UI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για </a:t>
            </a:r>
            <a:r>
              <a:rPr b="0" lang="en-GB" sz="1200" spc="-1" strike="noStrike">
                <a:solidFill>
                  <a:srgbClr val="000000"/>
                </a:solidFill>
                <a:latin typeface="Segoe UI"/>
              </a:rPr>
              <a:t>EFPIA - </a:t>
            </a: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ΣΦΕΕ</a:t>
            </a:r>
            <a:endParaRPr b="0" lang="el-GR" sz="1200" spc="-1" strike="noStrike">
              <a:latin typeface="Arial"/>
            </a:endParaRPr>
          </a:p>
        </p:txBody>
      </p:sp>
    </p:spTree>
  </p:cSld>
  <p:transition>
    <p:fad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242280" y="261360"/>
            <a:ext cx="11065680" cy="525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l-GR" sz="28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Το όραμα για το μέλλον με επίκεντρο το ασθενή </a:t>
            </a:r>
            <a:r>
              <a:rPr b="1" lang="en-US" sz="2800" spc="-1" strike="noStrike">
                <a:solidFill>
                  <a:srgbClr val="0070c0"/>
                </a:solidFill>
                <a:latin typeface="Segoe UI"/>
                <a:ea typeface="ＭＳ Ｐゴシック"/>
              </a:rPr>
              <a:t>| </a:t>
            </a:r>
            <a:r>
              <a:rPr b="1" lang="el-GR" sz="2400" spc="-1" strike="noStrike">
                <a:solidFill>
                  <a:srgbClr val="000000"/>
                </a:solidFill>
                <a:latin typeface="Segoe UI"/>
                <a:ea typeface="ＭＳ Ｐゴシック"/>
              </a:rPr>
              <a:t>Προτάσεις ΣΦΕΕ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2279520" y="5661360"/>
            <a:ext cx="7860240" cy="8899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noFill/>
          </a:ln>
        </p:spPr>
        <p:style>
          <a:lnRef idx="0"/>
          <a:fillRef idx="0"/>
          <a:effectRef idx="0"/>
          <a:fontRef idx="minor"/>
        </p:style>
        <p:txBody>
          <a:bodyPr lIns="66600" rIns="66600" tIns="66600" bIns="66600" anchor="ctr">
            <a:noAutofit/>
          </a:bodyPr>
          <a:p>
            <a:pPr algn="ctr">
              <a:lnSpc>
                <a:spcPct val="106000"/>
              </a:lnSpc>
              <a:tabLst>
                <a:tab algn="l" pos="0"/>
              </a:tabLst>
            </a:pPr>
            <a:r>
              <a:rPr b="0" i="1" lang="el-GR" sz="1800" spc="-1" strike="noStrike">
                <a:solidFill>
                  <a:srgbClr val="000000"/>
                </a:solidFill>
                <a:latin typeface="Segoe UI"/>
              </a:rPr>
              <a:t>Βασικός στόχος θα πρέπει να είναι η σύνδεση της αύξησης του προϋπολογισμού με τους στόχους εξοικονόμησης (πρωτοβουλίες 1 και 2), έτσι ώστε να χρηματοδοτηθεί η ανάπτυξη</a:t>
            </a:r>
            <a:endParaRPr b="0" lang="el-GR" sz="1800" spc="-1" strike="noStrike">
              <a:latin typeface="Arial"/>
            </a:endParaRPr>
          </a:p>
        </p:txBody>
      </p:sp>
      <p:grpSp>
        <p:nvGrpSpPr>
          <p:cNvPr id="371" name="Group 3"/>
          <p:cNvGrpSpPr/>
          <p:nvPr/>
        </p:nvGrpSpPr>
        <p:grpSpPr>
          <a:xfrm>
            <a:off x="911520" y="848520"/>
            <a:ext cx="9576720" cy="4692960"/>
            <a:chOff x="911520" y="848520"/>
            <a:chExt cx="9576720" cy="4692960"/>
          </a:xfrm>
        </p:grpSpPr>
        <p:pic>
          <p:nvPicPr>
            <p:cNvPr id="372" name="Picture 1" descr=""/>
            <p:cNvPicPr/>
            <p:nvPr/>
          </p:nvPicPr>
          <p:blipFill>
            <a:blip r:embed="rId1"/>
            <a:stretch/>
          </p:blipFill>
          <p:spPr>
            <a:xfrm>
              <a:off x="911520" y="848520"/>
              <a:ext cx="9576720" cy="4692960"/>
            </a:xfrm>
            <a:prstGeom prst="rect">
              <a:avLst/>
            </a:prstGeom>
            <a:ln>
              <a:noFill/>
            </a:ln>
          </p:spPr>
        </p:pic>
        <p:sp>
          <p:nvSpPr>
            <p:cNvPr id="373" name="CustomShape 4"/>
            <p:cNvSpPr/>
            <p:nvPr/>
          </p:nvSpPr>
          <p:spPr>
            <a:xfrm>
              <a:off x="1920960" y="908640"/>
              <a:ext cx="3958560" cy="913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Επαναπροσδιορισμός της δημόσιας φαρμακευτικής δαπάνης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74" name="CustomShape 5"/>
            <p:cNvSpPr/>
            <p:nvPr/>
          </p:nvSpPr>
          <p:spPr>
            <a:xfrm>
              <a:off x="7370280" y="1052640"/>
              <a:ext cx="3001320" cy="639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Αύξηση αποτελεσματικότητας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75" name="CustomShape 6"/>
            <p:cNvSpPr/>
            <p:nvPr/>
          </p:nvSpPr>
          <p:spPr>
            <a:xfrm>
              <a:off x="7378920" y="2421000"/>
              <a:ext cx="2098080" cy="913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Αναθεώρηση του μηχανισμού επιστροφών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76" name="CustomShape 7"/>
            <p:cNvSpPr/>
            <p:nvPr/>
          </p:nvSpPr>
          <p:spPr>
            <a:xfrm>
              <a:off x="3609360" y="2493000"/>
              <a:ext cx="2757960" cy="913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Ενίσχυση πρόσβασης σε καινοτόμες θεραπείες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77" name="CustomShape 8"/>
            <p:cNvSpPr/>
            <p:nvPr/>
          </p:nvSpPr>
          <p:spPr>
            <a:xfrm>
              <a:off x="2021760" y="4046400"/>
              <a:ext cx="1683360" cy="726840"/>
            </a:xfrm>
            <a:prstGeom prst="roundRect">
              <a:avLst>
                <a:gd name="adj" fmla="val 20662"/>
              </a:avLst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Προώθηση επενδύσεων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78" name="CustomShape 9"/>
            <p:cNvSpPr/>
            <p:nvPr/>
          </p:nvSpPr>
          <p:spPr>
            <a:xfrm>
              <a:off x="4206240" y="3933000"/>
              <a:ext cx="2757960" cy="1187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Ενίσχυση εποπτείας συστήματος &amp; αξιοποίηση ψηφιακών δυνατοτήτων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79" name="CustomShape 10"/>
            <p:cNvSpPr/>
            <p:nvPr/>
          </p:nvSpPr>
          <p:spPr>
            <a:xfrm>
              <a:off x="7741080" y="4182120"/>
              <a:ext cx="2398680" cy="913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800" spc="-1" strike="noStrike">
                  <a:solidFill>
                    <a:srgbClr val="002060"/>
                  </a:solidFill>
                  <a:latin typeface="Segoe UI"/>
                </a:rPr>
                <a:t>Προώθηση ηθικής και κοινωνικής ευθύνης</a:t>
              </a:r>
              <a:endParaRPr b="0" lang="el-GR" sz="1800" spc="-1" strike="noStrike">
                <a:latin typeface="Arial"/>
              </a:endParaRPr>
            </a:p>
          </p:txBody>
        </p:sp>
        <p:sp>
          <p:nvSpPr>
            <p:cNvPr id="380" name="CustomShape 11"/>
            <p:cNvSpPr/>
            <p:nvPr/>
          </p:nvSpPr>
          <p:spPr>
            <a:xfrm>
              <a:off x="2680920" y="1826280"/>
              <a:ext cx="3958560" cy="3337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600" spc="-1" strike="noStrike">
                  <a:solidFill>
                    <a:srgbClr val="ffffff"/>
                  </a:solidFill>
                  <a:latin typeface="Segoe UI"/>
                </a:rPr>
                <a:t>Αντιμετώπιση άμεσων αναγκών</a:t>
              </a:r>
              <a:endParaRPr b="0" lang="el-GR" sz="1600" spc="-1" strike="noStrike">
                <a:latin typeface="Arial"/>
              </a:endParaRPr>
            </a:p>
          </p:txBody>
        </p:sp>
        <p:sp>
          <p:nvSpPr>
            <p:cNvPr id="381" name="CustomShape 12"/>
            <p:cNvSpPr/>
            <p:nvPr/>
          </p:nvSpPr>
          <p:spPr>
            <a:xfrm>
              <a:off x="3930840" y="5147640"/>
              <a:ext cx="3697200" cy="36468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l-GR" sz="1600" spc="-1" strike="noStrike">
                  <a:solidFill>
                    <a:srgbClr val="ffffff"/>
                  </a:solidFill>
                  <a:latin typeface="Segoe UI"/>
                </a:rPr>
                <a:t>Ανοικοδόμηση των </a:t>
              </a:r>
              <a:r>
                <a:rPr b="1" lang="el-GR" sz="1800" spc="-1" strike="noStrike">
                  <a:solidFill>
                    <a:srgbClr val="ffffff"/>
                  </a:solidFill>
                  <a:latin typeface="Segoe UI"/>
                </a:rPr>
                <a:t>θεμελίων</a:t>
              </a:r>
              <a:endParaRPr b="0" lang="el-GR" sz="1800" spc="-1" strike="noStrike">
                <a:latin typeface="Arial"/>
              </a:endParaRPr>
            </a:p>
          </p:txBody>
        </p:sp>
      </p:grpSp>
      <p:sp>
        <p:nvSpPr>
          <p:cNvPr id="382" name="CustomShape 13"/>
          <p:cNvSpPr/>
          <p:nvPr/>
        </p:nvSpPr>
        <p:spPr>
          <a:xfrm>
            <a:off x="119160" y="6576480"/>
            <a:ext cx="33332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Πηγή: Μελέτη </a:t>
            </a:r>
            <a:r>
              <a:rPr b="0" lang="en-US" sz="1200" spc="-1" strike="noStrike">
                <a:solidFill>
                  <a:srgbClr val="000000"/>
                </a:solidFill>
                <a:latin typeface="Segoe UI"/>
              </a:rPr>
              <a:t>Deloitte</a:t>
            </a: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 2020</a:t>
            </a:r>
            <a:r>
              <a:rPr b="0" lang="en-GB" sz="1200" spc="-1" strike="noStrike">
                <a:solidFill>
                  <a:srgbClr val="000000"/>
                </a:solidFill>
                <a:latin typeface="Segoe UI"/>
              </a:rPr>
              <a:t> </a:t>
            </a: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για </a:t>
            </a:r>
            <a:r>
              <a:rPr b="0" lang="en-GB" sz="1200" spc="-1" strike="noStrike">
                <a:solidFill>
                  <a:srgbClr val="000000"/>
                </a:solidFill>
                <a:latin typeface="Segoe UI"/>
              </a:rPr>
              <a:t>EFPIA - </a:t>
            </a:r>
            <a:r>
              <a:rPr b="0" lang="el-GR" sz="1200" spc="-1" strike="noStrike">
                <a:solidFill>
                  <a:srgbClr val="000000"/>
                </a:solidFill>
                <a:latin typeface="Segoe UI"/>
              </a:rPr>
              <a:t>ΣΦΕΕ</a:t>
            </a:r>
            <a:endParaRPr b="0" lang="el-GR" sz="1200" spc="-1" strike="noStrike">
              <a:latin typeface="Arial"/>
            </a:endParaRPr>
          </a:p>
        </p:txBody>
      </p:sp>
    </p:spTree>
  </p:cSld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435"/>
      </a:dk2>
      <a:lt2>
        <a:srgbClr val="ffffff"/>
      </a:lt2>
      <a:accent1>
        <a:srgbClr val="557184"/>
      </a:accent1>
      <a:accent2>
        <a:srgbClr val="9fb6b7"/>
      </a:accent2>
      <a:accent3>
        <a:srgbClr val="d6d0c3"/>
      </a:accent3>
      <a:accent4>
        <a:srgbClr val="45505f"/>
      </a:accent4>
      <a:accent5>
        <a:srgbClr val="73695f"/>
      </a:accent5>
      <a:accent6>
        <a:srgbClr val="f392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Application>LibreOffice/6.4.7.2$Windows_X86_64 LibreOffice_project/639b8ac485750d5696d7590a72ef1b496725cfb5</Application>
  <Words>767</Words>
  <Paragraphs>157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2019-10-15T07:32:46Z</dcterms:created>
  <dc:creator>SFEE</dc:creator>
  <dc:description/>
  <dc:language>el-GR</dc:language>
  <cp:lastModifiedBy>OPAP (Olympios Papadimitriou)</cp:lastModifiedBy>
  <cp:lastPrinted>2019-10-24T12:44:13Z</cp:lastPrinted>
  <dcterms:modified xsi:type="dcterms:W3CDTF">2021-05-31T18:49:10Z</dcterms:modified>
  <cp:revision>138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