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3425-95E3-A54A-AD60-B2D58E43E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5BB234-0804-284B-85B7-D7DD14BBB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20E4A-5A81-0840-A01D-311441CFD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D8F6-79A2-B845-827C-BFFB23087F52}" type="datetimeFigureOut">
              <a:rPr lang="x-none" smtClean="0"/>
              <a:t>18/2/20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FA34D-CC40-484D-9560-4DAABE295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3C7C6-22AC-D24C-81FB-48AFB3C33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31FA-914C-754D-A6B4-B8FCE1B9E36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6149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BA19-6032-A347-9529-8EE76FB0F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8161DF-28E8-DD4D-A3F7-C1AC9249E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EA023-C57C-064D-8805-44FC3C3AB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D8F6-79A2-B845-827C-BFFB23087F52}" type="datetimeFigureOut">
              <a:rPr lang="x-none" smtClean="0"/>
              <a:t>18/2/20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970C1-A763-DF4D-BF34-27480F01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145D8-DF86-C045-9F58-0F94A8145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31FA-914C-754D-A6B4-B8FCE1B9E36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2953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AE7BEE-A1F8-544A-ACDE-92E59E90BD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3B4D7B-0F62-9E43-9434-12E52F637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02044-42BD-8948-9615-98968428A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D8F6-79A2-B845-827C-BFFB23087F52}" type="datetimeFigureOut">
              <a:rPr lang="x-none" smtClean="0"/>
              <a:t>18/2/20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851BD-70AA-EE49-94BF-B13DB39BC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8535C-9641-624A-8F30-4E3025526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31FA-914C-754D-A6B4-B8FCE1B9E36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2839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83F53-B24C-0D4D-979B-F31FE0893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4F8AD-2425-C44C-9E6E-DE0074F9B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4D39D-5203-8F4F-991C-954AE04A0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D8F6-79A2-B845-827C-BFFB23087F52}" type="datetimeFigureOut">
              <a:rPr lang="x-none" smtClean="0"/>
              <a:t>18/2/20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BA8D-B956-B34C-9573-3F9C09605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893E8-D4C0-CC4D-8013-71ACE0679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31FA-914C-754D-A6B4-B8FCE1B9E36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5308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3863B-86EC-0648-9109-A1F4A7C68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B6BE4-D707-AF4B-B5C3-A1C2210D6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FCB7C-04BF-4844-8F9B-5EA398B4C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D8F6-79A2-B845-827C-BFFB23087F52}" type="datetimeFigureOut">
              <a:rPr lang="x-none" smtClean="0"/>
              <a:t>18/2/20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84089-C0CA-CF47-ADEF-6FDA3A29B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4A2E5-2149-0F4F-838C-6A7DE5E91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31FA-914C-754D-A6B4-B8FCE1B9E36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192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F308B-ABEE-2F40-A528-27AC2EA16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1B605-72A7-3946-97A5-7F96BA471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727A1-AFE1-E94B-A04E-9B45D4D4E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6C8EBB-A6BA-5D41-9202-3B93953ED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D8F6-79A2-B845-827C-BFFB23087F52}" type="datetimeFigureOut">
              <a:rPr lang="x-none" smtClean="0"/>
              <a:t>18/2/20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C7C1E-EF50-C945-A598-42CF6323E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DDA420-80BC-5042-AC6B-5D2FF665F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31FA-914C-754D-A6B4-B8FCE1B9E36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9519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D26A6-34E1-1B47-AF3B-FCDBBFCB8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F7CBE-515B-2B44-A765-995EDEA15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12D185-8D10-F54C-995B-AD2E0A1AD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B26C95-E01E-C641-AE7D-94561C711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60442-7289-3444-90FB-225731EBF8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81B798-E90A-5E42-AE59-71118F1AA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D8F6-79A2-B845-827C-BFFB23087F52}" type="datetimeFigureOut">
              <a:rPr lang="x-none" smtClean="0"/>
              <a:t>18/2/20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BD7854-D772-B644-B5B8-3DF2F6A04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884E9A-A8E2-6D42-937A-8FD2A7911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31FA-914C-754D-A6B4-B8FCE1B9E36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4852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D228A-5E31-7B4F-BF1F-C82D9E6BF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AB1331-9765-404A-8872-29FA7B97C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D8F6-79A2-B845-827C-BFFB23087F52}" type="datetimeFigureOut">
              <a:rPr lang="x-none" smtClean="0"/>
              <a:t>18/2/20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E9F652-2881-2343-9E52-41AA9D9A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E1BC7-875F-3B48-BBF8-4FCCB607B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31FA-914C-754D-A6B4-B8FCE1B9E36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9392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A5D9C-04C8-8C4B-96AA-A7FF611FC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D8F6-79A2-B845-827C-BFFB23087F52}" type="datetimeFigureOut">
              <a:rPr lang="x-none" smtClean="0"/>
              <a:t>18/2/20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DF8DF8-30A9-194A-AF13-B5065D26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8B1A3C-9085-7541-B0AD-32FFB7D00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31FA-914C-754D-A6B4-B8FCE1B9E36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4396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76F4-A5B8-3B43-94EC-17B7DCF5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0E243-DF6C-644E-A47F-E5CBB0CDF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641D2-40BB-284E-8B6A-7AA77946C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4A5D4-88AB-654A-B647-887B57E2E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D8F6-79A2-B845-827C-BFFB23087F52}" type="datetimeFigureOut">
              <a:rPr lang="x-none" smtClean="0"/>
              <a:t>18/2/20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D9F63-D99B-9A47-9049-169E12CC9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D3D31E-002C-E645-A8F1-8BBF6E54A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31FA-914C-754D-A6B4-B8FCE1B9E36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5049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1BD32-016E-AC42-B265-90A544F7D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F9CB48-2B63-B544-869A-E494CEB39C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6ED5AE-912D-E349-AAC5-8984A7C83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F4710-0271-6349-9132-167F9EF34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D8F6-79A2-B845-827C-BFFB23087F52}" type="datetimeFigureOut">
              <a:rPr lang="x-none" smtClean="0"/>
              <a:t>18/2/20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65C3A-77A7-DE4E-A0D1-4BFE476F5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E40F4-C1EA-A64C-BEEE-729584E3C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31FA-914C-754D-A6B4-B8FCE1B9E36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6281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AC0FDF-836A-2140-ADD6-853F90DAD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6F713-96C8-8349-B910-8F44C93CF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A0134-F25E-6D47-9FF3-A764A845B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BD8F6-79A2-B845-827C-BFFB23087F52}" type="datetimeFigureOut">
              <a:rPr lang="x-none" smtClean="0"/>
              <a:t>18/2/20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E8E93-9FD1-1845-9444-C65A8810F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FD8C1-5FAA-0A43-8817-86DE811A74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D31FA-914C-754D-A6B4-B8FCE1B9E36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8722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9737218-F2D1-B448-9945-0E35B756977F}"/>
              </a:ext>
            </a:extLst>
          </p:cNvPr>
          <p:cNvSpPr txBox="1">
            <a:spLocks/>
          </p:cNvSpPr>
          <p:nvPr/>
        </p:nvSpPr>
        <p:spPr>
          <a:xfrm>
            <a:off x="1524000" y="129523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Επενδυτικές προοπτικές και προκλήσεις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στην κλινική έρευνα και ανάπτυξη</a:t>
            </a:r>
            <a:endParaRPr lang="x-non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7F151DA-B36B-D14E-98DA-DE33A5CDBD0B}"/>
              </a:ext>
            </a:extLst>
          </p:cNvPr>
          <p:cNvSpPr txBox="1">
            <a:spLocks/>
          </p:cNvSpPr>
          <p:nvPr/>
        </p:nvSpPr>
        <p:spPr>
          <a:xfrm>
            <a:off x="1524000" y="3543345"/>
            <a:ext cx="9763931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   		</a:t>
            </a:r>
            <a:r>
              <a:rPr lang="el-GR" b="1" dirty="0"/>
              <a:t>Η συμβολή και η θέση του ασθενούς</a:t>
            </a:r>
            <a:endParaRPr lang="en-US" b="1" dirty="0"/>
          </a:p>
          <a:p>
            <a:pPr marL="0" indent="0">
              <a:buNone/>
            </a:pPr>
            <a:r>
              <a:rPr lang="el-GR" b="1" dirty="0"/>
              <a:t> στο σχεδιασμό και την υλοποίηση των κλινικών μελετών</a:t>
            </a:r>
          </a:p>
          <a:p>
            <a:pPr marL="0" indent="0">
              <a:buNone/>
            </a:pP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02250" y="5074555"/>
            <a:ext cx="5016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Γιώργος </a:t>
            </a:r>
            <a:r>
              <a:rPr lang="el-GR" b="1" dirty="0" err="1"/>
              <a:t>Καλαμίτσης</a:t>
            </a:r>
            <a:r>
              <a:rPr lang="el-GR" b="1" dirty="0"/>
              <a:t>, Ένωση Ασθενών Ελλάδος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9057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9737218-F2D1-B448-9945-0E35B756977F}"/>
              </a:ext>
            </a:extLst>
          </p:cNvPr>
          <p:cNvSpPr txBox="1">
            <a:spLocks/>
          </p:cNvSpPr>
          <p:nvPr/>
        </p:nvSpPr>
        <p:spPr>
          <a:xfrm>
            <a:off x="3606478" y="196805"/>
            <a:ext cx="6426631" cy="1277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Ασθενοκεντρικό μοντέλο </a:t>
            </a:r>
            <a:endParaRPr lang="x-non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48360" y="1603268"/>
            <a:ext cx="76716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Ενεργός ρόλος των ληπτών υπηρεσιών υγείας στο σύστημα υγείας</a:t>
            </a:r>
          </a:p>
          <a:p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Σχέση γιατρού-ασθενούς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Κοινή λήψη αποφάσεων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Ο ασθενής ως καταναλωτής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Γνώμη και αποφάσεις του ασθενούς για την έρευνα</a:t>
            </a:r>
          </a:p>
          <a:p>
            <a:endParaRPr lang="el-GR" sz="2400" b="1" dirty="0">
              <a:solidFill>
                <a:srgbClr val="002060"/>
              </a:solidFill>
            </a:endParaRPr>
          </a:p>
          <a:p>
            <a:r>
              <a:rPr lang="el-GR" sz="2400" b="1" dirty="0">
                <a:solidFill>
                  <a:srgbClr val="002060"/>
                </a:solidFill>
              </a:rPr>
              <a:t>	</a:t>
            </a:r>
            <a:endParaRPr lang="el-GR" sz="2400" b="1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05192" y="6132572"/>
            <a:ext cx="4802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i="1" dirty="0"/>
              <a:t>Τίποτα για εμάς χωρίς εμάς</a:t>
            </a:r>
          </a:p>
        </p:txBody>
      </p:sp>
      <p:sp>
        <p:nvSpPr>
          <p:cNvPr id="5" name="Βέλος προς τα κάτω 4"/>
          <p:cNvSpPr/>
          <p:nvPr/>
        </p:nvSpPr>
        <p:spPr>
          <a:xfrm>
            <a:off x="6158263" y="5255525"/>
            <a:ext cx="548144" cy="6317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26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7315" y="374258"/>
            <a:ext cx="10337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Βελτίωση της πρόσβασης σε κλινικές δοκιμές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62746" y="3004782"/>
            <a:ext cx="1033736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Αποκλεισμός πρόσβασης γενικού πληθυσμού από την πληροφορία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Κοινωνικοοικονομικοί παράγοντες αποκλεισμού πρόσβασης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Πρόσβαση ασθενών μόνο με γιατρό ερευνητή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Μη απλουστευμένη και κατανοητή γλώσσα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Πολλοί δεν γνωρίζουν καν τα κέντρα που πραγματοποιούνται οι μελέτες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b="1" dirty="0"/>
          </a:p>
          <a:p>
            <a:endParaRPr lang="el-GR" sz="2400" b="1" dirty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b="1" dirty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b="1" dirty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b="1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b="1" dirty="0">
              <a:solidFill>
                <a:srgbClr val="7030A0"/>
              </a:solidFill>
            </a:endParaRPr>
          </a:p>
          <a:p>
            <a:endParaRPr lang="el-GR" sz="2400" b="1" dirty="0">
              <a:solidFill>
                <a:srgbClr val="002060"/>
              </a:solidFill>
            </a:endParaRPr>
          </a:p>
          <a:p>
            <a:endParaRPr lang="el-GR" sz="2400" b="1" dirty="0">
              <a:solidFill>
                <a:srgbClr val="002060"/>
              </a:solidFill>
            </a:endParaRPr>
          </a:p>
          <a:p>
            <a:endParaRPr lang="el-GR" sz="2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2746" y="1796161"/>
            <a:ext cx="2557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/>
              <a:t>Τι ισχύει σήμερα </a:t>
            </a:r>
          </a:p>
        </p:txBody>
      </p:sp>
    </p:spTree>
    <p:extLst>
      <p:ext uri="{BB962C8B-B14F-4D97-AF65-F5344CB8AC3E}">
        <p14:creationId xmlns:p14="http://schemas.microsoft.com/office/powerpoint/2010/main" val="1782674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7315" y="374258"/>
            <a:ext cx="10337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Βελτίωση της πρόσβασης σε κλινικές δοκιμές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7315" y="2291354"/>
            <a:ext cx="10337369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Δημιουργία και επένδυση σε προγράμματα  για την πρόληψη ανισοτήτων και αποκλεισμού των ασθενών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Απλουστευμένη και πιο κατανοητή γλώσσα</a:t>
            </a:r>
          </a:p>
          <a:p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Καλύτερη ενημέρωση των Ενώσεων Ασθενών, ώστε η πληροφορία να διοχετεύεται επαρκέστερα στα μέλη τους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Επαρκέστερη επικοινωνία από τους αρμόδιους φορείς</a:t>
            </a:r>
          </a:p>
          <a:p>
            <a:endParaRPr lang="el-GR" sz="2400" dirty="0"/>
          </a:p>
          <a:p>
            <a:r>
              <a:rPr lang="el-GR" dirty="0"/>
              <a:t>*Μια καθολική πρόσβαση των ασθενών στην κλινική έρευνα, θα ενίσχυε την πληροφόρηση σχετικά με τις συνεχιζόμενες μελέτες, καθώς και για τα υπεύθυνα κέντρα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b="1" dirty="0"/>
          </a:p>
          <a:p>
            <a:endParaRPr lang="el-GR" sz="2400" b="1" dirty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b="1" dirty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b="1" dirty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b="1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b="1" dirty="0">
              <a:solidFill>
                <a:srgbClr val="7030A0"/>
              </a:solidFill>
            </a:endParaRPr>
          </a:p>
          <a:p>
            <a:endParaRPr lang="el-GR" sz="2400" b="1" dirty="0">
              <a:solidFill>
                <a:srgbClr val="002060"/>
              </a:solidFill>
            </a:endParaRPr>
          </a:p>
          <a:p>
            <a:endParaRPr lang="el-GR" sz="2400" b="1" dirty="0">
              <a:solidFill>
                <a:srgbClr val="002060"/>
              </a:solidFill>
            </a:endParaRPr>
          </a:p>
          <a:p>
            <a:endParaRPr lang="el-GR" sz="2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3294" y="1565328"/>
            <a:ext cx="3443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/>
              <a:t>Τι πρέπει να ισχύει αύριο</a:t>
            </a:r>
          </a:p>
        </p:txBody>
      </p:sp>
    </p:spTree>
    <p:extLst>
      <p:ext uri="{BB962C8B-B14F-4D97-AF65-F5344CB8AC3E}">
        <p14:creationId xmlns:p14="http://schemas.microsoft.com/office/powerpoint/2010/main" val="2285966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48166" y="156813"/>
            <a:ext cx="10320580" cy="1325563"/>
          </a:xfrm>
        </p:spPr>
        <p:txBody>
          <a:bodyPr>
            <a:normAutofit/>
          </a:bodyPr>
          <a:lstStyle/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Παροχή επαρκούς πληροφορίας στον ασθενή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28705" y="930598"/>
            <a:ext cx="8879237" cy="1103555"/>
          </a:xfrm>
        </p:spPr>
        <p:txBody>
          <a:bodyPr>
            <a:normAutofit fontScale="92500"/>
          </a:bodyPr>
          <a:lstStyle/>
          <a:p>
            <a:endParaRPr lang="el-GR" b="1" dirty="0"/>
          </a:p>
          <a:p>
            <a:pPr marL="0" indent="0">
              <a:buNone/>
            </a:pPr>
            <a:r>
              <a:rPr lang="el-GR" b="1" dirty="0"/>
              <a:t>Η μελέτη, σαν μια διαδικασία που προστατεύει τον ασθενή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148166" y="2605115"/>
            <a:ext cx="1019788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Πλήρης ενημερωμένη συναίνεση του ασθενούς, μέσω μιας κατανοητής φόρμας συγκατάθεσης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Ο ασθενής θα πρέπει να διαθέτει απλά και κατανοητά όλες τις πληροφορίες γύρω από την κλινική έρευνα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Σωστή ενημέρωση: ο σκοπός της έρευνας είναι η παραγωγή πληροφορίας και όχι απαραίτητα το θεραπευτικό όφελος του ασθενούς </a:t>
            </a:r>
          </a:p>
          <a:p>
            <a:endParaRPr 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307420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4719" y="169135"/>
            <a:ext cx="9747142" cy="1325563"/>
          </a:xfrm>
        </p:spPr>
        <p:txBody>
          <a:bodyPr>
            <a:normAutofit/>
          </a:bodyPr>
          <a:lstStyle/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Αξιολόγηση της εμπειρίας του ασθενούς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04719" y="831917"/>
            <a:ext cx="8879237" cy="1103555"/>
          </a:xfrm>
        </p:spPr>
        <p:txBody>
          <a:bodyPr>
            <a:normAutofit/>
          </a:bodyPr>
          <a:lstStyle/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945396" y="2140166"/>
            <a:ext cx="10197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/>
          </a:p>
          <a:p>
            <a:endParaRPr lang="el-G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57486" y="2580940"/>
            <a:ext cx="104303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Καλύτερος σχεδιασμός μελλοντικών μελετών, μετά την καταγραφή της εμπειρίας του ασθενούς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Καταγραφή ποιοτικών χαρακτηριστικών της έρευνας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Ικανότητα χάραξης νέων πολιτικών για καλύτερες και αποδοτικότερες κλινικές δοκιμές </a:t>
            </a:r>
          </a:p>
        </p:txBody>
      </p:sp>
    </p:spTree>
    <p:extLst>
      <p:ext uri="{BB962C8B-B14F-4D97-AF65-F5344CB8AC3E}">
        <p14:creationId xmlns:p14="http://schemas.microsoft.com/office/powerpoint/2010/main" val="582199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9095" y="174141"/>
            <a:ext cx="9747142" cy="1325563"/>
          </a:xfrm>
        </p:spPr>
        <p:txBody>
          <a:bodyPr>
            <a:normAutofit/>
          </a:bodyPr>
          <a:lstStyle/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Ενημέρωση όλων των συμμετεχόντων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04719" y="831917"/>
            <a:ext cx="8879237" cy="1103555"/>
          </a:xfrm>
        </p:spPr>
        <p:txBody>
          <a:bodyPr>
            <a:normAutofit/>
          </a:bodyPr>
          <a:lstStyle/>
          <a:p>
            <a:endParaRPr lang="el-GR" i="1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945396" y="2140166"/>
            <a:ext cx="10197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/>
          </a:p>
          <a:p>
            <a:endParaRPr lang="el-G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57486" y="1964353"/>
            <a:ext cx="104303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Με την ολοκλήρωση της μελέτης</a:t>
            </a:r>
          </a:p>
          <a:p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Τα αποτελέσματα πρέπει να δίνονται σε κατανοητή και εύκολη γλώσσα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Αποτελέσματα, επιπτώσεις, μακροχρόνια αποτελέσματα και τρόπο που αυτά θα κοινοποιηθούν στην επιστημονική κοινότητα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Δημιουργία πιο άμεσης σχέσης με τον ασθενή, καθώς τον μετατρέπει σε μέλος της κοινότητας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837791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5720" y="2824351"/>
            <a:ext cx="9747142" cy="1325563"/>
          </a:xfrm>
        </p:spPr>
        <p:txBody>
          <a:bodyPr>
            <a:normAutofit/>
          </a:bodyPr>
          <a:lstStyle/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Σας ευχαριστώ για την προσοχή σας !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04719" y="831917"/>
            <a:ext cx="8879237" cy="1103555"/>
          </a:xfrm>
        </p:spPr>
        <p:txBody>
          <a:bodyPr>
            <a:normAutofit/>
          </a:bodyPr>
          <a:lstStyle/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945396" y="2140166"/>
            <a:ext cx="10197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138324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336</Words>
  <Application>Microsoft Macintosh PowerPoint</Application>
  <PresentationFormat>Widescreen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Παροχή επαρκούς πληροφορίας στον ασθενή</vt:lpstr>
      <vt:lpstr>Αξιολόγηση της εμπειρίας του ασθενούς</vt:lpstr>
      <vt:lpstr>Ενημέρωση όλων των συμμετεχόντων</vt:lpstr>
      <vt:lpstr>Σας ευχαριστώ για την προσοχή σας 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«Επενδυτικές προοπτικές και προκλήσεις στην κλινική έρευνα και ανάπτυξη»</dc:title>
  <dc:creator>gkalamitsis@gmail.com</dc:creator>
  <cp:lastModifiedBy>gkalamitsis@gmail.com</cp:lastModifiedBy>
  <cp:revision>27</cp:revision>
  <dcterms:created xsi:type="dcterms:W3CDTF">2020-02-17T07:30:19Z</dcterms:created>
  <dcterms:modified xsi:type="dcterms:W3CDTF">2020-02-18T07:47:54Z</dcterms:modified>
</cp:coreProperties>
</file>