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6.png" ContentType="image/png"/>
  <Override PartName="/ppt/media/image35.png" ContentType="image/png"/>
  <Override PartName="/ppt/media/image34.jpeg" ContentType="image/jpe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39.png" ContentType="image/png"/>
  <Override PartName="/ppt/media/image19.wmf" ContentType="image/x-wmf"/>
  <Override PartName="/ppt/media/image38.png" ContentType="image/png"/>
  <Override PartName="/ppt/media/image18.wmf" ContentType="image/x-wmf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37.png" ContentType="image/png"/>
  <Override PartName="/ppt/media/image17.wmf" ContentType="image/x-wmf"/>
  <Override PartName="/ppt/media/image9.png" ContentType="image/pn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l-GR" sz="2000">
                <a:latin typeface="Arial"/>
              </a:rPr>
              <a:t>Πατήστε για επεξεργασία της μορφής των σημειώσεων</a:t>
            </a:r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l-GR" sz="1400">
                <a:latin typeface="Times New Roman"/>
              </a:rPr>
              <a:t>&lt;κεφαλίδα&gt;</a:t>
            </a:r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l-GR" sz="1400">
                <a:latin typeface="Times New Roman"/>
              </a:rPr>
              <a:t>&lt;ημερομηνία/ώρα&gt;</a:t>
            </a:r>
            <a:endParaRPr/>
          </a:p>
        </p:txBody>
      </p:sp>
      <p:sp>
        <p:nvSpPr>
          <p:cNvPr id="1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l-GR" sz="1400">
                <a:latin typeface="Times New Roman"/>
              </a:rPr>
              <a:t>&lt;υποσέλιδο&gt;</a:t>
            </a:r>
            <a:endParaRPr/>
          </a:p>
        </p:txBody>
      </p:sp>
      <p:sp>
        <p:nvSpPr>
          <p:cNvPr id="1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D83367E-D45D-448F-B741-82FFDF835E17}" type="slidenum">
              <a:rPr lang="el-GR" sz="1400">
                <a:latin typeface="Times New Roman"/>
              </a:rPr>
              <a:t>&lt;αριθμός&gt;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B306194-7997-4663-9170-A048DD4B29FA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8E31574-21B7-46BF-A5E3-BA74D324BA39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33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806731A-CEA2-4150-A7CD-9B10B6AAA079}" type="slidenum">
              <a:rPr lang="el-GR" sz="1200" strike="noStrike">
                <a:latin typeface="Times New Roman"/>
              </a:rPr>
              <a:t>&lt;αριθμός&gt;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925880" y="3405240"/>
            <a:ext cx="4206600" cy="91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925880" y="2680920"/>
            <a:ext cx="42066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25880" y="3405240"/>
            <a:ext cx="4206600" cy="91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925880" y="3405240"/>
            <a:ext cx="4206600" cy="91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925880" y="2680920"/>
            <a:ext cx="42066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925880" y="3405240"/>
            <a:ext cx="4206600" cy="911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925880" y="2680920"/>
            <a:ext cx="42066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6635160" y="3546720"/>
            <a:ext cx="787320" cy="62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25880" y="2680920"/>
            <a:ext cx="4206600" cy="3467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92588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62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081560" y="387540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2588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081560" y="3547080"/>
            <a:ext cx="205272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25880" y="3875400"/>
            <a:ext cx="4206600" cy="299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9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4400" strike="noStrike">
                <a:solidFill>
                  <a:srgbClr val="000000"/>
                </a:solidFill>
                <a:latin typeface="Arial"/>
              </a:rPr>
              <a:t>Title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Arial"/>
              </a:rPr>
              <a:t>Subtitle</a:t>
            </a:r>
            <a:endParaRPr/>
          </a:p>
        </p:txBody>
      </p:sp>
      <p:sp>
        <p:nvSpPr>
          <p:cNvPr id="3" name="CustomShape 3"/>
          <p:cNvSpPr/>
          <p:nvPr/>
        </p:nvSpPr>
        <p:spPr>
          <a:xfrm>
            <a:off x="199080" y="6133320"/>
            <a:ext cx="2487960" cy="603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6" descr=""/>
          <p:cNvPicPr/>
          <p:nvPr/>
        </p:nvPicPr>
        <p:blipFill>
          <a:blip r:embed="rId3"/>
          <a:stretch/>
        </p:blipFill>
        <p:spPr>
          <a:xfrm>
            <a:off x="0" y="5877000"/>
            <a:ext cx="2923560" cy="123408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>
                <a:latin typeface="Arial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000">
                <a:latin typeface="Arial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sldNum"/>
          </p:nvPr>
        </p:nvSpPr>
        <p:spPr>
          <a:xfrm>
            <a:off x="9058680" y="63493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45E96A5-BFF8-4B68-8F27-7B6612008C6F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319320" y="428040"/>
            <a:ext cx="11482200" cy="606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1e19bb"/>
                </a:solidFill>
                <a:latin typeface="Arial"/>
              </a:rPr>
              <a:t>Title</a:t>
            </a:r>
            <a:endParaRPr/>
          </a:p>
        </p:txBody>
      </p:sp>
      <p:pic>
        <p:nvPicPr>
          <p:cNvPr id="42" name="Picture 2" descr=""/>
          <p:cNvPicPr/>
          <p:nvPr/>
        </p:nvPicPr>
        <p:blipFill>
          <a:blip r:embed="rId2"/>
          <a:stretch/>
        </p:blipFill>
        <p:spPr>
          <a:xfrm>
            <a:off x="0" y="6115680"/>
            <a:ext cx="3280320" cy="745920"/>
          </a:xfrm>
          <a:prstGeom prst="rect">
            <a:avLst/>
          </a:prstGeom>
          <a:ln>
            <a:noFill/>
          </a:ln>
        </p:spPr>
      </p:pic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18960" y="1112760"/>
            <a:ext cx="11482200" cy="376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Έβδομο επίπεδο διάρθρωσηςSubtitle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318960" y="1574640"/>
            <a:ext cx="11407320" cy="4539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Έβδομο επίπεδο διάρθρωσηςClick to edit Master text styles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407A4E1-4C46-4AC8-8576-04258E1508F4}" type="slidenum">
              <a:rPr lang="el-GR" sz="1200" strike="noStrike">
                <a:solidFill>
                  <a:srgbClr val="8b8b8b"/>
                </a:solidFill>
                <a:latin typeface="Calibri"/>
              </a:rPr>
              <a:t>&lt;αριθμός&gt;</a:t>
            </a:fld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9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25880" y="2680920"/>
            <a:ext cx="4206600" cy="747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en-US" sz="4400" strike="noStrike">
                <a:solidFill>
                  <a:srgbClr val="000000"/>
                </a:solidFill>
                <a:latin typeface="Calibri Light"/>
              </a:rPr>
              <a:t>Title</a:t>
            </a:r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4925880" y="3547080"/>
            <a:ext cx="4206600" cy="628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Calibri Light"/>
              </a:rPr>
              <a:t>Subtitle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199080" y="6133320"/>
            <a:ext cx="2487960" cy="6030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Picture 6" descr=""/>
          <p:cNvPicPr/>
          <p:nvPr/>
        </p:nvPicPr>
        <p:blipFill>
          <a:blip r:embed="rId3"/>
          <a:stretch/>
        </p:blipFill>
        <p:spPr>
          <a:xfrm>
            <a:off x="0" y="5877000"/>
            <a:ext cx="2923560" cy="1234080"/>
          </a:xfrm>
          <a:prstGeom prst="rect">
            <a:avLst/>
          </a:prstGeom>
          <a:ln>
            <a:noFill/>
          </a:ln>
        </p:spPr>
      </p:pic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Έβδομο επίπεδο διάρθρωσης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wmf"/><Relationship Id="rId4" Type="http://schemas.openxmlformats.org/officeDocument/2006/relationships/slideLayout" Target="../slideLayouts/slideLayout29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376280" y="2650680"/>
            <a:ext cx="10281240" cy="1151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000" strike="noStrike">
                <a:solidFill>
                  <a:srgbClr val="000000"/>
                </a:solidFill>
                <a:latin typeface="Arial"/>
              </a:rPr>
              <a:t>«Η επένδυση στις νέες τεχνολογίες, τα οφέλη και το κοινωνικό αποτύπωμα»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517080" y="4041000"/>
            <a:ext cx="49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100000"/>
              </a:lnSpc>
            </a:pPr>
            <a:r>
              <a:rPr lang="el-GR" sz="2000" strike="noStrike">
                <a:solidFill>
                  <a:srgbClr val="000000"/>
                </a:solidFill>
                <a:latin typeface="Arial"/>
              </a:rPr>
              <a:t>Αντώνης Φουστέρης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sz="2000" strike="noStrike">
                <a:solidFill>
                  <a:srgbClr val="000000"/>
                </a:solidFill>
                <a:latin typeface="Arial"/>
              </a:rPr>
              <a:t>Corporate Affairs Lead, Pfizer Hellas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F7FD3EB-1690-43CA-9B41-85FCA0A9C6AE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326" name="TextShape 2"/>
          <p:cNvSpPr txBox="1"/>
          <p:nvPr/>
        </p:nvSpPr>
        <p:spPr>
          <a:xfrm>
            <a:off x="244440" y="230040"/>
            <a:ext cx="11482200" cy="606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1e19bb"/>
                </a:solidFill>
                <a:latin typeface="Arial"/>
              </a:rPr>
              <a:t>Τα μηνύματα που προκύπτουν</a:t>
            </a:r>
            <a:endParaRPr/>
          </a:p>
        </p:txBody>
      </p:sp>
      <p:sp>
        <p:nvSpPr>
          <p:cNvPr id="327" name="TextShape 3"/>
          <p:cNvSpPr txBox="1"/>
          <p:nvPr/>
        </p:nvSpPr>
        <p:spPr>
          <a:xfrm>
            <a:off x="244440" y="1679400"/>
            <a:ext cx="11407320" cy="4539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1" lang="en-US" sz="2400" strike="noStrike">
                <a:solidFill>
                  <a:srgbClr val="000000"/>
                </a:solidFill>
                <a:latin typeface="Arial"/>
              </a:rPr>
              <a:t>σημασία των διεθνών εταιριών</a:t>
            </a:r>
            <a:r>
              <a:rPr lang="en-US" sz="2400" strike="noStrike">
                <a:solidFill>
                  <a:srgbClr val="000000"/>
                </a:solidFill>
                <a:latin typeface="Arial"/>
              </a:rPr>
              <a:t> για την Ελλάδα (τεχνογνωσία, καινοτομία και υψηλή προστιθέμενη αξία στη χώρα)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Έχουμε </a:t>
            </a:r>
            <a:r>
              <a:rPr b="1" lang="en-US" sz="2400" strike="noStrike">
                <a:solidFill>
                  <a:srgbClr val="000000"/>
                </a:solidFill>
                <a:latin typeface="Arial"/>
              </a:rPr>
              <a:t>υψηλού επιπέδου έμψυχο</a:t>
            </a:r>
            <a:r>
              <a:rPr lang="en-US" sz="2400" strike="noStrike">
                <a:solidFill>
                  <a:srgbClr val="000000"/>
                </a:solidFill>
                <a:latin typeface="Arial"/>
              </a:rPr>
              <a:t> δυναμικό στη χώρα, το οποίο αναγνωρίζεται διεθνώς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Ακριβώς για το λόγο αυτό η </a:t>
            </a:r>
            <a:r>
              <a:rPr b="1" lang="en-US" sz="2400" strike="noStrike">
                <a:solidFill>
                  <a:srgbClr val="000000"/>
                </a:solidFill>
                <a:latin typeface="Arial"/>
              </a:rPr>
              <a:t>καινοτομία</a:t>
            </a:r>
            <a:r>
              <a:rPr lang="en-US" sz="2400" strike="noStrike">
                <a:solidFill>
                  <a:srgbClr val="000000"/>
                </a:solidFill>
                <a:latin typeface="Arial"/>
              </a:rPr>
              <a:t> πρέπει να είναι οδηγός μας (μυαλά vs χέρια)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Όταν </a:t>
            </a:r>
            <a:r>
              <a:rPr b="1" lang="en-US" sz="2400" strike="noStrike">
                <a:solidFill>
                  <a:srgbClr val="000000"/>
                </a:solidFill>
                <a:latin typeface="Arial"/>
              </a:rPr>
              <a:t>δουλεύουμε μαζί </a:t>
            </a:r>
            <a:r>
              <a:rPr lang="en-US" sz="2400" strike="noStrike">
                <a:solidFill>
                  <a:srgbClr val="000000"/>
                </a:solidFill>
                <a:latin typeface="Arial"/>
              </a:rPr>
              <a:t>μπορούμε να πετύχουμε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400" strike="noStrike">
                <a:solidFill>
                  <a:srgbClr val="000000"/>
                </a:solidFill>
                <a:latin typeface="Arial"/>
              </a:rPr>
              <a:t>Η Ελλάδα πρωταγωνιστεί</a:t>
            </a:r>
            <a:r>
              <a:rPr lang="en-US" sz="2400" strike="noStrike">
                <a:solidFill>
                  <a:srgbClr val="000000"/>
                </a:solidFill>
                <a:latin typeface="Arial"/>
              </a:rPr>
              <a:t> (η τεχνογνωσία από το hub της Θεσσαλονίκης στον υπόλοιπο κόσμο)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1376280" y="3138120"/>
            <a:ext cx="10281240" cy="747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5400" strike="noStrike">
                <a:solidFill>
                  <a:srgbClr val="000000"/>
                </a:solidFill>
                <a:latin typeface="Calibri Light"/>
              </a:rPr>
              <a:t>Σας Ευχαριστώ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FA8C0A9-E7E4-43F5-88C5-4DE2F26EBAA9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166" name="TextShape 2"/>
          <p:cNvSpPr txBox="1"/>
          <p:nvPr/>
        </p:nvSpPr>
        <p:spPr>
          <a:xfrm>
            <a:off x="319320" y="224640"/>
            <a:ext cx="11482200" cy="606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1e19bb"/>
                </a:solidFill>
                <a:latin typeface="Arial"/>
              </a:rPr>
              <a:t>Η καινοτομία προτεραιότητα και πυλώνας ανάπτυξης και ευημερίας στην Ευρώπη</a:t>
            </a:r>
            <a:endParaRPr/>
          </a:p>
        </p:txBody>
      </p:sp>
      <p:pic>
        <p:nvPicPr>
          <p:cNvPr id="167" name="Picture 7" descr=""/>
          <p:cNvPicPr/>
          <p:nvPr/>
        </p:nvPicPr>
        <p:blipFill>
          <a:blip r:embed="rId1"/>
          <a:srcRect l="31244" t="14736" r="31559" b="5507"/>
          <a:stretch/>
        </p:blipFill>
        <p:spPr>
          <a:xfrm>
            <a:off x="1105200" y="1736280"/>
            <a:ext cx="3392640" cy="4087440"/>
          </a:xfrm>
          <a:prstGeom prst="rect">
            <a:avLst/>
          </a:prstGeom>
          <a:ln>
            <a:noFill/>
          </a:ln>
        </p:spPr>
      </p:pic>
      <p:sp>
        <p:nvSpPr>
          <p:cNvPr id="168" name="CustomShape 3"/>
          <p:cNvSpPr/>
          <p:nvPr/>
        </p:nvSpPr>
        <p:spPr>
          <a:xfrm>
            <a:off x="5684400" y="2043360"/>
            <a:ext cx="5712120" cy="2000160"/>
          </a:xfrm>
          <a:prstGeom prst="wedgeRectCallout">
            <a:avLst>
              <a:gd name="adj1" fmla="val -69126"/>
              <a:gd name="adj2" fmla="val 3796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i="1" lang="el-GR" sz="2400" strike="noStrike">
                <a:solidFill>
                  <a:srgbClr val="f8f8f8"/>
                </a:solidFill>
                <a:latin typeface="Calibri"/>
              </a:rPr>
              <a:t>“</a:t>
            </a:r>
            <a:r>
              <a:rPr b="1" i="1" lang="el-GR" sz="2000" strike="noStrike">
                <a:solidFill>
                  <a:srgbClr val="f8f8f8"/>
                </a:solidFill>
                <a:latin typeface="Calibri"/>
              </a:rPr>
              <a:t>Citizens across the continent expect the EU to bring prosperity and to grow the economy in a sustainable way. Innovation can help us deliver on these expectations…We need investment in research and innovation, and in digital capacities to boost our technological leadership”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E6764E5A-7EFC-443B-97F0-D629074313CA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319320" y="224640"/>
            <a:ext cx="11482200" cy="606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1e19bb"/>
                </a:solidFill>
                <a:latin typeface="Arial"/>
              </a:rPr>
              <a:t>Η θέση της καινοτομίας στην Ελλάδα πρέπει να ενισχυθεί  </a:t>
            </a:r>
            <a:endParaRPr/>
          </a:p>
        </p:txBody>
      </p:sp>
      <p:pic>
        <p:nvPicPr>
          <p:cNvPr id="171" name="Picture 6" descr=""/>
          <p:cNvPicPr/>
          <p:nvPr/>
        </p:nvPicPr>
        <p:blipFill>
          <a:blip r:embed="rId1"/>
          <a:srcRect l="23118" t="20517" r="22528" b="45102"/>
          <a:stretch/>
        </p:blipFill>
        <p:spPr>
          <a:xfrm>
            <a:off x="3066480" y="1330200"/>
            <a:ext cx="8201520" cy="4941000"/>
          </a:xfrm>
          <a:prstGeom prst="rect">
            <a:avLst/>
          </a:prstGeom>
          <a:ln>
            <a:noFill/>
          </a:ln>
        </p:spPr>
      </p:pic>
      <p:pic>
        <p:nvPicPr>
          <p:cNvPr id="172" name="Picture 7" descr=""/>
          <p:cNvPicPr/>
          <p:nvPr/>
        </p:nvPicPr>
        <p:blipFill>
          <a:blip r:embed="rId2"/>
          <a:srcRect l="31244" t="14736" r="31559" b="5507"/>
          <a:stretch/>
        </p:blipFill>
        <p:spPr>
          <a:xfrm>
            <a:off x="541800" y="2179440"/>
            <a:ext cx="1841040" cy="249876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5477040" y="3125520"/>
            <a:ext cx="463320" cy="2785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1376280" y="3138120"/>
            <a:ext cx="10281240" cy="7477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400" strike="noStrike">
                <a:solidFill>
                  <a:srgbClr val="000000"/>
                </a:solidFill>
                <a:latin typeface="Arial"/>
              </a:rPr>
              <a:t>Το Κέντρο Ψηφιακής Καινοτομίας της Pfizer στην Ελλάδα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669920" y="1830960"/>
            <a:ext cx="2449440" cy="3584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4675680" y="1397520"/>
            <a:ext cx="2445480" cy="1062720"/>
          </a:xfrm>
          <a:prstGeom prst="rect">
            <a:avLst/>
          </a:prstGeom>
          <a:solidFill>
            <a:srgbClr val="0093c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7311240" y="1830960"/>
            <a:ext cx="2634120" cy="3584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2027520" y="1830960"/>
            <a:ext cx="2449440" cy="358416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2040840" y="1395000"/>
            <a:ext cx="2440440" cy="1064880"/>
          </a:xfrm>
          <a:prstGeom prst="rect">
            <a:avLst/>
          </a:prstGeom>
          <a:solidFill>
            <a:srgbClr val="0093c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7307640" y="1397520"/>
            <a:ext cx="2634120" cy="1062720"/>
          </a:xfrm>
          <a:prstGeom prst="rect">
            <a:avLst/>
          </a:prstGeom>
          <a:solidFill>
            <a:srgbClr val="0093c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7"/>
          <p:cNvSpPr/>
          <p:nvPr/>
        </p:nvSpPr>
        <p:spPr>
          <a:xfrm>
            <a:off x="2134440" y="1516320"/>
            <a:ext cx="2335680" cy="89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100000"/>
              </a:lnSpc>
            </a:pPr>
            <a:r>
              <a:rPr b="1" lang="el-GR" sz="1500" strike="noStrike">
                <a:solidFill>
                  <a:srgbClr val="ffffff"/>
                </a:solidFill>
                <a:latin typeface="Arial"/>
              </a:rPr>
              <a:t>The way we discover and develop medicines  </a:t>
            </a:r>
            <a:r>
              <a:rPr b="1" lang="el-GR" sz="1500" strike="noStrike">
                <a:solidFill>
                  <a:srgbClr val="ffffff"/>
                </a:solidFill>
                <a:latin typeface="Arial"/>
              </a:rPr>
              <a:t>
</a:t>
            </a:r>
            <a:r>
              <a:rPr b="1" lang="el-GR" sz="1500" strike="noStrike">
                <a:solidFill>
                  <a:srgbClr val="ffffff"/>
                </a:solidFill>
                <a:latin typeface="Arial"/>
              </a:rPr>
              <a:t>and vaccines</a:t>
            </a:r>
            <a:endParaRPr/>
          </a:p>
        </p:txBody>
      </p:sp>
      <p:sp>
        <p:nvSpPr>
          <p:cNvPr id="182" name="CustomShape 8"/>
          <p:cNvSpPr/>
          <p:nvPr/>
        </p:nvSpPr>
        <p:spPr>
          <a:xfrm>
            <a:off x="4804560" y="1526040"/>
            <a:ext cx="2225880" cy="7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100000"/>
              </a:lnSpc>
            </a:pPr>
            <a:r>
              <a:rPr b="1" lang="el-GR" sz="1500" strike="noStrike">
                <a:solidFill>
                  <a:srgbClr val="ffffff"/>
                </a:solidFill>
                <a:latin typeface="Arial"/>
              </a:rPr>
              <a:t>The way we improve patient, HC provider and payor experiences</a:t>
            </a:r>
            <a:endParaRPr/>
          </a:p>
        </p:txBody>
      </p:sp>
      <p:sp>
        <p:nvSpPr>
          <p:cNvPr id="183" name="CustomShape 9"/>
          <p:cNvSpPr/>
          <p:nvPr/>
        </p:nvSpPr>
        <p:spPr>
          <a:xfrm>
            <a:off x="7345080" y="1469160"/>
            <a:ext cx="2451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/>
          <a:p>
            <a:pPr algn="ctr">
              <a:lnSpc>
                <a:spcPct val="100000"/>
              </a:lnSpc>
            </a:pPr>
            <a:r>
              <a:rPr b="1" lang="el-GR" sz="1500" strike="noStrike">
                <a:solidFill>
                  <a:srgbClr val="ffffff"/>
                </a:solidFill>
                <a:latin typeface="Arial"/>
              </a:rPr>
              <a:t>The way we make our work, so we can get breakthroughs to patients more quickly</a:t>
            </a:r>
            <a:endParaRPr/>
          </a:p>
        </p:txBody>
      </p:sp>
      <p:pic>
        <p:nvPicPr>
          <p:cNvPr id="184" name="Picture 13" descr=""/>
          <p:cNvPicPr/>
          <p:nvPr/>
        </p:nvPicPr>
        <p:blipFill>
          <a:blip r:embed="rId1"/>
          <a:stretch/>
        </p:blipFill>
        <p:spPr>
          <a:xfrm>
            <a:off x="5313240" y="3067560"/>
            <a:ext cx="1244160" cy="1447560"/>
          </a:xfrm>
          <a:prstGeom prst="rect">
            <a:avLst/>
          </a:prstGeom>
          <a:ln>
            <a:noFill/>
          </a:ln>
        </p:spPr>
      </p:pic>
      <p:pic>
        <p:nvPicPr>
          <p:cNvPr id="185" name="Picture 14" descr=""/>
          <p:cNvPicPr/>
          <p:nvPr/>
        </p:nvPicPr>
        <p:blipFill>
          <a:blip r:embed="rId2"/>
          <a:stretch/>
        </p:blipFill>
        <p:spPr>
          <a:xfrm>
            <a:off x="2601720" y="3091680"/>
            <a:ext cx="1371240" cy="1345680"/>
          </a:xfrm>
          <a:prstGeom prst="rect">
            <a:avLst/>
          </a:prstGeom>
          <a:ln>
            <a:noFill/>
          </a:ln>
        </p:spPr>
      </p:pic>
      <p:pic>
        <p:nvPicPr>
          <p:cNvPr id="186" name="Picture 15" descr=""/>
          <p:cNvPicPr/>
          <p:nvPr/>
        </p:nvPicPr>
        <p:blipFill>
          <a:blip r:embed="rId3"/>
          <a:stretch/>
        </p:blipFill>
        <p:spPr>
          <a:xfrm>
            <a:off x="7814160" y="2972880"/>
            <a:ext cx="1422000" cy="1422000"/>
          </a:xfrm>
          <a:prstGeom prst="rect">
            <a:avLst/>
          </a:prstGeom>
          <a:ln>
            <a:noFill/>
          </a:ln>
        </p:spPr>
      </p:pic>
      <p:sp>
        <p:nvSpPr>
          <p:cNvPr id="187" name="CustomShape 10"/>
          <p:cNvSpPr/>
          <p:nvPr/>
        </p:nvSpPr>
        <p:spPr>
          <a:xfrm>
            <a:off x="6953400" y="4816440"/>
            <a:ext cx="537840" cy="82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l-GR" sz="4800" strike="noStrike">
                <a:solidFill>
                  <a:srgbClr val="ffffff"/>
                </a:solidFill>
                <a:latin typeface="Arial"/>
              </a:rPr>
              <a:t>+</a:t>
            </a:r>
            <a:endParaRPr/>
          </a:p>
        </p:txBody>
      </p:sp>
      <p:sp>
        <p:nvSpPr>
          <p:cNvPr id="188" name="CustomShape 11"/>
          <p:cNvSpPr/>
          <p:nvPr/>
        </p:nvSpPr>
        <p:spPr>
          <a:xfrm>
            <a:off x="319320" y="374760"/>
            <a:ext cx="11482200" cy="6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b="1" lang="el-GR" sz="3600" strike="noStrike">
                <a:solidFill>
                  <a:srgbClr val="1e19bb"/>
                </a:solidFill>
                <a:latin typeface="Arial"/>
              </a:rPr>
              <a:t>Στο πλαίσιο του παγκόσμιου ψηφιακού μετασχηματισμού της εταιρίας, με εφαρμογή σε: </a:t>
            </a:r>
            <a:endParaRPr/>
          </a:p>
        </p:txBody>
      </p:sp>
      <p:sp>
        <p:nvSpPr>
          <p:cNvPr id="189" name="CustomShape 12"/>
          <p:cNvSpPr/>
          <p:nvPr/>
        </p:nvSpPr>
        <p:spPr>
          <a:xfrm>
            <a:off x="792000" y="5882400"/>
            <a:ext cx="102654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Calibri"/>
              </a:rPr>
              <a:t>Παράδειγμα: Η Τεχνητή Νοημοσύνη στα αρχικά στάδια έρευνας (σχεδιασμός υποψήφιου φαρμάκου)έχει εκτιμηθεί ότι μπορεί να μειώσει κατά </a:t>
            </a:r>
            <a:r>
              <a:rPr b="1" lang="el-GR" strike="noStrike">
                <a:solidFill>
                  <a:srgbClr val="000000"/>
                </a:solidFill>
                <a:latin typeface="Calibri"/>
              </a:rPr>
              <a:t>2 έτη τον απαιτούμενο χρόνο </a:t>
            </a:r>
            <a:r>
              <a:rPr lang="el-GR" strike="noStrike">
                <a:solidFill>
                  <a:srgbClr val="000000"/>
                </a:solidFill>
                <a:latin typeface="Calibri"/>
              </a:rPr>
              <a:t>και κατά </a:t>
            </a:r>
            <a:r>
              <a:rPr b="1" lang="el-GR" strike="noStrike">
                <a:solidFill>
                  <a:srgbClr val="000000"/>
                </a:solidFill>
                <a:latin typeface="Calibri"/>
              </a:rPr>
              <a:t>60% το σχετικό κόστος </a:t>
            </a:r>
            <a:r>
              <a:rPr i="1" lang="el-GR" strike="noStrike">
                <a:solidFill>
                  <a:srgbClr val="000000"/>
                </a:solidFill>
                <a:latin typeface="Calibri"/>
              </a:rPr>
              <a:t>(Benevolent AI)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6611760"/>
            <a:ext cx="4641120" cy="245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2"/>
          <p:cNvSpPr/>
          <p:nvPr/>
        </p:nvSpPr>
        <p:spPr>
          <a:xfrm>
            <a:off x="9131760" y="962280"/>
            <a:ext cx="1433160" cy="2763720"/>
          </a:xfrm>
          <a:custGeom>
            <a:avLst/>
            <a:gdLst/>
            <a:ahLst/>
            <a:rect l="0" t="0" r="r" b="b"/>
            <a:pathLst>
              <a:path w="382" h="735">
                <a:moveTo>
                  <a:pt x="341" y="572"/>
                </a:moveTo>
                <a:cubicBezTo>
                  <a:pt x="381" y="474"/>
                  <a:pt x="330" y="377"/>
                  <a:pt x="288" y="289"/>
                </a:cubicBezTo>
                <a:cubicBezTo>
                  <a:pt x="271" y="252"/>
                  <a:pt x="254" y="207"/>
                  <a:pt x="252" y="169"/>
                </a:cubicBezTo>
                <a:cubicBezTo>
                  <a:pt x="251" y="158"/>
                  <a:pt x="251" y="148"/>
                  <a:pt x="252" y="138"/>
                </a:cubicBezTo>
                <a:cubicBezTo>
                  <a:pt x="252" y="133"/>
                  <a:pt x="252" y="128"/>
                  <a:pt x="253" y="123"/>
                </a:cubicBezTo>
                <a:cubicBezTo>
                  <a:pt x="253" y="123"/>
                  <a:pt x="253" y="116"/>
                  <a:pt x="254" y="114"/>
                </a:cubicBezTo>
                <a:cubicBezTo>
                  <a:pt x="256" y="97"/>
                  <a:pt x="261" y="79"/>
                  <a:pt x="267" y="63"/>
                </a:cubicBezTo>
                <a:cubicBezTo>
                  <a:pt x="267" y="62"/>
                  <a:pt x="268" y="62"/>
                  <a:pt x="268" y="62"/>
                </a:cubicBezTo>
                <a:cubicBezTo>
                  <a:pt x="268" y="61"/>
                  <a:pt x="268" y="61"/>
                  <a:pt x="269" y="60"/>
                </a:cubicBezTo>
                <a:cubicBezTo>
                  <a:pt x="270" y="56"/>
                  <a:pt x="272" y="53"/>
                  <a:pt x="274" y="49"/>
                </a:cubicBezTo>
                <a:cubicBezTo>
                  <a:pt x="278" y="42"/>
                  <a:pt x="282" y="36"/>
                  <a:pt x="286" y="29"/>
                </a:cubicBezTo>
                <a:cubicBezTo>
                  <a:pt x="286" y="29"/>
                  <a:pt x="288" y="27"/>
                  <a:pt x="289" y="25"/>
                </a:cubicBezTo>
                <a:cubicBezTo>
                  <a:pt x="291" y="23"/>
                  <a:pt x="292" y="21"/>
                  <a:pt x="294" y="19"/>
                </a:cubicBezTo>
                <a:cubicBezTo>
                  <a:pt x="300" y="13"/>
                  <a:pt x="306" y="7"/>
                  <a:pt x="312" y="2"/>
                </a:cubicBezTo>
                <a:cubicBezTo>
                  <a:pt x="313" y="1"/>
                  <a:pt x="313" y="1"/>
                  <a:pt x="314" y="0"/>
                </a:cubicBezTo>
                <a:cubicBezTo>
                  <a:pt x="311" y="0"/>
                  <a:pt x="308" y="0"/>
                  <a:pt x="306" y="0"/>
                </a:cubicBezTo>
                <a:cubicBezTo>
                  <a:pt x="303" y="1"/>
                  <a:pt x="294" y="2"/>
                  <a:pt x="291" y="3"/>
                </a:cubicBezTo>
                <a:cubicBezTo>
                  <a:pt x="284" y="5"/>
                  <a:pt x="277" y="7"/>
                  <a:pt x="270" y="9"/>
                </a:cubicBezTo>
                <a:cubicBezTo>
                  <a:pt x="269" y="10"/>
                  <a:pt x="265" y="11"/>
                  <a:pt x="264" y="12"/>
                </a:cubicBezTo>
                <a:cubicBezTo>
                  <a:pt x="263" y="12"/>
                  <a:pt x="262" y="13"/>
                  <a:pt x="260" y="14"/>
                </a:cubicBezTo>
                <a:cubicBezTo>
                  <a:pt x="255" y="17"/>
                  <a:pt x="249" y="20"/>
                  <a:pt x="243" y="23"/>
                </a:cubicBezTo>
                <a:cubicBezTo>
                  <a:pt x="241" y="25"/>
                  <a:pt x="239" y="26"/>
                  <a:pt x="237" y="28"/>
                </a:cubicBezTo>
                <a:cubicBezTo>
                  <a:pt x="236" y="29"/>
                  <a:pt x="235" y="29"/>
                  <a:pt x="234" y="30"/>
                </a:cubicBezTo>
                <a:cubicBezTo>
                  <a:pt x="229" y="35"/>
                  <a:pt x="223" y="41"/>
                  <a:pt x="218" y="46"/>
                </a:cubicBezTo>
                <a:cubicBezTo>
                  <a:pt x="216" y="48"/>
                  <a:pt x="214" y="50"/>
                  <a:pt x="213" y="52"/>
                </a:cubicBezTo>
                <a:cubicBezTo>
                  <a:pt x="212" y="53"/>
                  <a:pt x="210" y="55"/>
                  <a:pt x="210" y="56"/>
                </a:cubicBezTo>
                <a:cubicBezTo>
                  <a:pt x="206" y="62"/>
                  <a:pt x="202" y="68"/>
                  <a:pt x="199" y="75"/>
                </a:cubicBezTo>
                <a:cubicBezTo>
                  <a:pt x="197" y="78"/>
                  <a:pt x="195" y="81"/>
                  <a:pt x="194" y="85"/>
                </a:cubicBezTo>
                <a:cubicBezTo>
                  <a:pt x="193" y="85"/>
                  <a:pt x="193" y="86"/>
                  <a:pt x="193" y="87"/>
                </a:cubicBezTo>
                <a:cubicBezTo>
                  <a:pt x="193" y="87"/>
                  <a:pt x="192" y="87"/>
                  <a:pt x="192" y="87"/>
                </a:cubicBezTo>
                <a:cubicBezTo>
                  <a:pt x="186" y="103"/>
                  <a:pt x="182" y="119"/>
                  <a:pt x="180" y="136"/>
                </a:cubicBezTo>
                <a:cubicBezTo>
                  <a:pt x="179" y="138"/>
                  <a:pt x="179" y="144"/>
                  <a:pt x="179" y="144"/>
                </a:cubicBezTo>
                <a:cubicBezTo>
                  <a:pt x="178" y="149"/>
                  <a:pt x="178" y="153"/>
                  <a:pt x="178" y="158"/>
                </a:cubicBezTo>
                <a:cubicBezTo>
                  <a:pt x="177" y="168"/>
                  <a:pt x="177" y="177"/>
                  <a:pt x="178" y="187"/>
                </a:cubicBezTo>
                <a:cubicBezTo>
                  <a:pt x="180" y="223"/>
                  <a:pt x="196" y="266"/>
                  <a:pt x="212" y="301"/>
                </a:cubicBezTo>
                <a:cubicBezTo>
                  <a:pt x="251" y="383"/>
                  <a:pt x="299" y="474"/>
                  <a:pt x="262" y="566"/>
                </a:cubicBezTo>
                <a:cubicBezTo>
                  <a:pt x="227" y="650"/>
                  <a:pt x="90" y="695"/>
                  <a:pt x="0" y="690"/>
                </a:cubicBezTo>
                <a:cubicBezTo>
                  <a:pt x="40" y="718"/>
                  <a:pt x="89" y="712"/>
                  <a:pt x="104" y="715"/>
                </a:cubicBezTo>
                <a:cubicBezTo>
                  <a:pt x="209" y="734"/>
                  <a:pt x="301" y="669"/>
                  <a:pt x="341" y="572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4641480" y="468720"/>
            <a:ext cx="7527960" cy="6099480"/>
          </a:xfrm>
          <a:custGeom>
            <a:avLst/>
            <a:gdLst/>
            <a:ahLst/>
            <a:rect l="0" t="0" r="r" b="b"/>
            <a:pathLst>
              <a:path w="2001" h="1621">
                <a:moveTo>
                  <a:pt x="1981" y="724"/>
                </a:moveTo>
                <a:cubicBezTo>
                  <a:pt x="1980" y="724"/>
                  <a:pt x="1980" y="725"/>
                  <a:pt x="1979" y="726"/>
                </a:cubicBezTo>
                <a:cubicBezTo>
                  <a:pt x="1979" y="725"/>
                  <a:pt x="1980" y="724"/>
                  <a:pt x="1981" y="724"/>
                </a:cubicBezTo>
                <a:cubicBezTo>
                  <a:pt x="1981" y="722"/>
                  <a:pt x="1972" y="734"/>
                  <a:pt x="1970" y="736"/>
                </a:cubicBezTo>
                <a:cubicBezTo>
                  <a:pt x="1965" y="741"/>
                  <a:pt x="1960" y="746"/>
                  <a:pt x="1955" y="751"/>
                </a:cubicBezTo>
                <a:cubicBezTo>
                  <a:pt x="1954" y="752"/>
                  <a:pt x="1952" y="753"/>
                  <a:pt x="1950" y="755"/>
                </a:cubicBezTo>
                <a:cubicBezTo>
                  <a:pt x="1952" y="753"/>
                  <a:pt x="1952" y="753"/>
                  <a:pt x="1947" y="757"/>
                </a:cubicBezTo>
                <a:cubicBezTo>
                  <a:pt x="1948" y="756"/>
                  <a:pt x="1949" y="755"/>
                  <a:pt x="1950" y="755"/>
                </a:cubicBezTo>
                <a:cubicBezTo>
                  <a:pt x="1949" y="756"/>
                  <a:pt x="1947" y="758"/>
                  <a:pt x="1946" y="758"/>
                </a:cubicBezTo>
                <a:cubicBezTo>
                  <a:pt x="1939" y="763"/>
                  <a:pt x="1933" y="767"/>
                  <a:pt x="1926" y="771"/>
                </a:cubicBezTo>
                <a:cubicBezTo>
                  <a:pt x="1921" y="773"/>
                  <a:pt x="1917" y="775"/>
                  <a:pt x="1912" y="778"/>
                </a:cubicBezTo>
                <a:cubicBezTo>
                  <a:pt x="1911" y="778"/>
                  <a:pt x="1910" y="778"/>
                  <a:pt x="1908" y="779"/>
                </a:cubicBezTo>
                <a:cubicBezTo>
                  <a:pt x="1909" y="779"/>
                  <a:pt x="1911" y="778"/>
                  <a:pt x="1912" y="778"/>
                </a:cubicBezTo>
                <a:cubicBezTo>
                  <a:pt x="1914" y="776"/>
                  <a:pt x="1901" y="782"/>
                  <a:pt x="1898" y="783"/>
                </a:cubicBezTo>
                <a:cubicBezTo>
                  <a:pt x="1892" y="785"/>
                  <a:pt x="1885" y="786"/>
                  <a:pt x="1879" y="788"/>
                </a:cubicBezTo>
                <a:cubicBezTo>
                  <a:pt x="1876" y="788"/>
                  <a:pt x="1873" y="789"/>
                  <a:pt x="1869" y="790"/>
                </a:cubicBezTo>
                <a:cubicBezTo>
                  <a:pt x="1868" y="790"/>
                  <a:pt x="1867" y="790"/>
                  <a:pt x="1866" y="790"/>
                </a:cubicBezTo>
                <a:cubicBezTo>
                  <a:pt x="1873" y="790"/>
                  <a:pt x="1860" y="792"/>
                  <a:pt x="1866" y="790"/>
                </a:cubicBezTo>
                <a:cubicBezTo>
                  <a:pt x="1866" y="790"/>
                  <a:pt x="1866" y="790"/>
                  <a:pt x="1866" y="790"/>
                </a:cubicBezTo>
                <a:cubicBezTo>
                  <a:pt x="1853" y="792"/>
                  <a:pt x="1840" y="792"/>
                  <a:pt x="1827" y="792"/>
                </a:cubicBezTo>
                <a:cubicBezTo>
                  <a:pt x="1822" y="791"/>
                  <a:pt x="1817" y="791"/>
                  <a:pt x="1812" y="790"/>
                </a:cubicBezTo>
                <a:cubicBezTo>
                  <a:pt x="1811" y="790"/>
                  <a:pt x="1810" y="790"/>
                  <a:pt x="1808" y="790"/>
                </a:cubicBezTo>
                <a:cubicBezTo>
                  <a:pt x="1809" y="790"/>
                  <a:pt x="1810" y="790"/>
                  <a:pt x="1812" y="790"/>
                </a:cubicBezTo>
                <a:cubicBezTo>
                  <a:pt x="1816" y="791"/>
                  <a:pt x="1799" y="788"/>
                  <a:pt x="1795" y="787"/>
                </a:cubicBezTo>
                <a:cubicBezTo>
                  <a:pt x="1789" y="786"/>
                  <a:pt x="1783" y="784"/>
                  <a:pt x="1777" y="782"/>
                </a:cubicBezTo>
                <a:cubicBezTo>
                  <a:pt x="1774" y="781"/>
                  <a:pt x="1764" y="777"/>
                  <a:pt x="1763" y="777"/>
                </a:cubicBezTo>
                <a:cubicBezTo>
                  <a:pt x="1764" y="778"/>
                  <a:pt x="1766" y="778"/>
                  <a:pt x="1767" y="779"/>
                </a:cubicBezTo>
                <a:cubicBezTo>
                  <a:pt x="1763" y="777"/>
                  <a:pt x="1762" y="777"/>
                  <a:pt x="1763" y="777"/>
                </a:cubicBezTo>
                <a:cubicBezTo>
                  <a:pt x="1752" y="772"/>
                  <a:pt x="1742" y="766"/>
                  <a:pt x="1732" y="760"/>
                </a:cubicBezTo>
                <a:cubicBezTo>
                  <a:pt x="1730" y="758"/>
                  <a:pt x="1729" y="757"/>
                  <a:pt x="1727" y="756"/>
                </a:cubicBezTo>
                <a:cubicBezTo>
                  <a:pt x="1730" y="758"/>
                  <a:pt x="1732" y="760"/>
                  <a:pt x="1724" y="754"/>
                </a:cubicBezTo>
                <a:cubicBezTo>
                  <a:pt x="1725" y="755"/>
                  <a:pt x="1726" y="756"/>
                  <a:pt x="1727" y="756"/>
                </a:cubicBezTo>
                <a:cubicBezTo>
                  <a:pt x="1726" y="755"/>
                  <a:pt x="1725" y="754"/>
                  <a:pt x="1724" y="754"/>
                </a:cubicBezTo>
                <a:cubicBezTo>
                  <a:pt x="1719" y="750"/>
                  <a:pt x="1715" y="746"/>
                  <a:pt x="1711" y="741"/>
                </a:cubicBezTo>
                <a:cubicBezTo>
                  <a:pt x="1698" y="729"/>
                  <a:pt x="1694" y="722"/>
                  <a:pt x="1685" y="705"/>
                </a:cubicBezTo>
                <a:cubicBezTo>
                  <a:pt x="1675" y="685"/>
                  <a:pt x="1674" y="651"/>
                  <a:pt x="1679" y="627"/>
                </a:cubicBezTo>
                <a:cubicBezTo>
                  <a:pt x="1695" y="549"/>
                  <a:pt x="1737" y="479"/>
                  <a:pt x="1755" y="402"/>
                </a:cubicBezTo>
                <a:cubicBezTo>
                  <a:pt x="1774" y="318"/>
                  <a:pt x="1767" y="226"/>
                  <a:pt x="1720" y="152"/>
                </a:cubicBezTo>
                <a:cubicBezTo>
                  <a:pt x="1650" y="40"/>
                  <a:pt x="1494" y="0"/>
                  <a:pt x="1384" y="77"/>
                </a:cubicBezTo>
                <a:cubicBezTo>
                  <a:pt x="1322" y="120"/>
                  <a:pt x="1289" y="188"/>
                  <a:pt x="1279" y="262"/>
                </a:cubicBezTo>
                <a:cubicBezTo>
                  <a:pt x="1274" y="306"/>
                  <a:pt x="1277" y="350"/>
                  <a:pt x="1289" y="393"/>
                </a:cubicBezTo>
                <a:cubicBezTo>
                  <a:pt x="1302" y="438"/>
                  <a:pt x="1325" y="480"/>
                  <a:pt x="1345" y="523"/>
                </a:cubicBezTo>
                <a:cubicBezTo>
                  <a:pt x="1361" y="557"/>
                  <a:pt x="1375" y="595"/>
                  <a:pt x="1375" y="630"/>
                </a:cubicBezTo>
                <a:cubicBezTo>
                  <a:pt x="1375" y="643"/>
                  <a:pt x="1369" y="662"/>
                  <a:pt x="1362" y="676"/>
                </a:cubicBezTo>
                <a:cubicBezTo>
                  <a:pt x="1356" y="686"/>
                  <a:pt x="1350" y="695"/>
                  <a:pt x="1343" y="703"/>
                </a:cubicBezTo>
                <a:cubicBezTo>
                  <a:pt x="1340" y="707"/>
                  <a:pt x="1337" y="710"/>
                  <a:pt x="1334" y="714"/>
                </a:cubicBezTo>
                <a:cubicBezTo>
                  <a:pt x="1333" y="715"/>
                  <a:pt x="1323" y="723"/>
                  <a:pt x="1324" y="722"/>
                </a:cubicBezTo>
                <a:cubicBezTo>
                  <a:pt x="1324" y="722"/>
                  <a:pt x="1325" y="722"/>
                  <a:pt x="1325" y="721"/>
                </a:cubicBezTo>
                <a:cubicBezTo>
                  <a:pt x="1325" y="722"/>
                  <a:pt x="1324" y="722"/>
                  <a:pt x="1324" y="722"/>
                </a:cubicBezTo>
                <a:cubicBezTo>
                  <a:pt x="1317" y="727"/>
                  <a:pt x="1310" y="731"/>
                  <a:pt x="1303" y="735"/>
                </a:cubicBezTo>
                <a:cubicBezTo>
                  <a:pt x="1303" y="735"/>
                  <a:pt x="1302" y="735"/>
                  <a:pt x="1302" y="735"/>
                </a:cubicBezTo>
                <a:cubicBezTo>
                  <a:pt x="1306" y="734"/>
                  <a:pt x="1293" y="740"/>
                  <a:pt x="1302" y="735"/>
                </a:cubicBezTo>
                <a:cubicBezTo>
                  <a:pt x="1301" y="735"/>
                  <a:pt x="1300" y="736"/>
                  <a:pt x="1298" y="736"/>
                </a:cubicBezTo>
                <a:cubicBezTo>
                  <a:pt x="1294" y="738"/>
                  <a:pt x="1290" y="739"/>
                  <a:pt x="1286" y="740"/>
                </a:cubicBezTo>
                <a:cubicBezTo>
                  <a:pt x="1285" y="740"/>
                  <a:pt x="1280" y="741"/>
                  <a:pt x="1279" y="741"/>
                </a:cubicBezTo>
                <a:cubicBezTo>
                  <a:pt x="1280" y="741"/>
                  <a:pt x="1281" y="741"/>
                  <a:pt x="1282" y="741"/>
                </a:cubicBezTo>
                <a:cubicBezTo>
                  <a:pt x="1278" y="741"/>
                  <a:pt x="1277" y="741"/>
                  <a:pt x="1279" y="741"/>
                </a:cubicBezTo>
                <a:cubicBezTo>
                  <a:pt x="1276" y="741"/>
                  <a:pt x="1273" y="741"/>
                  <a:pt x="1270" y="742"/>
                </a:cubicBezTo>
                <a:cubicBezTo>
                  <a:pt x="1265" y="742"/>
                  <a:pt x="1261" y="741"/>
                  <a:pt x="1257" y="741"/>
                </a:cubicBezTo>
                <a:cubicBezTo>
                  <a:pt x="1256" y="741"/>
                  <a:pt x="1255" y="741"/>
                  <a:pt x="1255" y="741"/>
                </a:cubicBezTo>
                <a:cubicBezTo>
                  <a:pt x="1255" y="741"/>
                  <a:pt x="1256" y="741"/>
                  <a:pt x="1257" y="741"/>
                </a:cubicBezTo>
                <a:cubicBezTo>
                  <a:pt x="1252" y="741"/>
                  <a:pt x="1251" y="741"/>
                  <a:pt x="1255" y="741"/>
                </a:cubicBezTo>
                <a:cubicBezTo>
                  <a:pt x="1253" y="740"/>
                  <a:pt x="1250" y="740"/>
                  <a:pt x="1248" y="740"/>
                </a:cubicBezTo>
                <a:cubicBezTo>
                  <a:pt x="1212" y="732"/>
                  <a:pt x="1182" y="711"/>
                  <a:pt x="1154" y="683"/>
                </a:cubicBezTo>
                <a:cubicBezTo>
                  <a:pt x="1122" y="651"/>
                  <a:pt x="1103" y="611"/>
                  <a:pt x="1078" y="574"/>
                </a:cubicBezTo>
                <a:cubicBezTo>
                  <a:pt x="1053" y="537"/>
                  <a:pt x="1023" y="505"/>
                  <a:pt x="987" y="478"/>
                </a:cubicBezTo>
                <a:cubicBezTo>
                  <a:pt x="904" y="415"/>
                  <a:pt x="794" y="420"/>
                  <a:pt x="704" y="465"/>
                </a:cubicBezTo>
                <a:cubicBezTo>
                  <a:pt x="613" y="512"/>
                  <a:pt x="554" y="618"/>
                  <a:pt x="561" y="720"/>
                </a:cubicBezTo>
                <a:cubicBezTo>
                  <a:pt x="568" y="818"/>
                  <a:pt x="629" y="897"/>
                  <a:pt x="706" y="953"/>
                </a:cubicBezTo>
                <a:cubicBezTo>
                  <a:pt x="734" y="973"/>
                  <a:pt x="763" y="989"/>
                  <a:pt x="791" y="1008"/>
                </a:cubicBezTo>
                <a:cubicBezTo>
                  <a:pt x="797" y="1011"/>
                  <a:pt x="802" y="1015"/>
                  <a:pt x="807" y="1019"/>
                </a:cubicBezTo>
                <a:cubicBezTo>
                  <a:pt x="808" y="1020"/>
                  <a:pt x="808" y="1020"/>
                  <a:pt x="809" y="1021"/>
                </a:cubicBezTo>
                <a:cubicBezTo>
                  <a:pt x="809" y="1020"/>
                  <a:pt x="808" y="1020"/>
                  <a:pt x="807" y="1019"/>
                </a:cubicBezTo>
                <a:cubicBezTo>
                  <a:pt x="804" y="1017"/>
                  <a:pt x="817" y="1028"/>
                  <a:pt x="819" y="1030"/>
                </a:cubicBezTo>
                <a:cubicBezTo>
                  <a:pt x="824" y="1034"/>
                  <a:pt x="829" y="1039"/>
                  <a:pt x="833" y="1044"/>
                </a:cubicBezTo>
                <a:cubicBezTo>
                  <a:pt x="830" y="1040"/>
                  <a:pt x="840" y="1053"/>
                  <a:pt x="833" y="1045"/>
                </a:cubicBezTo>
                <a:cubicBezTo>
                  <a:pt x="833" y="1045"/>
                  <a:pt x="833" y="1045"/>
                  <a:pt x="833" y="1044"/>
                </a:cubicBezTo>
                <a:cubicBezTo>
                  <a:pt x="833" y="1045"/>
                  <a:pt x="834" y="1045"/>
                  <a:pt x="834" y="1046"/>
                </a:cubicBezTo>
                <a:cubicBezTo>
                  <a:pt x="837" y="1050"/>
                  <a:pt x="839" y="1054"/>
                  <a:pt x="842" y="1058"/>
                </a:cubicBezTo>
                <a:cubicBezTo>
                  <a:pt x="842" y="1059"/>
                  <a:pt x="843" y="1062"/>
                  <a:pt x="844" y="1064"/>
                </a:cubicBezTo>
                <a:cubicBezTo>
                  <a:pt x="844" y="1062"/>
                  <a:pt x="843" y="1061"/>
                  <a:pt x="843" y="1060"/>
                </a:cubicBezTo>
                <a:cubicBezTo>
                  <a:pt x="845" y="1066"/>
                  <a:pt x="845" y="1065"/>
                  <a:pt x="844" y="1064"/>
                </a:cubicBezTo>
                <a:cubicBezTo>
                  <a:pt x="845" y="1066"/>
                  <a:pt x="846" y="1068"/>
                  <a:pt x="846" y="1070"/>
                </a:cubicBezTo>
                <a:cubicBezTo>
                  <a:pt x="847" y="1074"/>
                  <a:pt x="848" y="1078"/>
                  <a:pt x="849" y="1081"/>
                </a:cubicBezTo>
                <a:cubicBezTo>
                  <a:pt x="849" y="1082"/>
                  <a:pt x="849" y="1083"/>
                  <a:pt x="849" y="1083"/>
                </a:cubicBezTo>
                <a:cubicBezTo>
                  <a:pt x="849" y="1074"/>
                  <a:pt x="851" y="1091"/>
                  <a:pt x="849" y="1083"/>
                </a:cubicBezTo>
                <a:cubicBezTo>
                  <a:pt x="849" y="1084"/>
                  <a:pt x="849" y="1084"/>
                  <a:pt x="850" y="1085"/>
                </a:cubicBezTo>
                <a:cubicBezTo>
                  <a:pt x="852" y="1106"/>
                  <a:pt x="850" y="1118"/>
                  <a:pt x="846" y="1135"/>
                </a:cubicBezTo>
                <a:cubicBezTo>
                  <a:pt x="845" y="1140"/>
                  <a:pt x="843" y="1145"/>
                  <a:pt x="842" y="1151"/>
                </a:cubicBezTo>
                <a:cubicBezTo>
                  <a:pt x="841" y="1151"/>
                  <a:pt x="841" y="1152"/>
                  <a:pt x="841" y="1153"/>
                </a:cubicBezTo>
                <a:cubicBezTo>
                  <a:pt x="841" y="1152"/>
                  <a:pt x="841" y="1151"/>
                  <a:pt x="842" y="1151"/>
                </a:cubicBezTo>
                <a:cubicBezTo>
                  <a:pt x="844" y="1144"/>
                  <a:pt x="837" y="1160"/>
                  <a:pt x="835" y="1163"/>
                </a:cubicBezTo>
                <a:cubicBezTo>
                  <a:pt x="832" y="1169"/>
                  <a:pt x="828" y="1175"/>
                  <a:pt x="824" y="1180"/>
                </a:cubicBezTo>
                <a:cubicBezTo>
                  <a:pt x="828" y="1175"/>
                  <a:pt x="818" y="1189"/>
                  <a:pt x="824" y="1180"/>
                </a:cubicBezTo>
                <a:cubicBezTo>
                  <a:pt x="824" y="1180"/>
                  <a:pt x="824" y="1180"/>
                  <a:pt x="824" y="1180"/>
                </a:cubicBezTo>
                <a:cubicBezTo>
                  <a:pt x="824" y="1180"/>
                  <a:pt x="824" y="1181"/>
                  <a:pt x="823" y="1182"/>
                </a:cubicBezTo>
                <a:cubicBezTo>
                  <a:pt x="820" y="1185"/>
                  <a:pt x="817" y="1189"/>
                  <a:pt x="813" y="1192"/>
                </a:cubicBezTo>
                <a:cubicBezTo>
                  <a:pt x="809" y="1196"/>
                  <a:pt x="805" y="1200"/>
                  <a:pt x="800" y="1204"/>
                </a:cubicBezTo>
                <a:cubicBezTo>
                  <a:pt x="800" y="1205"/>
                  <a:pt x="799" y="1205"/>
                  <a:pt x="798" y="1206"/>
                </a:cubicBezTo>
                <a:cubicBezTo>
                  <a:pt x="799" y="1206"/>
                  <a:pt x="799" y="1205"/>
                  <a:pt x="800" y="1204"/>
                </a:cubicBezTo>
                <a:cubicBezTo>
                  <a:pt x="802" y="1202"/>
                  <a:pt x="790" y="1212"/>
                  <a:pt x="787" y="1214"/>
                </a:cubicBezTo>
                <a:cubicBezTo>
                  <a:pt x="781" y="1217"/>
                  <a:pt x="775" y="1220"/>
                  <a:pt x="768" y="1224"/>
                </a:cubicBezTo>
                <a:cubicBezTo>
                  <a:pt x="774" y="1222"/>
                  <a:pt x="758" y="1228"/>
                  <a:pt x="768" y="1224"/>
                </a:cubicBezTo>
                <a:cubicBezTo>
                  <a:pt x="768" y="1224"/>
                  <a:pt x="768" y="1224"/>
                  <a:pt x="768" y="1224"/>
                </a:cubicBezTo>
                <a:cubicBezTo>
                  <a:pt x="768" y="1224"/>
                  <a:pt x="767" y="1224"/>
                  <a:pt x="766" y="1224"/>
                </a:cubicBezTo>
                <a:cubicBezTo>
                  <a:pt x="761" y="1226"/>
                  <a:pt x="757" y="1227"/>
                  <a:pt x="752" y="1229"/>
                </a:cubicBezTo>
                <a:cubicBezTo>
                  <a:pt x="749" y="1229"/>
                  <a:pt x="735" y="1232"/>
                  <a:pt x="736" y="1232"/>
                </a:cubicBezTo>
                <a:cubicBezTo>
                  <a:pt x="737" y="1232"/>
                  <a:pt x="738" y="1232"/>
                  <a:pt x="740" y="1232"/>
                </a:cubicBezTo>
                <a:cubicBezTo>
                  <a:pt x="737" y="1232"/>
                  <a:pt x="736" y="1232"/>
                  <a:pt x="736" y="1232"/>
                </a:cubicBezTo>
                <a:cubicBezTo>
                  <a:pt x="730" y="1232"/>
                  <a:pt x="724" y="1232"/>
                  <a:pt x="718" y="1232"/>
                </a:cubicBezTo>
                <a:cubicBezTo>
                  <a:pt x="717" y="1232"/>
                  <a:pt x="712" y="1232"/>
                  <a:pt x="711" y="1231"/>
                </a:cubicBezTo>
                <a:cubicBezTo>
                  <a:pt x="712" y="1232"/>
                  <a:pt x="714" y="1232"/>
                  <a:pt x="715" y="1232"/>
                </a:cubicBezTo>
                <a:cubicBezTo>
                  <a:pt x="710" y="1231"/>
                  <a:pt x="709" y="1231"/>
                  <a:pt x="711" y="1231"/>
                </a:cubicBezTo>
                <a:cubicBezTo>
                  <a:pt x="709" y="1231"/>
                  <a:pt x="706" y="1231"/>
                  <a:pt x="704" y="1230"/>
                </a:cubicBezTo>
                <a:cubicBezTo>
                  <a:pt x="700" y="1229"/>
                  <a:pt x="696" y="1228"/>
                  <a:pt x="693" y="1227"/>
                </a:cubicBezTo>
                <a:cubicBezTo>
                  <a:pt x="691" y="1226"/>
                  <a:pt x="681" y="1223"/>
                  <a:pt x="682" y="1223"/>
                </a:cubicBezTo>
                <a:cubicBezTo>
                  <a:pt x="683" y="1223"/>
                  <a:pt x="684" y="1224"/>
                  <a:pt x="685" y="1224"/>
                </a:cubicBezTo>
                <a:cubicBezTo>
                  <a:pt x="683" y="1223"/>
                  <a:pt x="682" y="1223"/>
                  <a:pt x="682" y="1223"/>
                </a:cubicBezTo>
                <a:cubicBezTo>
                  <a:pt x="666" y="1215"/>
                  <a:pt x="657" y="1208"/>
                  <a:pt x="646" y="1199"/>
                </a:cubicBezTo>
                <a:cubicBezTo>
                  <a:pt x="629" y="1183"/>
                  <a:pt x="617" y="1167"/>
                  <a:pt x="605" y="1148"/>
                </a:cubicBezTo>
                <a:cubicBezTo>
                  <a:pt x="592" y="1128"/>
                  <a:pt x="582" y="1107"/>
                  <a:pt x="568" y="1088"/>
                </a:cubicBezTo>
                <a:cubicBezTo>
                  <a:pt x="551" y="1065"/>
                  <a:pt x="531" y="1047"/>
                  <a:pt x="508" y="1031"/>
                </a:cubicBezTo>
                <a:cubicBezTo>
                  <a:pt x="475" y="1007"/>
                  <a:pt x="433" y="995"/>
                  <a:pt x="392" y="994"/>
                </a:cubicBezTo>
                <a:cubicBezTo>
                  <a:pt x="342" y="994"/>
                  <a:pt x="298" y="1016"/>
                  <a:pt x="260" y="1046"/>
                </a:cubicBezTo>
                <a:cubicBezTo>
                  <a:pt x="186" y="1108"/>
                  <a:pt x="183" y="1205"/>
                  <a:pt x="188" y="1293"/>
                </a:cubicBezTo>
                <a:cubicBezTo>
                  <a:pt x="190" y="1329"/>
                  <a:pt x="188" y="1361"/>
                  <a:pt x="183" y="1388"/>
                </a:cubicBezTo>
                <a:cubicBezTo>
                  <a:pt x="175" y="1422"/>
                  <a:pt x="170" y="1436"/>
                  <a:pt x="149" y="1465"/>
                </a:cubicBezTo>
                <a:cubicBezTo>
                  <a:pt x="154" y="1457"/>
                  <a:pt x="142" y="1472"/>
                  <a:pt x="140" y="1474"/>
                </a:cubicBezTo>
                <a:cubicBezTo>
                  <a:pt x="137" y="1477"/>
                  <a:pt x="134" y="1480"/>
                  <a:pt x="131" y="1483"/>
                </a:cubicBezTo>
                <a:cubicBezTo>
                  <a:pt x="131" y="1483"/>
                  <a:pt x="126" y="1487"/>
                  <a:pt x="125" y="1488"/>
                </a:cubicBezTo>
                <a:cubicBezTo>
                  <a:pt x="126" y="1487"/>
                  <a:pt x="127" y="1487"/>
                  <a:pt x="128" y="1486"/>
                </a:cubicBezTo>
                <a:cubicBezTo>
                  <a:pt x="125" y="1488"/>
                  <a:pt x="124" y="1488"/>
                  <a:pt x="125" y="1488"/>
                </a:cubicBezTo>
                <a:cubicBezTo>
                  <a:pt x="120" y="1491"/>
                  <a:pt x="115" y="1495"/>
                  <a:pt x="110" y="1498"/>
                </a:cubicBezTo>
                <a:cubicBezTo>
                  <a:pt x="106" y="1500"/>
                  <a:pt x="102" y="1502"/>
                  <a:pt x="98" y="1504"/>
                </a:cubicBezTo>
                <a:cubicBezTo>
                  <a:pt x="98" y="1505"/>
                  <a:pt x="88" y="1509"/>
                  <a:pt x="90" y="1508"/>
                </a:cubicBezTo>
                <a:cubicBezTo>
                  <a:pt x="91" y="1508"/>
                  <a:pt x="91" y="1508"/>
                  <a:pt x="92" y="1507"/>
                </a:cubicBezTo>
                <a:cubicBezTo>
                  <a:pt x="91" y="1508"/>
                  <a:pt x="90" y="1508"/>
                  <a:pt x="90" y="1508"/>
                </a:cubicBezTo>
                <a:cubicBezTo>
                  <a:pt x="59" y="1521"/>
                  <a:pt x="31" y="1525"/>
                  <a:pt x="0" y="1527"/>
                </a:cubicBezTo>
                <a:cubicBezTo>
                  <a:pt x="0" y="1620"/>
                  <a:pt x="0" y="1620"/>
                  <a:pt x="0" y="1620"/>
                </a:cubicBezTo>
                <a:cubicBezTo>
                  <a:pt x="83" y="1616"/>
                  <a:pt x="167" y="1591"/>
                  <a:pt x="220" y="1525"/>
                </a:cubicBezTo>
                <a:cubicBezTo>
                  <a:pt x="272" y="1459"/>
                  <a:pt x="286" y="1375"/>
                  <a:pt x="282" y="1293"/>
                </a:cubicBezTo>
                <a:cubicBezTo>
                  <a:pt x="280" y="1248"/>
                  <a:pt x="276" y="1206"/>
                  <a:pt x="289" y="1166"/>
                </a:cubicBezTo>
                <a:cubicBezTo>
                  <a:pt x="301" y="1127"/>
                  <a:pt x="339" y="1097"/>
                  <a:pt x="378" y="1089"/>
                </a:cubicBezTo>
                <a:cubicBezTo>
                  <a:pt x="392" y="1086"/>
                  <a:pt x="408" y="1088"/>
                  <a:pt x="425" y="1093"/>
                </a:cubicBezTo>
                <a:cubicBezTo>
                  <a:pt x="441" y="1098"/>
                  <a:pt x="460" y="1110"/>
                  <a:pt x="472" y="1121"/>
                </a:cubicBezTo>
                <a:cubicBezTo>
                  <a:pt x="488" y="1135"/>
                  <a:pt x="497" y="1147"/>
                  <a:pt x="507" y="1167"/>
                </a:cubicBezTo>
                <a:cubicBezTo>
                  <a:pt x="521" y="1192"/>
                  <a:pt x="537" y="1216"/>
                  <a:pt x="555" y="1238"/>
                </a:cubicBezTo>
                <a:cubicBezTo>
                  <a:pt x="607" y="1304"/>
                  <a:pt x="688" y="1338"/>
                  <a:pt x="770" y="1321"/>
                </a:cubicBezTo>
                <a:cubicBezTo>
                  <a:pt x="835" y="1307"/>
                  <a:pt x="894" y="1258"/>
                  <a:pt x="922" y="1198"/>
                </a:cubicBezTo>
                <a:cubicBezTo>
                  <a:pt x="957" y="1126"/>
                  <a:pt x="950" y="1041"/>
                  <a:pt x="900" y="979"/>
                </a:cubicBezTo>
                <a:cubicBezTo>
                  <a:pt x="879" y="953"/>
                  <a:pt x="850" y="934"/>
                  <a:pt x="822" y="916"/>
                </a:cubicBezTo>
                <a:cubicBezTo>
                  <a:pt x="809" y="908"/>
                  <a:pt x="795" y="899"/>
                  <a:pt x="781" y="891"/>
                </a:cubicBezTo>
                <a:cubicBezTo>
                  <a:pt x="774" y="886"/>
                  <a:pt x="767" y="882"/>
                  <a:pt x="761" y="877"/>
                </a:cubicBezTo>
                <a:cubicBezTo>
                  <a:pt x="757" y="875"/>
                  <a:pt x="754" y="872"/>
                  <a:pt x="750" y="870"/>
                </a:cubicBezTo>
                <a:cubicBezTo>
                  <a:pt x="748" y="868"/>
                  <a:pt x="746" y="866"/>
                  <a:pt x="744" y="865"/>
                </a:cubicBezTo>
                <a:cubicBezTo>
                  <a:pt x="747" y="867"/>
                  <a:pt x="747" y="867"/>
                  <a:pt x="743" y="865"/>
                </a:cubicBezTo>
                <a:cubicBezTo>
                  <a:pt x="743" y="865"/>
                  <a:pt x="744" y="865"/>
                  <a:pt x="744" y="865"/>
                </a:cubicBezTo>
                <a:cubicBezTo>
                  <a:pt x="743" y="865"/>
                  <a:pt x="743" y="864"/>
                  <a:pt x="743" y="864"/>
                </a:cubicBezTo>
                <a:cubicBezTo>
                  <a:pt x="729" y="853"/>
                  <a:pt x="716" y="841"/>
                  <a:pt x="704" y="827"/>
                </a:cubicBezTo>
                <a:cubicBezTo>
                  <a:pt x="693" y="816"/>
                  <a:pt x="683" y="801"/>
                  <a:pt x="673" y="781"/>
                </a:cubicBezTo>
                <a:cubicBezTo>
                  <a:pt x="652" y="739"/>
                  <a:pt x="649" y="693"/>
                  <a:pt x="663" y="649"/>
                </a:cubicBezTo>
                <a:cubicBezTo>
                  <a:pt x="689" y="567"/>
                  <a:pt x="774" y="518"/>
                  <a:pt x="859" y="524"/>
                </a:cubicBezTo>
                <a:cubicBezTo>
                  <a:pt x="889" y="527"/>
                  <a:pt x="925" y="546"/>
                  <a:pt x="949" y="567"/>
                </a:cubicBezTo>
                <a:cubicBezTo>
                  <a:pt x="963" y="579"/>
                  <a:pt x="975" y="593"/>
                  <a:pt x="986" y="607"/>
                </a:cubicBezTo>
                <a:cubicBezTo>
                  <a:pt x="986" y="607"/>
                  <a:pt x="987" y="607"/>
                  <a:pt x="988" y="609"/>
                </a:cubicBezTo>
                <a:cubicBezTo>
                  <a:pt x="987" y="608"/>
                  <a:pt x="987" y="607"/>
                  <a:pt x="986" y="607"/>
                </a:cubicBezTo>
                <a:cubicBezTo>
                  <a:pt x="986" y="606"/>
                  <a:pt x="992" y="614"/>
                  <a:pt x="992" y="614"/>
                </a:cubicBezTo>
                <a:cubicBezTo>
                  <a:pt x="995" y="618"/>
                  <a:pt x="997" y="622"/>
                  <a:pt x="1000" y="625"/>
                </a:cubicBezTo>
                <a:cubicBezTo>
                  <a:pt x="1006" y="634"/>
                  <a:pt x="1011" y="643"/>
                  <a:pt x="1017" y="652"/>
                </a:cubicBezTo>
                <a:cubicBezTo>
                  <a:pt x="1065" y="733"/>
                  <a:pt x="1134" y="814"/>
                  <a:pt x="1232" y="832"/>
                </a:cubicBezTo>
                <a:cubicBezTo>
                  <a:pt x="1331" y="849"/>
                  <a:pt x="1417" y="788"/>
                  <a:pt x="1455" y="697"/>
                </a:cubicBezTo>
                <a:cubicBezTo>
                  <a:pt x="1492" y="605"/>
                  <a:pt x="1444" y="514"/>
                  <a:pt x="1405" y="432"/>
                </a:cubicBezTo>
                <a:cubicBezTo>
                  <a:pt x="1389" y="397"/>
                  <a:pt x="1373" y="354"/>
                  <a:pt x="1371" y="318"/>
                </a:cubicBezTo>
                <a:cubicBezTo>
                  <a:pt x="1370" y="308"/>
                  <a:pt x="1370" y="299"/>
                  <a:pt x="1371" y="289"/>
                </a:cubicBezTo>
                <a:cubicBezTo>
                  <a:pt x="1371" y="284"/>
                  <a:pt x="1371" y="280"/>
                  <a:pt x="1372" y="275"/>
                </a:cubicBezTo>
                <a:cubicBezTo>
                  <a:pt x="1372" y="275"/>
                  <a:pt x="1372" y="269"/>
                  <a:pt x="1373" y="267"/>
                </a:cubicBezTo>
                <a:cubicBezTo>
                  <a:pt x="1372" y="268"/>
                  <a:pt x="1372" y="269"/>
                  <a:pt x="1372" y="270"/>
                </a:cubicBezTo>
                <a:cubicBezTo>
                  <a:pt x="1373" y="266"/>
                  <a:pt x="1373" y="266"/>
                  <a:pt x="1373" y="267"/>
                </a:cubicBezTo>
                <a:cubicBezTo>
                  <a:pt x="1375" y="250"/>
                  <a:pt x="1379" y="234"/>
                  <a:pt x="1385" y="218"/>
                </a:cubicBezTo>
                <a:cubicBezTo>
                  <a:pt x="1385" y="218"/>
                  <a:pt x="1386" y="218"/>
                  <a:pt x="1386" y="218"/>
                </a:cubicBezTo>
                <a:cubicBezTo>
                  <a:pt x="1383" y="224"/>
                  <a:pt x="1389" y="208"/>
                  <a:pt x="1386" y="218"/>
                </a:cubicBezTo>
                <a:cubicBezTo>
                  <a:pt x="1386" y="217"/>
                  <a:pt x="1386" y="216"/>
                  <a:pt x="1387" y="216"/>
                </a:cubicBezTo>
                <a:cubicBezTo>
                  <a:pt x="1388" y="212"/>
                  <a:pt x="1390" y="209"/>
                  <a:pt x="1392" y="206"/>
                </a:cubicBezTo>
                <a:cubicBezTo>
                  <a:pt x="1395" y="199"/>
                  <a:pt x="1399" y="193"/>
                  <a:pt x="1403" y="187"/>
                </a:cubicBezTo>
                <a:cubicBezTo>
                  <a:pt x="1403" y="186"/>
                  <a:pt x="1405" y="184"/>
                  <a:pt x="1406" y="183"/>
                </a:cubicBezTo>
                <a:cubicBezTo>
                  <a:pt x="1405" y="184"/>
                  <a:pt x="1405" y="185"/>
                  <a:pt x="1404" y="185"/>
                </a:cubicBezTo>
                <a:cubicBezTo>
                  <a:pt x="1408" y="180"/>
                  <a:pt x="1408" y="181"/>
                  <a:pt x="1406" y="183"/>
                </a:cubicBezTo>
                <a:cubicBezTo>
                  <a:pt x="1407" y="181"/>
                  <a:pt x="1409" y="179"/>
                  <a:pt x="1411" y="177"/>
                </a:cubicBezTo>
                <a:cubicBezTo>
                  <a:pt x="1416" y="172"/>
                  <a:pt x="1422" y="166"/>
                  <a:pt x="1427" y="161"/>
                </a:cubicBezTo>
                <a:cubicBezTo>
                  <a:pt x="1428" y="160"/>
                  <a:pt x="1429" y="160"/>
                  <a:pt x="1430" y="159"/>
                </a:cubicBezTo>
                <a:cubicBezTo>
                  <a:pt x="1430" y="159"/>
                  <a:pt x="1429" y="160"/>
                  <a:pt x="1428" y="160"/>
                </a:cubicBezTo>
                <a:cubicBezTo>
                  <a:pt x="1435" y="155"/>
                  <a:pt x="1433" y="157"/>
                  <a:pt x="1430" y="159"/>
                </a:cubicBezTo>
                <a:cubicBezTo>
                  <a:pt x="1432" y="157"/>
                  <a:pt x="1434" y="156"/>
                  <a:pt x="1436" y="154"/>
                </a:cubicBezTo>
                <a:cubicBezTo>
                  <a:pt x="1442" y="151"/>
                  <a:pt x="1448" y="148"/>
                  <a:pt x="1453" y="145"/>
                </a:cubicBezTo>
                <a:cubicBezTo>
                  <a:pt x="1455" y="144"/>
                  <a:pt x="1456" y="143"/>
                  <a:pt x="1457" y="143"/>
                </a:cubicBezTo>
                <a:cubicBezTo>
                  <a:pt x="1456" y="143"/>
                  <a:pt x="1456" y="143"/>
                  <a:pt x="1462" y="140"/>
                </a:cubicBezTo>
                <a:cubicBezTo>
                  <a:pt x="1460" y="141"/>
                  <a:pt x="1459" y="142"/>
                  <a:pt x="1457" y="143"/>
                </a:cubicBezTo>
                <a:cubicBezTo>
                  <a:pt x="1458" y="142"/>
                  <a:pt x="1462" y="141"/>
                  <a:pt x="1463" y="140"/>
                </a:cubicBezTo>
                <a:cubicBezTo>
                  <a:pt x="1470" y="138"/>
                  <a:pt x="1477" y="136"/>
                  <a:pt x="1484" y="134"/>
                </a:cubicBezTo>
                <a:cubicBezTo>
                  <a:pt x="1487" y="133"/>
                  <a:pt x="1496" y="132"/>
                  <a:pt x="1499" y="131"/>
                </a:cubicBezTo>
                <a:cubicBezTo>
                  <a:pt x="1497" y="132"/>
                  <a:pt x="1496" y="132"/>
                  <a:pt x="1494" y="132"/>
                </a:cubicBezTo>
                <a:cubicBezTo>
                  <a:pt x="1499" y="131"/>
                  <a:pt x="1500" y="131"/>
                  <a:pt x="1499" y="131"/>
                </a:cubicBezTo>
                <a:cubicBezTo>
                  <a:pt x="1503" y="131"/>
                  <a:pt x="1508" y="131"/>
                  <a:pt x="1513" y="131"/>
                </a:cubicBezTo>
                <a:cubicBezTo>
                  <a:pt x="1520" y="131"/>
                  <a:pt x="1526" y="131"/>
                  <a:pt x="1532" y="132"/>
                </a:cubicBezTo>
                <a:cubicBezTo>
                  <a:pt x="1533" y="132"/>
                  <a:pt x="1533" y="132"/>
                  <a:pt x="1534" y="132"/>
                </a:cubicBezTo>
                <a:cubicBezTo>
                  <a:pt x="1533" y="132"/>
                  <a:pt x="1533" y="132"/>
                  <a:pt x="1533" y="131"/>
                </a:cubicBezTo>
                <a:cubicBezTo>
                  <a:pt x="1522" y="130"/>
                  <a:pt x="1542" y="132"/>
                  <a:pt x="1534" y="132"/>
                </a:cubicBezTo>
                <a:cubicBezTo>
                  <a:pt x="1538" y="132"/>
                  <a:pt x="1542" y="133"/>
                  <a:pt x="1545" y="134"/>
                </a:cubicBezTo>
                <a:cubicBezTo>
                  <a:pt x="1552" y="135"/>
                  <a:pt x="1558" y="137"/>
                  <a:pt x="1564" y="139"/>
                </a:cubicBezTo>
                <a:cubicBezTo>
                  <a:pt x="1566" y="140"/>
                  <a:pt x="1567" y="140"/>
                  <a:pt x="1569" y="141"/>
                </a:cubicBezTo>
                <a:cubicBezTo>
                  <a:pt x="1567" y="140"/>
                  <a:pt x="1568" y="140"/>
                  <a:pt x="1573" y="143"/>
                </a:cubicBezTo>
                <a:cubicBezTo>
                  <a:pt x="1572" y="142"/>
                  <a:pt x="1570" y="141"/>
                  <a:pt x="1569" y="141"/>
                </a:cubicBezTo>
                <a:cubicBezTo>
                  <a:pt x="1570" y="141"/>
                  <a:pt x="1573" y="143"/>
                  <a:pt x="1574" y="143"/>
                </a:cubicBezTo>
                <a:cubicBezTo>
                  <a:pt x="1580" y="146"/>
                  <a:pt x="1586" y="149"/>
                  <a:pt x="1592" y="153"/>
                </a:cubicBezTo>
                <a:cubicBezTo>
                  <a:pt x="1595" y="154"/>
                  <a:pt x="1598" y="156"/>
                  <a:pt x="1600" y="158"/>
                </a:cubicBezTo>
                <a:cubicBezTo>
                  <a:pt x="1602" y="159"/>
                  <a:pt x="1603" y="160"/>
                  <a:pt x="1604" y="160"/>
                </a:cubicBezTo>
                <a:cubicBezTo>
                  <a:pt x="1601" y="158"/>
                  <a:pt x="1608" y="163"/>
                  <a:pt x="1604" y="160"/>
                </a:cubicBezTo>
                <a:cubicBezTo>
                  <a:pt x="1604" y="160"/>
                  <a:pt x="1604" y="161"/>
                  <a:pt x="1605" y="161"/>
                </a:cubicBezTo>
                <a:cubicBezTo>
                  <a:pt x="1615" y="169"/>
                  <a:pt x="1624" y="179"/>
                  <a:pt x="1632" y="189"/>
                </a:cubicBezTo>
                <a:cubicBezTo>
                  <a:pt x="1632" y="189"/>
                  <a:pt x="1633" y="190"/>
                  <a:pt x="1634" y="191"/>
                </a:cubicBezTo>
                <a:cubicBezTo>
                  <a:pt x="1633" y="190"/>
                  <a:pt x="1633" y="190"/>
                  <a:pt x="1632" y="189"/>
                </a:cubicBezTo>
                <a:cubicBezTo>
                  <a:pt x="1630" y="187"/>
                  <a:pt x="1640" y="200"/>
                  <a:pt x="1642" y="203"/>
                </a:cubicBezTo>
                <a:cubicBezTo>
                  <a:pt x="1646" y="210"/>
                  <a:pt x="1650" y="218"/>
                  <a:pt x="1654" y="226"/>
                </a:cubicBezTo>
                <a:cubicBezTo>
                  <a:pt x="1654" y="227"/>
                  <a:pt x="1654" y="227"/>
                  <a:pt x="1655" y="227"/>
                </a:cubicBezTo>
                <a:cubicBezTo>
                  <a:pt x="1652" y="221"/>
                  <a:pt x="1659" y="236"/>
                  <a:pt x="1655" y="227"/>
                </a:cubicBezTo>
                <a:cubicBezTo>
                  <a:pt x="1655" y="228"/>
                  <a:pt x="1655" y="229"/>
                  <a:pt x="1656" y="230"/>
                </a:cubicBezTo>
                <a:cubicBezTo>
                  <a:pt x="1657" y="234"/>
                  <a:pt x="1658" y="238"/>
                  <a:pt x="1660" y="242"/>
                </a:cubicBezTo>
                <a:cubicBezTo>
                  <a:pt x="1662" y="250"/>
                  <a:pt x="1664" y="258"/>
                  <a:pt x="1666" y="266"/>
                </a:cubicBezTo>
                <a:cubicBezTo>
                  <a:pt x="1671" y="285"/>
                  <a:pt x="1672" y="306"/>
                  <a:pt x="1671" y="329"/>
                </a:cubicBezTo>
                <a:cubicBezTo>
                  <a:pt x="1670" y="365"/>
                  <a:pt x="1658" y="405"/>
                  <a:pt x="1644" y="444"/>
                </a:cubicBezTo>
                <a:cubicBezTo>
                  <a:pt x="1631" y="482"/>
                  <a:pt x="1615" y="518"/>
                  <a:pt x="1602" y="556"/>
                </a:cubicBezTo>
                <a:cubicBezTo>
                  <a:pt x="1573" y="637"/>
                  <a:pt x="1575" y="719"/>
                  <a:pt x="1629" y="790"/>
                </a:cubicBezTo>
                <a:cubicBezTo>
                  <a:pt x="1698" y="878"/>
                  <a:pt x="1829" y="907"/>
                  <a:pt x="1932" y="870"/>
                </a:cubicBezTo>
                <a:cubicBezTo>
                  <a:pt x="1957" y="861"/>
                  <a:pt x="1980" y="849"/>
                  <a:pt x="2000" y="833"/>
                </a:cubicBezTo>
                <a:cubicBezTo>
                  <a:pt x="2000" y="690"/>
                  <a:pt x="2000" y="690"/>
                  <a:pt x="2000" y="690"/>
                </a:cubicBezTo>
                <a:cubicBezTo>
                  <a:pt x="1995" y="702"/>
                  <a:pt x="1988" y="713"/>
                  <a:pt x="1981" y="724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4"/>
          <p:cNvSpPr/>
          <p:nvPr/>
        </p:nvSpPr>
        <p:spPr>
          <a:xfrm>
            <a:off x="11562840" y="3606120"/>
            <a:ext cx="606600" cy="282240"/>
          </a:xfrm>
          <a:custGeom>
            <a:avLst/>
            <a:gdLst/>
            <a:ahLst/>
            <a:rect l="0" t="0" r="r" b="b"/>
            <a:pathLst>
              <a:path w="162" h="76">
                <a:moveTo>
                  <a:pt x="161" y="65"/>
                </a:moveTo>
                <a:cubicBezTo>
                  <a:pt x="161" y="0"/>
                  <a:pt x="161" y="0"/>
                  <a:pt x="161" y="0"/>
                </a:cubicBezTo>
                <a:cubicBezTo>
                  <a:pt x="141" y="16"/>
                  <a:pt x="118" y="28"/>
                  <a:pt x="93" y="37"/>
                </a:cubicBezTo>
                <a:cubicBezTo>
                  <a:pt x="63" y="47"/>
                  <a:pt x="32" y="53"/>
                  <a:pt x="0" y="53"/>
                </a:cubicBezTo>
                <a:cubicBezTo>
                  <a:pt x="51" y="71"/>
                  <a:pt x="108" y="75"/>
                  <a:pt x="161" y="6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5"/>
          <p:cNvSpPr/>
          <p:nvPr/>
        </p:nvSpPr>
        <p:spPr>
          <a:xfrm>
            <a:off x="4641480" y="2442960"/>
            <a:ext cx="3778560" cy="4366080"/>
          </a:xfrm>
          <a:custGeom>
            <a:avLst/>
            <a:gdLst/>
            <a:ahLst/>
            <a:rect l="0" t="0" r="r" b="b"/>
            <a:pathLst>
              <a:path w="1005" h="1161">
                <a:moveTo>
                  <a:pt x="220" y="1059"/>
                </a:moveTo>
                <a:cubicBezTo>
                  <a:pt x="276" y="989"/>
                  <a:pt x="290" y="901"/>
                  <a:pt x="286" y="813"/>
                </a:cubicBezTo>
                <a:cubicBezTo>
                  <a:pt x="284" y="765"/>
                  <a:pt x="280" y="721"/>
                  <a:pt x="294" y="677"/>
                </a:cubicBezTo>
                <a:cubicBezTo>
                  <a:pt x="306" y="636"/>
                  <a:pt x="348" y="604"/>
                  <a:pt x="389" y="596"/>
                </a:cubicBezTo>
                <a:cubicBezTo>
                  <a:pt x="404" y="592"/>
                  <a:pt x="421" y="595"/>
                  <a:pt x="439" y="600"/>
                </a:cubicBezTo>
                <a:cubicBezTo>
                  <a:pt x="456" y="605"/>
                  <a:pt x="476" y="618"/>
                  <a:pt x="489" y="630"/>
                </a:cubicBezTo>
                <a:cubicBezTo>
                  <a:pt x="506" y="645"/>
                  <a:pt x="515" y="658"/>
                  <a:pt x="526" y="678"/>
                </a:cubicBezTo>
                <a:cubicBezTo>
                  <a:pt x="541" y="706"/>
                  <a:pt x="558" y="731"/>
                  <a:pt x="577" y="755"/>
                </a:cubicBezTo>
                <a:cubicBezTo>
                  <a:pt x="632" y="824"/>
                  <a:pt x="718" y="860"/>
                  <a:pt x="806" y="842"/>
                </a:cubicBezTo>
                <a:cubicBezTo>
                  <a:pt x="875" y="828"/>
                  <a:pt x="938" y="775"/>
                  <a:pt x="968" y="712"/>
                </a:cubicBezTo>
                <a:cubicBezTo>
                  <a:pt x="1004" y="635"/>
                  <a:pt x="997" y="545"/>
                  <a:pt x="944" y="478"/>
                </a:cubicBezTo>
                <a:cubicBezTo>
                  <a:pt x="922" y="451"/>
                  <a:pt x="891" y="431"/>
                  <a:pt x="861" y="412"/>
                </a:cubicBezTo>
                <a:cubicBezTo>
                  <a:pt x="847" y="403"/>
                  <a:pt x="832" y="394"/>
                  <a:pt x="818" y="385"/>
                </a:cubicBezTo>
                <a:cubicBezTo>
                  <a:pt x="810" y="380"/>
                  <a:pt x="803" y="375"/>
                  <a:pt x="796" y="370"/>
                </a:cubicBezTo>
                <a:cubicBezTo>
                  <a:pt x="792" y="368"/>
                  <a:pt x="788" y="365"/>
                  <a:pt x="785" y="362"/>
                </a:cubicBezTo>
                <a:cubicBezTo>
                  <a:pt x="782" y="361"/>
                  <a:pt x="780" y="359"/>
                  <a:pt x="778" y="357"/>
                </a:cubicBezTo>
                <a:cubicBezTo>
                  <a:pt x="777" y="357"/>
                  <a:pt x="777" y="357"/>
                  <a:pt x="777" y="356"/>
                </a:cubicBezTo>
                <a:cubicBezTo>
                  <a:pt x="762" y="345"/>
                  <a:pt x="748" y="332"/>
                  <a:pt x="735" y="318"/>
                </a:cubicBezTo>
                <a:cubicBezTo>
                  <a:pt x="724" y="305"/>
                  <a:pt x="714" y="289"/>
                  <a:pt x="703" y="268"/>
                </a:cubicBezTo>
                <a:cubicBezTo>
                  <a:pt x="680" y="224"/>
                  <a:pt x="677" y="174"/>
                  <a:pt x="692" y="128"/>
                </a:cubicBezTo>
                <a:cubicBezTo>
                  <a:pt x="713" y="61"/>
                  <a:pt x="771" y="15"/>
                  <a:pt x="838" y="0"/>
                </a:cubicBezTo>
                <a:cubicBezTo>
                  <a:pt x="760" y="3"/>
                  <a:pt x="687" y="50"/>
                  <a:pt x="663" y="125"/>
                </a:cubicBezTo>
                <a:cubicBezTo>
                  <a:pt x="649" y="169"/>
                  <a:pt x="652" y="215"/>
                  <a:pt x="673" y="257"/>
                </a:cubicBezTo>
                <a:cubicBezTo>
                  <a:pt x="683" y="277"/>
                  <a:pt x="693" y="292"/>
                  <a:pt x="704" y="303"/>
                </a:cubicBezTo>
                <a:cubicBezTo>
                  <a:pt x="716" y="317"/>
                  <a:pt x="729" y="329"/>
                  <a:pt x="743" y="340"/>
                </a:cubicBezTo>
                <a:cubicBezTo>
                  <a:pt x="743" y="340"/>
                  <a:pt x="743" y="341"/>
                  <a:pt x="744" y="341"/>
                </a:cubicBezTo>
                <a:cubicBezTo>
                  <a:pt x="746" y="342"/>
                  <a:pt x="748" y="344"/>
                  <a:pt x="750" y="346"/>
                </a:cubicBezTo>
                <a:cubicBezTo>
                  <a:pt x="754" y="348"/>
                  <a:pt x="757" y="351"/>
                  <a:pt x="761" y="353"/>
                </a:cubicBezTo>
                <a:cubicBezTo>
                  <a:pt x="767" y="358"/>
                  <a:pt x="774" y="362"/>
                  <a:pt x="781" y="367"/>
                </a:cubicBezTo>
                <a:cubicBezTo>
                  <a:pt x="795" y="375"/>
                  <a:pt x="809" y="384"/>
                  <a:pt x="822" y="392"/>
                </a:cubicBezTo>
                <a:cubicBezTo>
                  <a:pt x="850" y="410"/>
                  <a:pt x="879" y="429"/>
                  <a:pt x="900" y="455"/>
                </a:cubicBezTo>
                <a:cubicBezTo>
                  <a:pt x="950" y="517"/>
                  <a:pt x="957" y="602"/>
                  <a:pt x="922" y="674"/>
                </a:cubicBezTo>
                <a:cubicBezTo>
                  <a:pt x="894" y="734"/>
                  <a:pt x="835" y="783"/>
                  <a:pt x="770" y="797"/>
                </a:cubicBezTo>
                <a:cubicBezTo>
                  <a:pt x="688" y="814"/>
                  <a:pt x="607" y="780"/>
                  <a:pt x="555" y="714"/>
                </a:cubicBezTo>
                <a:cubicBezTo>
                  <a:pt x="537" y="692"/>
                  <a:pt x="521" y="668"/>
                  <a:pt x="507" y="643"/>
                </a:cubicBezTo>
                <a:cubicBezTo>
                  <a:pt x="497" y="623"/>
                  <a:pt x="488" y="611"/>
                  <a:pt x="472" y="597"/>
                </a:cubicBezTo>
                <a:cubicBezTo>
                  <a:pt x="460" y="586"/>
                  <a:pt x="441" y="574"/>
                  <a:pt x="425" y="569"/>
                </a:cubicBezTo>
                <a:cubicBezTo>
                  <a:pt x="408" y="564"/>
                  <a:pt x="392" y="562"/>
                  <a:pt x="378" y="565"/>
                </a:cubicBezTo>
                <a:cubicBezTo>
                  <a:pt x="339" y="573"/>
                  <a:pt x="301" y="603"/>
                  <a:pt x="289" y="642"/>
                </a:cubicBezTo>
                <a:cubicBezTo>
                  <a:pt x="276" y="682"/>
                  <a:pt x="280" y="724"/>
                  <a:pt x="282" y="769"/>
                </a:cubicBezTo>
                <a:cubicBezTo>
                  <a:pt x="286" y="851"/>
                  <a:pt x="272" y="935"/>
                  <a:pt x="220" y="1001"/>
                </a:cubicBezTo>
                <a:cubicBezTo>
                  <a:pt x="167" y="1067"/>
                  <a:pt x="83" y="1092"/>
                  <a:pt x="0" y="1096"/>
                </a:cubicBezTo>
                <a:cubicBezTo>
                  <a:pt x="0" y="1160"/>
                  <a:pt x="0" y="1160"/>
                  <a:pt x="0" y="1160"/>
                </a:cubicBezTo>
                <a:cubicBezTo>
                  <a:pt x="84" y="1154"/>
                  <a:pt x="167" y="1126"/>
                  <a:pt x="220" y="1059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6"/>
          <p:cNvSpPr/>
          <p:nvPr/>
        </p:nvSpPr>
        <p:spPr>
          <a:xfrm>
            <a:off x="4641480" y="959040"/>
            <a:ext cx="7527960" cy="5895720"/>
          </a:xfrm>
          <a:custGeom>
            <a:avLst/>
            <a:gdLst/>
            <a:ahLst/>
            <a:rect l="0" t="0" r="r" b="b"/>
            <a:pathLst>
              <a:path w="2001" h="1567">
                <a:moveTo>
                  <a:pt x="2000" y="1566"/>
                </a:moveTo>
                <a:cubicBezTo>
                  <a:pt x="2000" y="767"/>
                  <a:pt x="2000" y="767"/>
                  <a:pt x="2000" y="767"/>
                </a:cubicBezTo>
                <a:cubicBezTo>
                  <a:pt x="1947" y="778"/>
                  <a:pt x="1890" y="773"/>
                  <a:pt x="1838" y="755"/>
                </a:cubicBezTo>
                <a:cubicBezTo>
                  <a:pt x="1759" y="755"/>
                  <a:pt x="1678" y="723"/>
                  <a:pt x="1629" y="659"/>
                </a:cubicBezTo>
                <a:cubicBezTo>
                  <a:pt x="1574" y="589"/>
                  <a:pt x="1573" y="507"/>
                  <a:pt x="1601" y="425"/>
                </a:cubicBezTo>
                <a:cubicBezTo>
                  <a:pt x="1614" y="388"/>
                  <a:pt x="1631" y="351"/>
                  <a:pt x="1644" y="314"/>
                </a:cubicBezTo>
                <a:cubicBezTo>
                  <a:pt x="1658" y="274"/>
                  <a:pt x="1670" y="235"/>
                  <a:pt x="1671" y="198"/>
                </a:cubicBezTo>
                <a:cubicBezTo>
                  <a:pt x="1672" y="175"/>
                  <a:pt x="1671" y="155"/>
                  <a:pt x="1666" y="136"/>
                </a:cubicBezTo>
                <a:cubicBezTo>
                  <a:pt x="1664" y="127"/>
                  <a:pt x="1662" y="119"/>
                  <a:pt x="1659" y="111"/>
                </a:cubicBezTo>
                <a:cubicBezTo>
                  <a:pt x="1658" y="107"/>
                  <a:pt x="1657" y="103"/>
                  <a:pt x="1655" y="100"/>
                </a:cubicBezTo>
                <a:cubicBezTo>
                  <a:pt x="1655" y="98"/>
                  <a:pt x="1655" y="98"/>
                  <a:pt x="1654" y="97"/>
                </a:cubicBezTo>
                <a:cubicBezTo>
                  <a:pt x="1654" y="97"/>
                  <a:pt x="1654" y="96"/>
                  <a:pt x="1654" y="96"/>
                </a:cubicBezTo>
                <a:cubicBezTo>
                  <a:pt x="1650" y="88"/>
                  <a:pt x="1646" y="80"/>
                  <a:pt x="1641" y="72"/>
                </a:cubicBezTo>
                <a:cubicBezTo>
                  <a:pt x="1640" y="70"/>
                  <a:pt x="1630" y="56"/>
                  <a:pt x="1632" y="58"/>
                </a:cubicBezTo>
                <a:cubicBezTo>
                  <a:pt x="1624" y="48"/>
                  <a:pt x="1614" y="39"/>
                  <a:pt x="1604" y="31"/>
                </a:cubicBezTo>
                <a:cubicBezTo>
                  <a:pt x="1604" y="30"/>
                  <a:pt x="1604" y="30"/>
                  <a:pt x="1603" y="30"/>
                </a:cubicBezTo>
                <a:cubicBezTo>
                  <a:pt x="1603" y="29"/>
                  <a:pt x="1602" y="29"/>
                  <a:pt x="1600" y="28"/>
                </a:cubicBezTo>
                <a:cubicBezTo>
                  <a:pt x="1597" y="26"/>
                  <a:pt x="1595" y="24"/>
                  <a:pt x="1592" y="22"/>
                </a:cubicBezTo>
                <a:cubicBezTo>
                  <a:pt x="1586" y="19"/>
                  <a:pt x="1580" y="16"/>
                  <a:pt x="1574" y="13"/>
                </a:cubicBezTo>
                <a:cubicBezTo>
                  <a:pt x="1573" y="12"/>
                  <a:pt x="1570" y="11"/>
                  <a:pt x="1568" y="10"/>
                </a:cubicBezTo>
                <a:cubicBezTo>
                  <a:pt x="1567" y="10"/>
                  <a:pt x="1565" y="9"/>
                  <a:pt x="1564" y="9"/>
                </a:cubicBezTo>
                <a:cubicBezTo>
                  <a:pt x="1558" y="7"/>
                  <a:pt x="1552" y="5"/>
                  <a:pt x="1545" y="4"/>
                </a:cubicBezTo>
                <a:cubicBezTo>
                  <a:pt x="1541" y="3"/>
                  <a:pt x="1537" y="2"/>
                  <a:pt x="1533" y="1"/>
                </a:cubicBezTo>
                <a:cubicBezTo>
                  <a:pt x="1533" y="1"/>
                  <a:pt x="1533" y="1"/>
                  <a:pt x="1532" y="1"/>
                </a:cubicBezTo>
                <a:cubicBezTo>
                  <a:pt x="1526" y="1"/>
                  <a:pt x="1519" y="0"/>
                  <a:pt x="1513" y="0"/>
                </a:cubicBezTo>
                <a:cubicBezTo>
                  <a:pt x="1511" y="0"/>
                  <a:pt x="1509" y="0"/>
                  <a:pt x="1507" y="0"/>
                </a:cubicBezTo>
                <a:cubicBezTo>
                  <a:pt x="1506" y="1"/>
                  <a:pt x="1505" y="2"/>
                  <a:pt x="1505" y="2"/>
                </a:cubicBezTo>
                <a:cubicBezTo>
                  <a:pt x="1499" y="8"/>
                  <a:pt x="1492" y="13"/>
                  <a:pt x="1487" y="20"/>
                </a:cubicBezTo>
                <a:cubicBezTo>
                  <a:pt x="1485" y="22"/>
                  <a:pt x="1484" y="24"/>
                  <a:pt x="1482" y="26"/>
                </a:cubicBezTo>
                <a:cubicBezTo>
                  <a:pt x="1481" y="27"/>
                  <a:pt x="1479" y="29"/>
                  <a:pt x="1479" y="30"/>
                </a:cubicBezTo>
                <a:cubicBezTo>
                  <a:pt x="1474" y="36"/>
                  <a:pt x="1470" y="43"/>
                  <a:pt x="1467" y="50"/>
                </a:cubicBezTo>
                <a:cubicBezTo>
                  <a:pt x="1465" y="53"/>
                  <a:pt x="1463" y="57"/>
                  <a:pt x="1461" y="60"/>
                </a:cubicBezTo>
                <a:cubicBezTo>
                  <a:pt x="1461" y="61"/>
                  <a:pt x="1461" y="62"/>
                  <a:pt x="1460" y="62"/>
                </a:cubicBezTo>
                <a:cubicBezTo>
                  <a:pt x="1460" y="63"/>
                  <a:pt x="1460" y="63"/>
                  <a:pt x="1460" y="63"/>
                </a:cubicBezTo>
                <a:cubicBezTo>
                  <a:pt x="1454" y="80"/>
                  <a:pt x="1449" y="97"/>
                  <a:pt x="1446" y="115"/>
                </a:cubicBezTo>
                <a:cubicBezTo>
                  <a:pt x="1446" y="117"/>
                  <a:pt x="1445" y="123"/>
                  <a:pt x="1445" y="124"/>
                </a:cubicBezTo>
                <a:cubicBezTo>
                  <a:pt x="1445" y="129"/>
                  <a:pt x="1445" y="134"/>
                  <a:pt x="1444" y="138"/>
                </a:cubicBezTo>
                <a:cubicBezTo>
                  <a:pt x="1444" y="149"/>
                  <a:pt x="1444" y="159"/>
                  <a:pt x="1445" y="169"/>
                </a:cubicBezTo>
                <a:cubicBezTo>
                  <a:pt x="1447" y="208"/>
                  <a:pt x="1463" y="253"/>
                  <a:pt x="1481" y="290"/>
                </a:cubicBezTo>
                <a:cubicBezTo>
                  <a:pt x="1522" y="378"/>
                  <a:pt x="1574" y="474"/>
                  <a:pt x="1534" y="573"/>
                </a:cubicBezTo>
                <a:cubicBezTo>
                  <a:pt x="1494" y="669"/>
                  <a:pt x="1402" y="734"/>
                  <a:pt x="1296" y="716"/>
                </a:cubicBezTo>
                <a:cubicBezTo>
                  <a:pt x="1282" y="713"/>
                  <a:pt x="1268" y="709"/>
                  <a:pt x="1254" y="704"/>
                </a:cubicBezTo>
                <a:cubicBezTo>
                  <a:pt x="1247" y="703"/>
                  <a:pt x="1239" y="702"/>
                  <a:pt x="1231" y="701"/>
                </a:cubicBezTo>
                <a:cubicBezTo>
                  <a:pt x="1134" y="684"/>
                  <a:pt x="1065" y="602"/>
                  <a:pt x="1016" y="522"/>
                </a:cubicBezTo>
                <a:cubicBezTo>
                  <a:pt x="1011" y="513"/>
                  <a:pt x="1005" y="504"/>
                  <a:pt x="1000" y="495"/>
                </a:cubicBezTo>
                <a:cubicBezTo>
                  <a:pt x="997" y="491"/>
                  <a:pt x="994" y="487"/>
                  <a:pt x="992" y="484"/>
                </a:cubicBezTo>
                <a:cubicBezTo>
                  <a:pt x="992" y="484"/>
                  <a:pt x="986" y="476"/>
                  <a:pt x="986" y="476"/>
                </a:cubicBezTo>
                <a:cubicBezTo>
                  <a:pt x="975" y="462"/>
                  <a:pt x="962" y="448"/>
                  <a:pt x="949" y="436"/>
                </a:cubicBezTo>
                <a:cubicBezTo>
                  <a:pt x="925" y="416"/>
                  <a:pt x="889" y="396"/>
                  <a:pt x="859" y="394"/>
                </a:cubicBezTo>
                <a:cubicBezTo>
                  <a:pt x="852" y="393"/>
                  <a:pt x="845" y="393"/>
                  <a:pt x="837" y="394"/>
                </a:cubicBezTo>
                <a:cubicBezTo>
                  <a:pt x="771" y="409"/>
                  <a:pt x="713" y="455"/>
                  <a:pt x="692" y="521"/>
                </a:cubicBezTo>
                <a:cubicBezTo>
                  <a:pt x="677" y="568"/>
                  <a:pt x="679" y="617"/>
                  <a:pt x="703" y="662"/>
                </a:cubicBezTo>
                <a:cubicBezTo>
                  <a:pt x="713" y="683"/>
                  <a:pt x="724" y="698"/>
                  <a:pt x="735" y="711"/>
                </a:cubicBezTo>
                <a:cubicBezTo>
                  <a:pt x="748" y="725"/>
                  <a:pt x="761" y="738"/>
                  <a:pt x="776" y="750"/>
                </a:cubicBezTo>
                <a:cubicBezTo>
                  <a:pt x="777" y="750"/>
                  <a:pt x="777" y="751"/>
                  <a:pt x="777" y="751"/>
                </a:cubicBezTo>
                <a:cubicBezTo>
                  <a:pt x="780" y="753"/>
                  <a:pt x="782" y="754"/>
                  <a:pt x="784" y="756"/>
                </a:cubicBezTo>
                <a:cubicBezTo>
                  <a:pt x="788" y="759"/>
                  <a:pt x="792" y="761"/>
                  <a:pt x="795" y="764"/>
                </a:cubicBezTo>
                <a:cubicBezTo>
                  <a:pt x="803" y="769"/>
                  <a:pt x="810" y="774"/>
                  <a:pt x="818" y="778"/>
                </a:cubicBezTo>
                <a:cubicBezTo>
                  <a:pt x="832" y="788"/>
                  <a:pt x="847" y="797"/>
                  <a:pt x="861" y="806"/>
                </a:cubicBezTo>
                <a:cubicBezTo>
                  <a:pt x="890" y="824"/>
                  <a:pt x="921" y="845"/>
                  <a:pt x="943" y="872"/>
                </a:cubicBezTo>
                <a:cubicBezTo>
                  <a:pt x="997" y="938"/>
                  <a:pt x="1004" y="1029"/>
                  <a:pt x="967" y="1106"/>
                </a:cubicBezTo>
                <a:cubicBezTo>
                  <a:pt x="938" y="1169"/>
                  <a:pt x="874" y="1222"/>
                  <a:pt x="806" y="1236"/>
                </a:cubicBezTo>
                <a:cubicBezTo>
                  <a:pt x="718" y="1254"/>
                  <a:pt x="632" y="1218"/>
                  <a:pt x="577" y="1148"/>
                </a:cubicBezTo>
                <a:cubicBezTo>
                  <a:pt x="557" y="1124"/>
                  <a:pt x="541" y="1099"/>
                  <a:pt x="526" y="1072"/>
                </a:cubicBezTo>
                <a:cubicBezTo>
                  <a:pt x="515" y="1051"/>
                  <a:pt x="506" y="1039"/>
                  <a:pt x="489" y="1023"/>
                </a:cubicBezTo>
                <a:cubicBezTo>
                  <a:pt x="476" y="1011"/>
                  <a:pt x="455" y="999"/>
                  <a:pt x="439" y="994"/>
                </a:cubicBezTo>
                <a:cubicBezTo>
                  <a:pt x="421" y="989"/>
                  <a:pt x="403" y="986"/>
                  <a:pt x="389" y="989"/>
                </a:cubicBezTo>
                <a:cubicBezTo>
                  <a:pt x="347" y="998"/>
                  <a:pt x="306" y="1030"/>
                  <a:pt x="293" y="1071"/>
                </a:cubicBezTo>
                <a:cubicBezTo>
                  <a:pt x="280" y="1114"/>
                  <a:pt x="284" y="1159"/>
                  <a:pt x="286" y="1207"/>
                </a:cubicBezTo>
                <a:cubicBezTo>
                  <a:pt x="290" y="1294"/>
                  <a:pt x="276" y="1383"/>
                  <a:pt x="220" y="1453"/>
                </a:cubicBezTo>
                <a:cubicBezTo>
                  <a:pt x="167" y="1520"/>
                  <a:pt x="83" y="1548"/>
                  <a:pt x="0" y="1554"/>
                </a:cubicBezTo>
                <a:cubicBezTo>
                  <a:pt x="0" y="1566"/>
                  <a:pt x="0" y="1566"/>
                  <a:pt x="0" y="1566"/>
                </a:cubicBezTo>
                <a:lnTo>
                  <a:pt x="2000" y="1566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7"/>
          <p:cNvSpPr/>
          <p:nvPr/>
        </p:nvSpPr>
        <p:spPr>
          <a:xfrm>
            <a:off x="7679160" y="4305240"/>
            <a:ext cx="6480" cy="8280"/>
          </a:xfrm>
          <a:custGeom>
            <a:avLst/>
            <a:gdLst/>
            <a:ahLst/>
            <a:rect l="0" t="0" r="r" b="b"/>
            <a:pathLst>
              <a:path w="3" h="3">
                <a:moveTo>
                  <a:pt x="0" y="0"/>
                </a:moveTo>
                <a:cubicBezTo>
                  <a:pt x="1" y="1"/>
                  <a:pt x="2" y="1"/>
                  <a:pt x="2" y="2"/>
                </a:cubicBez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8"/>
          <p:cNvSpPr/>
          <p:nvPr/>
        </p:nvSpPr>
        <p:spPr>
          <a:xfrm>
            <a:off x="7764840" y="4385520"/>
            <a:ext cx="38160" cy="48600"/>
          </a:xfrm>
          <a:custGeom>
            <a:avLst/>
            <a:gdLst/>
            <a:ahLst/>
            <a:rect l="0" t="0" r="r" b="b"/>
            <a:pathLst>
              <a:path w="11" h="14"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10" y="13"/>
                  <a:pt x="0" y="0"/>
                  <a:pt x="3" y="4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9"/>
          <p:cNvSpPr/>
          <p:nvPr/>
        </p:nvSpPr>
        <p:spPr>
          <a:xfrm>
            <a:off x="7813440" y="4460400"/>
            <a:ext cx="8280" cy="22320"/>
          </a:xfrm>
          <a:custGeom>
            <a:avLst/>
            <a:gdLst/>
            <a:ahLst/>
            <a:rect l="0" t="0" r="r" b="b"/>
            <a:pathLst>
              <a:path w="3" h="7">
                <a:moveTo>
                  <a:pt x="0" y="0"/>
                </a:moveTo>
                <a:cubicBezTo>
                  <a:pt x="0" y="1"/>
                  <a:pt x="1" y="2"/>
                  <a:pt x="1" y="4"/>
                </a:cubicBezTo>
                <a:cubicBezTo>
                  <a:pt x="2" y="5"/>
                  <a:pt x="2" y="6"/>
                  <a:pt x="0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0"/>
          <p:cNvSpPr/>
          <p:nvPr/>
        </p:nvSpPr>
        <p:spPr>
          <a:xfrm>
            <a:off x="7836120" y="4512960"/>
            <a:ext cx="8280" cy="64080"/>
          </a:xfrm>
          <a:custGeom>
            <a:avLst/>
            <a:gdLst/>
            <a:ahLst/>
            <a:rect l="0" t="0" r="r" b="b"/>
            <a:pathLst>
              <a:path w="3" h="18">
                <a:moveTo>
                  <a:pt x="0" y="9"/>
                </a:moveTo>
                <a:cubicBezTo>
                  <a:pt x="2" y="17"/>
                  <a:pt x="0" y="0"/>
                  <a:pt x="0" y="9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11"/>
          <p:cNvSpPr/>
          <p:nvPr/>
        </p:nvSpPr>
        <p:spPr>
          <a:xfrm>
            <a:off x="7806600" y="4802400"/>
            <a:ext cx="3240" cy="8280"/>
          </a:xfrm>
          <a:custGeom>
            <a:avLst/>
            <a:gdLst/>
            <a:ahLst/>
            <a:rect l="0" t="0" r="r" b="b"/>
            <a:pathLst>
              <a:path w="2" h="3">
                <a:moveTo>
                  <a:pt x="1" y="0"/>
                </a:moveTo>
                <a:cubicBezTo>
                  <a:pt x="0" y="0"/>
                  <a:pt x="0" y="1"/>
                  <a:pt x="0" y="2"/>
                </a:cubicBezTo>
                <a:cubicBezTo>
                  <a:pt x="0" y="1"/>
                  <a:pt x="0" y="0"/>
                  <a:pt x="1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12"/>
          <p:cNvSpPr/>
          <p:nvPr/>
        </p:nvSpPr>
        <p:spPr>
          <a:xfrm>
            <a:off x="7719480" y="4893120"/>
            <a:ext cx="38160" cy="51840"/>
          </a:xfrm>
          <a:custGeom>
            <a:avLst/>
            <a:gdLst/>
            <a:ahLst/>
            <a:rect l="0" t="0" r="r" b="b"/>
            <a:pathLst>
              <a:path w="11" h="15">
                <a:moveTo>
                  <a:pt x="6" y="5"/>
                </a:moveTo>
                <a:cubicBezTo>
                  <a:pt x="6" y="5"/>
                  <a:pt x="6" y="5"/>
                  <a:pt x="6" y="5"/>
                </a:cubicBezTo>
                <a:cubicBezTo>
                  <a:pt x="0" y="14"/>
                  <a:pt x="10" y="0"/>
                  <a:pt x="6" y="5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3"/>
          <p:cNvSpPr/>
          <p:nvPr/>
        </p:nvSpPr>
        <p:spPr>
          <a:xfrm>
            <a:off x="10015920" y="1053000"/>
            <a:ext cx="25920" cy="18720"/>
          </a:xfrm>
          <a:custGeom>
            <a:avLst/>
            <a:gdLst/>
            <a:ahLst/>
            <a:rect l="0" t="0" r="r" b="b"/>
            <a:pathLst>
              <a:path w="8" h="6">
                <a:moveTo>
                  <a:pt x="0" y="5"/>
                </a:moveTo>
                <a:cubicBezTo>
                  <a:pt x="1" y="5"/>
                  <a:pt x="2" y="4"/>
                  <a:pt x="2" y="4"/>
                </a:cubicBezTo>
                <a:cubicBezTo>
                  <a:pt x="5" y="2"/>
                  <a:pt x="7" y="0"/>
                  <a:pt x="0" y="5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14"/>
          <p:cNvSpPr/>
          <p:nvPr/>
        </p:nvSpPr>
        <p:spPr>
          <a:xfrm>
            <a:off x="10370160" y="959040"/>
            <a:ext cx="74520" cy="6480"/>
          </a:xfrm>
          <a:custGeom>
            <a:avLst/>
            <a:gdLst/>
            <a:ahLst/>
            <a:rect l="0" t="0" r="r" b="b"/>
            <a:pathLst>
              <a:path w="21" h="3">
                <a:moveTo>
                  <a:pt x="11" y="1"/>
                </a:moveTo>
                <a:cubicBezTo>
                  <a:pt x="11" y="2"/>
                  <a:pt x="11" y="2"/>
                  <a:pt x="12" y="2"/>
                </a:cubicBezTo>
                <a:cubicBezTo>
                  <a:pt x="20" y="2"/>
                  <a:pt x="0" y="0"/>
                  <a:pt x="11" y="1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15"/>
          <p:cNvSpPr/>
          <p:nvPr/>
        </p:nvSpPr>
        <p:spPr>
          <a:xfrm>
            <a:off x="10122480" y="997200"/>
            <a:ext cx="22320" cy="10080"/>
          </a:xfrm>
          <a:custGeom>
            <a:avLst/>
            <a:gdLst/>
            <a:ahLst/>
            <a:rect l="0" t="0" r="r" b="b"/>
            <a:pathLst>
              <a:path w="7" h="4">
                <a:moveTo>
                  <a:pt x="1" y="3"/>
                </a:moveTo>
                <a:cubicBezTo>
                  <a:pt x="3" y="2"/>
                  <a:pt x="4" y="1"/>
                  <a:pt x="6" y="0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16"/>
          <p:cNvSpPr/>
          <p:nvPr/>
        </p:nvSpPr>
        <p:spPr>
          <a:xfrm>
            <a:off x="10539000" y="997200"/>
            <a:ext cx="22320" cy="10080"/>
          </a:xfrm>
          <a:custGeom>
            <a:avLst/>
            <a:gdLst/>
            <a:ahLst/>
            <a:rect l="0" t="0" r="r" b="b"/>
            <a:pathLst>
              <a:path w="7" h="4">
                <a:moveTo>
                  <a:pt x="2" y="1"/>
                </a:moveTo>
                <a:cubicBezTo>
                  <a:pt x="3" y="1"/>
                  <a:pt x="5" y="2"/>
                  <a:pt x="6" y="3"/>
                </a:cubicBezTo>
                <a:cubicBezTo>
                  <a:pt x="1" y="0"/>
                  <a:pt x="0" y="0"/>
                  <a:pt x="2" y="1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17"/>
          <p:cNvSpPr/>
          <p:nvPr/>
        </p:nvSpPr>
        <p:spPr>
          <a:xfrm>
            <a:off x="10265400" y="962280"/>
            <a:ext cx="22320" cy="3240"/>
          </a:xfrm>
          <a:custGeom>
            <a:avLst/>
            <a:gdLst/>
            <a:ahLst/>
            <a:rect l="0" t="0" r="r" b="b"/>
            <a:pathLst>
              <a:path w="7" h="2">
                <a:moveTo>
                  <a:pt x="0" y="1"/>
                </a:moveTo>
                <a:cubicBezTo>
                  <a:pt x="2" y="1"/>
                  <a:pt x="3" y="1"/>
                  <a:pt x="5" y="0"/>
                </a:cubicBezTo>
                <a:cubicBezTo>
                  <a:pt x="6" y="0"/>
                  <a:pt x="5" y="0"/>
                  <a:pt x="0" y="1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8"/>
          <p:cNvSpPr/>
          <p:nvPr/>
        </p:nvSpPr>
        <p:spPr>
          <a:xfrm>
            <a:off x="10860120" y="1300680"/>
            <a:ext cx="25920" cy="57240"/>
          </a:xfrm>
          <a:custGeom>
            <a:avLst/>
            <a:gdLst/>
            <a:ahLst/>
            <a:rect l="0" t="0" r="r" b="b"/>
            <a:pathLst>
              <a:path w="8" h="16">
                <a:moveTo>
                  <a:pt x="3" y="6"/>
                </a:moveTo>
                <a:cubicBezTo>
                  <a:pt x="7" y="15"/>
                  <a:pt x="0" y="0"/>
                  <a:pt x="3" y="6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9"/>
          <p:cNvSpPr/>
          <p:nvPr/>
        </p:nvSpPr>
        <p:spPr>
          <a:xfrm>
            <a:off x="10784880" y="1180440"/>
            <a:ext cx="6480" cy="8280"/>
          </a:xfrm>
          <a:custGeom>
            <a:avLst/>
            <a:gdLst/>
            <a:ahLst/>
            <a:rect l="0" t="0" r="r" b="b"/>
            <a:pathLst>
              <a:path w="3" h="3">
                <a:moveTo>
                  <a:pt x="0" y="0"/>
                </a:moveTo>
                <a:cubicBezTo>
                  <a:pt x="1" y="1"/>
                  <a:pt x="1" y="1"/>
                  <a:pt x="2" y="2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0"/>
          <p:cNvSpPr/>
          <p:nvPr/>
        </p:nvSpPr>
        <p:spPr>
          <a:xfrm>
            <a:off x="10668240" y="1063440"/>
            <a:ext cx="25920" cy="18720"/>
          </a:xfrm>
          <a:custGeom>
            <a:avLst/>
            <a:gdLst/>
            <a:ahLst/>
            <a:rect l="0" t="0" r="r" b="b"/>
            <a:pathLst>
              <a:path w="8" h="6">
                <a:moveTo>
                  <a:pt x="3" y="2"/>
                </a:moveTo>
                <a:cubicBezTo>
                  <a:pt x="7" y="5"/>
                  <a:pt x="0" y="0"/>
                  <a:pt x="3" y="2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1"/>
          <p:cNvSpPr/>
          <p:nvPr/>
        </p:nvSpPr>
        <p:spPr>
          <a:xfrm>
            <a:off x="4979880" y="6143400"/>
            <a:ext cx="6480" cy="3240"/>
          </a:xfrm>
          <a:custGeom>
            <a:avLst/>
            <a:gdLst/>
            <a:ahLst/>
            <a:rect l="0" t="0" r="r" b="b"/>
            <a:pathLst>
              <a:path w="3" h="2">
                <a:moveTo>
                  <a:pt x="0" y="1"/>
                </a:moveTo>
                <a:cubicBezTo>
                  <a:pt x="0" y="1"/>
                  <a:pt x="1" y="1"/>
                  <a:pt x="2" y="0"/>
                </a:cubicBezTo>
                <a:cubicBezTo>
                  <a:pt x="1" y="1"/>
                  <a:pt x="1" y="1"/>
                  <a:pt x="0" y="1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22"/>
          <p:cNvSpPr/>
          <p:nvPr/>
        </p:nvSpPr>
        <p:spPr>
          <a:xfrm>
            <a:off x="9925200" y="1147320"/>
            <a:ext cx="15480" cy="18720"/>
          </a:xfrm>
          <a:custGeom>
            <a:avLst/>
            <a:gdLst/>
            <a:ahLst/>
            <a:rect l="0" t="0" r="r" b="b"/>
            <a:pathLst>
              <a:path w="5" h="6">
                <a:moveTo>
                  <a:pt x="0" y="5"/>
                </a:moveTo>
                <a:cubicBezTo>
                  <a:pt x="1" y="5"/>
                  <a:pt x="1" y="4"/>
                  <a:pt x="2" y="3"/>
                </a:cubicBezTo>
                <a:cubicBezTo>
                  <a:pt x="4" y="1"/>
                  <a:pt x="4" y="0"/>
                  <a:pt x="0" y="5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3"/>
          <p:cNvSpPr/>
          <p:nvPr/>
        </p:nvSpPr>
        <p:spPr>
          <a:xfrm>
            <a:off x="5106960" y="6063120"/>
            <a:ext cx="15480" cy="8280"/>
          </a:xfrm>
          <a:custGeom>
            <a:avLst/>
            <a:gdLst/>
            <a:ahLst/>
            <a:rect l="0" t="0" r="r" b="b"/>
            <a:pathLst>
              <a:path w="5" h="3">
                <a:moveTo>
                  <a:pt x="4" y="0"/>
                </a:moveTo>
                <a:cubicBezTo>
                  <a:pt x="3" y="1"/>
                  <a:pt x="2" y="1"/>
                  <a:pt x="1" y="2"/>
                </a:cubicBezTo>
                <a:cubicBezTo>
                  <a:pt x="0" y="2"/>
                  <a:pt x="1" y="2"/>
                  <a:pt x="4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24"/>
          <p:cNvSpPr/>
          <p:nvPr/>
        </p:nvSpPr>
        <p:spPr>
          <a:xfrm>
            <a:off x="9804960" y="1471680"/>
            <a:ext cx="3240" cy="13680"/>
          </a:xfrm>
          <a:custGeom>
            <a:avLst/>
            <a:gdLst/>
            <a:ahLst/>
            <a:rect l="0" t="0" r="r" b="b"/>
            <a:pathLst>
              <a:path w="2" h="5">
                <a:moveTo>
                  <a:pt x="0" y="4"/>
                </a:moveTo>
                <a:cubicBezTo>
                  <a:pt x="0" y="3"/>
                  <a:pt x="0" y="2"/>
                  <a:pt x="1" y="1"/>
                </a:cubicBezTo>
                <a:cubicBezTo>
                  <a:pt x="1" y="0"/>
                  <a:pt x="1" y="0"/>
                  <a:pt x="0" y="4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25"/>
          <p:cNvSpPr/>
          <p:nvPr/>
        </p:nvSpPr>
        <p:spPr>
          <a:xfrm>
            <a:off x="9846720" y="1251720"/>
            <a:ext cx="22320" cy="60840"/>
          </a:xfrm>
          <a:custGeom>
            <a:avLst/>
            <a:gdLst/>
            <a:ahLst/>
            <a:rect l="0" t="0" r="r" b="b"/>
            <a:pathLst>
              <a:path w="7" h="17">
                <a:moveTo>
                  <a:pt x="3" y="10"/>
                </a:moveTo>
                <a:cubicBezTo>
                  <a:pt x="6" y="0"/>
                  <a:pt x="0" y="16"/>
                  <a:pt x="3" y="1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26"/>
          <p:cNvSpPr/>
          <p:nvPr/>
        </p:nvSpPr>
        <p:spPr>
          <a:xfrm>
            <a:off x="7438680" y="3726360"/>
            <a:ext cx="13680" cy="6480"/>
          </a:xfrm>
          <a:custGeom>
            <a:avLst/>
            <a:gdLst/>
            <a:ahLst/>
            <a:rect l="0" t="0" r="r" b="b"/>
            <a:pathLst>
              <a:path w="5" h="3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4" y="2"/>
                  <a:pt x="4" y="2"/>
                  <a:pt x="1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7"/>
          <p:cNvSpPr/>
          <p:nvPr/>
        </p:nvSpPr>
        <p:spPr>
          <a:xfrm>
            <a:off x="8352360" y="2755080"/>
            <a:ext cx="6480" cy="6480"/>
          </a:xfrm>
          <a:custGeom>
            <a:avLst/>
            <a:gdLst/>
            <a:ahLst/>
            <a:rect l="0" t="0" r="r" b="b"/>
            <a:pathLst>
              <a:path w="3" h="3">
                <a:moveTo>
                  <a:pt x="0" y="0"/>
                </a:moveTo>
                <a:cubicBezTo>
                  <a:pt x="1" y="0"/>
                  <a:pt x="1" y="1"/>
                  <a:pt x="2" y="2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2d2d2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8"/>
          <p:cNvSpPr/>
          <p:nvPr/>
        </p:nvSpPr>
        <p:spPr>
          <a:xfrm>
            <a:off x="4580280" y="6377040"/>
            <a:ext cx="90360" cy="32760"/>
          </a:xfrm>
          <a:custGeom>
            <a:avLst/>
            <a:gdLst/>
            <a:ahLst/>
            <a:rect l="0" t="0" r="r" b="b"/>
            <a:pathLst>
              <a:path w="25" h="10">
                <a:moveTo>
                  <a:pt x="0" y="9"/>
                </a:moveTo>
                <a:cubicBezTo>
                  <a:pt x="0" y="1"/>
                  <a:pt x="0" y="1"/>
                  <a:pt x="0" y="1"/>
                </a:cubicBezTo>
                <a:cubicBezTo>
                  <a:pt x="8" y="1"/>
                  <a:pt x="16" y="1"/>
                  <a:pt x="24" y="0"/>
                </a:cubicBezTo>
                <a:cubicBezTo>
                  <a:pt x="24" y="8"/>
                  <a:pt x="24" y="8"/>
                  <a:pt x="24" y="8"/>
                </a:cubicBezTo>
                <a:cubicBezTo>
                  <a:pt x="16" y="9"/>
                  <a:pt x="8" y="9"/>
                  <a:pt x="0" y="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9"/>
          <p:cNvSpPr/>
          <p:nvPr/>
        </p:nvSpPr>
        <p:spPr>
          <a:xfrm>
            <a:off x="4847400" y="767160"/>
            <a:ext cx="7341120" cy="5616720"/>
          </a:xfrm>
          <a:custGeom>
            <a:avLst/>
            <a:gdLst/>
            <a:ahLst/>
            <a:rect l="0" t="0" r="r" b="b"/>
            <a:pathLst>
              <a:path w="1951" h="1493">
                <a:moveTo>
                  <a:pt x="1" y="1492"/>
                </a:moveTo>
                <a:cubicBezTo>
                  <a:pt x="0" y="1485"/>
                  <a:pt x="0" y="1485"/>
                  <a:pt x="0" y="1485"/>
                </a:cubicBezTo>
                <a:cubicBezTo>
                  <a:pt x="16" y="1482"/>
                  <a:pt x="31" y="1477"/>
                  <a:pt x="45" y="1472"/>
                </a:cubicBezTo>
                <a:cubicBezTo>
                  <a:pt x="48" y="1479"/>
                  <a:pt x="48" y="1479"/>
                  <a:pt x="48" y="1479"/>
                </a:cubicBezTo>
                <a:cubicBezTo>
                  <a:pt x="34" y="1485"/>
                  <a:pt x="18" y="1489"/>
                  <a:pt x="1" y="1492"/>
                </a:cubicBezTo>
                <a:lnTo>
                  <a:pt x="92" y="1457"/>
                </a:lnTo>
                <a:cubicBezTo>
                  <a:pt x="87" y="1451"/>
                  <a:pt x="87" y="1451"/>
                  <a:pt x="87" y="1451"/>
                </a:cubicBezTo>
                <a:cubicBezTo>
                  <a:pt x="100" y="1442"/>
                  <a:pt x="112" y="1432"/>
                  <a:pt x="123" y="1420"/>
                </a:cubicBezTo>
                <a:cubicBezTo>
                  <a:pt x="129" y="1425"/>
                  <a:pt x="129" y="1425"/>
                  <a:pt x="129" y="1425"/>
                </a:cubicBezTo>
                <a:cubicBezTo>
                  <a:pt x="118" y="1438"/>
                  <a:pt x="105" y="1448"/>
                  <a:pt x="92" y="1457"/>
                </a:cubicBezTo>
                <a:lnTo>
                  <a:pt x="156" y="1385"/>
                </a:lnTo>
                <a:cubicBezTo>
                  <a:pt x="149" y="1382"/>
                  <a:pt x="149" y="1382"/>
                  <a:pt x="149" y="1382"/>
                </a:cubicBezTo>
                <a:cubicBezTo>
                  <a:pt x="156" y="1368"/>
                  <a:pt x="162" y="1354"/>
                  <a:pt x="167" y="1338"/>
                </a:cubicBezTo>
                <a:cubicBezTo>
                  <a:pt x="175" y="1340"/>
                  <a:pt x="175" y="1340"/>
                  <a:pt x="175" y="1340"/>
                </a:cubicBezTo>
                <a:cubicBezTo>
                  <a:pt x="170" y="1356"/>
                  <a:pt x="164" y="1372"/>
                  <a:pt x="156" y="1385"/>
                </a:cubicBezTo>
                <a:lnTo>
                  <a:pt x="184" y="1293"/>
                </a:lnTo>
                <a:cubicBezTo>
                  <a:pt x="176" y="1292"/>
                  <a:pt x="176" y="1292"/>
                  <a:pt x="176" y="1292"/>
                </a:cubicBezTo>
                <a:cubicBezTo>
                  <a:pt x="178" y="1277"/>
                  <a:pt x="179" y="1261"/>
                  <a:pt x="179" y="1244"/>
                </a:cubicBezTo>
                <a:cubicBezTo>
                  <a:pt x="187" y="1244"/>
                  <a:pt x="187" y="1244"/>
                  <a:pt x="187" y="1244"/>
                </a:cubicBezTo>
                <a:cubicBezTo>
                  <a:pt x="187" y="1261"/>
                  <a:pt x="186" y="1277"/>
                  <a:pt x="184" y="1293"/>
                </a:cubicBezTo>
                <a:lnTo>
                  <a:pt x="689" y="1203"/>
                </a:lnTo>
                <a:cubicBezTo>
                  <a:pt x="688" y="1195"/>
                  <a:pt x="688" y="1195"/>
                  <a:pt x="688" y="1195"/>
                </a:cubicBezTo>
                <a:cubicBezTo>
                  <a:pt x="703" y="1194"/>
                  <a:pt x="718" y="1190"/>
                  <a:pt x="733" y="1183"/>
                </a:cubicBezTo>
                <a:cubicBezTo>
                  <a:pt x="736" y="1191"/>
                  <a:pt x="736" y="1191"/>
                  <a:pt x="736" y="1191"/>
                </a:cubicBezTo>
                <a:cubicBezTo>
                  <a:pt x="721" y="1197"/>
                  <a:pt x="705" y="1202"/>
                  <a:pt x="689" y="1203"/>
                </a:cubicBezTo>
                <a:lnTo>
                  <a:pt x="640" y="1200"/>
                </a:lnTo>
                <a:cubicBezTo>
                  <a:pt x="624" y="1197"/>
                  <a:pt x="609" y="1191"/>
                  <a:pt x="594" y="1183"/>
                </a:cubicBezTo>
                <a:cubicBezTo>
                  <a:pt x="598" y="1176"/>
                  <a:pt x="598" y="1176"/>
                  <a:pt x="598" y="1176"/>
                </a:cubicBezTo>
                <a:cubicBezTo>
                  <a:pt x="612" y="1184"/>
                  <a:pt x="627" y="1189"/>
                  <a:pt x="641" y="1193"/>
                </a:cubicBezTo>
                <a:lnTo>
                  <a:pt x="640" y="1200"/>
                </a:lnTo>
                <a:lnTo>
                  <a:pt x="177" y="1196"/>
                </a:lnTo>
                <a:cubicBezTo>
                  <a:pt x="177" y="1184"/>
                  <a:pt x="176" y="1169"/>
                  <a:pt x="176" y="1155"/>
                </a:cubicBezTo>
                <a:cubicBezTo>
                  <a:pt x="176" y="1152"/>
                  <a:pt x="176" y="1150"/>
                  <a:pt x="176" y="1148"/>
                </a:cubicBezTo>
                <a:cubicBezTo>
                  <a:pt x="184" y="1148"/>
                  <a:pt x="184" y="1148"/>
                  <a:pt x="184" y="1148"/>
                </a:cubicBezTo>
                <a:cubicBezTo>
                  <a:pt x="184" y="1150"/>
                  <a:pt x="184" y="1152"/>
                  <a:pt x="184" y="1155"/>
                </a:cubicBezTo>
                <a:cubicBezTo>
                  <a:pt x="184" y="1169"/>
                  <a:pt x="185" y="1184"/>
                  <a:pt x="185" y="1196"/>
                </a:cubicBezTo>
                <a:lnTo>
                  <a:pt x="177" y="1196"/>
                </a:lnTo>
                <a:lnTo>
                  <a:pt x="778" y="1166"/>
                </a:lnTo>
                <a:cubicBezTo>
                  <a:pt x="773" y="1160"/>
                  <a:pt x="773" y="1160"/>
                  <a:pt x="773" y="1160"/>
                </a:cubicBezTo>
                <a:cubicBezTo>
                  <a:pt x="786" y="1150"/>
                  <a:pt x="797" y="1139"/>
                  <a:pt x="806" y="1126"/>
                </a:cubicBezTo>
                <a:cubicBezTo>
                  <a:pt x="812" y="1131"/>
                  <a:pt x="812" y="1131"/>
                  <a:pt x="812" y="1131"/>
                </a:cubicBezTo>
                <a:cubicBezTo>
                  <a:pt x="803" y="1144"/>
                  <a:pt x="791" y="1156"/>
                  <a:pt x="778" y="1166"/>
                </a:cubicBezTo>
                <a:lnTo>
                  <a:pt x="555" y="1153"/>
                </a:lnTo>
                <a:cubicBezTo>
                  <a:pt x="544" y="1143"/>
                  <a:pt x="533" y="1130"/>
                  <a:pt x="523" y="1117"/>
                </a:cubicBezTo>
                <a:cubicBezTo>
                  <a:pt x="529" y="1112"/>
                  <a:pt x="529" y="1112"/>
                  <a:pt x="529" y="1112"/>
                </a:cubicBezTo>
                <a:cubicBezTo>
                  <a:pt x="539" y="1125"/>
                  <a:pt x="550" y="1137"/>
                  <a:pt x="560" y="1147"/>
                </a:cubicBezTo>
                <a:lnTo>
                  <a:pt x="555" y="1153"/>
                </a:lnTo>
                <a:lnTo>
                  <a:pt x="188" y="1101"/>
                </a:lnTo>
                <a:cubicBezTo>
                  <a:pt x="180" y="1100"/>
                  <a:pt x="180" y="1100"/>
                  <a:pt x="180" y="1100"/>
                </a:cubicBezTo>
                <a:cubicBezTo>
                  <a:pt x="184" y="1083"/>
                  <a:pt x="188" y="1067"/>
                  <a:pt x="195" y="1053"/>
                </a:cubicBezTo>
                <a:cubicBezTo>
                  <a:pt x="202" y="1057"/>
                  <a:pt x="202" y="1057"/>
                  <a:pt x="202" y="1057"/>
                </a:cubicBezTo>
                <a:cubicBezTo>
                  <a:pt x="196" y="1070"/>
                  <a:pt x="191" y="1085"/>
                  <a:pt x="188" y="1101"/>
                </a:cubicBezTo>
                <a:lnTo>
                  <a:pt x="837" y="1089"/>
                </a:lnTo>
                <a:cubicBezTo>
                  <a:pt x="829" y="1086"/>
                  <a:pt x="829" y="1086"/>
                  <a:pt x="829" y="1086"/>
                </a:cubicBezTo>
                <a:cubicBezTo>
                  <a:pt x="832" y="1077"/>
                  <a:pt x="835" y="1069"/>
                  <a:pt x="836" y="1061"/>
                </a:cubicBezTo>
                <a:cubicBezTo>
                  <a:pt x="838" y="1054"/>
                  <a:pt x="839" y="1047"/>
                  <a:pt x="839" y="1040"/>
                </a:cubicBezTo>
                <a:cubicBezTo>
                  <a:pt x="847" y="1041"/>
                  <a:pt x="847" y="1041"/>
                  <a:pt x="847" y="1041"/>
                </a:cubicBezTo>
                <a:cubicBezTo>
                  <a:pt x="847" y="1048"/>
                  <a:pt x="846" y="1055"/>
                  <a:pt x="844" y="1063"/>
                </a:cubicBezTo>
                <a:cubicBezTo>
                  <a:pt x="843" y="1071"/>
                  <a:pt x="840" y="1080"/>
                  <a:pt x="837" y="1089"/>
                </a:cubicBezTo>
                <a:lnTo>
                  <a:pt x="497" y="1076"/>
                </a:lnTo>
                <a:cubicBezTo>
                  <a:pt x="495" y="1072"/>
                  <a:pt x="494" y="1069"/>
                  <a:pt x="492" y="1066"/>
                </a:cubicBezTo>
                <a:cubicBezTo>
                  <a:pt x="486" y="1055"/>
                  <a:pt x="480" y="1045"/>
                  <a:pt x="472" y="1035"/>
                </a:cubicBezTo>
                <a:cubicBezTo>
                  <a:pt x="479" y="1030"/>
                  <a:pt x="479" y="1030"/>
                  <a:pt x="479" y="1030"/>
                </a:cubicBezTo>
                <a:cubicBezTo>
                  <a:pt x="486" y="1040"/>
                  <a:pt x="493" y="1051"/>
                  <a:pt x="499" y="1062"/>
                </a:cubicBezTo>
                <a:cubicBezTo>
                  <a:pt x="501" y="1065"/>
                  <a:pt x="502" y="1069"/>
                  <a:pt x="504" y="1072"/>
                </a:cubicBezTo>
                <a:lnTo>
                  <a:pt x="497" y="1076"/>
                </a:lnTo>
                <a:lnTo>
                  <a:pt x="229" y="1018"/>
                </a:lnTo>
                <a:cubicBezTo>
                  <a:pt x="223" y="1013"/>
                  <a:pt x="223" y="1013"/>
                  <a:pt x="223" y="1013"/>
                </a:cubicBezTo>
                <a:cubicBezTo>
                  <a:pt x="224" y="1011"/>
                  <a:pt x="226" y="1009"/>
                  <a:pt x="228" y="1007"/>
                </a:cubicBezTo>
                <a:cubicBezTo>
                  <a:pt x="238" y="997"/>
                  <a:pt x="249" y="988"/>
                  <a:pt x="260" y="981"/>
                </a:cubicBezTo>
                <a:cubicBezTo>
                  <a:pt x="265" y="988"/>
                  <a:pt x="265" y="988"/>
                  <a:pt x="265" y="988"/>
                </a:cubicBezTo>
                <a:cubicBezTo>
                  <a:pt x="254" y="995"/>
                  <a:pt x="244" y="1003"/>
                  <a:pt x="234" y="1012"/>
                </a:cubicBezTo>
                <a:cubicBezTo>
                  <a:pt x="232" y="1014"/>
                  <a:pt x="230" y="1016"/>
                  <a:pt x="229" y="1018"/>
                </a:cubicBezTo>
                <a:lnTo>
                  <a:pt x="439" y="1002"/>
                </a:lnTo>
                <a:cubicBezTo>
                  <a:pt x="426" y="992"/>
                  <a:pt x="413" y="984"/>
                  <a:pt x="399" y="978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17" y="977"/>
                  <a:pt x="431" y="986"/>
                  <a:pt x="444" y="996"/>
                </a:cubicBezTo>
                <a:lnTo>
                  <a:pt x="439" y="1002"/>
                </a:lnTo>
                <a:lnTo>
                  <a:pt x="838" y="993"/>
                </a:lnTo>
                <a:cubicBezTo>
                  <a:pt x="835" y="978"/>
                  <a:pt x="830" y="964"/>
                  <a:pt x="822" y="950"/>
                </a:cubicBezTo>
                <a:cubicBezTo>
                  <a:pt x="829" y="946"/>
                  <a:pt x="829" y="946"/>
                  <a:pt x="829" y="946"/>
                </a:cubicBezTo>
                <a:cubicBezTo>
                  <a:pt x="837" y="960"/>
                  <a:pt x="843" y="975"/>
                  <a:pt x="846" y="992"/>
                </a:cubicBezTo>
                <a:lnTo>
                  <a:pt x="838" y="993"/>
                </a:lnTo>
                <a:lnTo>
                  <a:pt x="307" y="970"/>
                </a:lnTo>
                <a:cubicBezTo>
                  <a:pt x="305" y="962"/>
                  <a:pt x="305" y="962"/>
                  <a:pt x="305" y="962"/>
                </a:cubicBezTo>
                <a:cubicBezTo>
                  <a:pt x="321" y="958"/>
                  <a:pt x="338" y="957"/>
                  <a:pt x="354" y="959"/>
                </a:cubicBezTo>
                <a:cubicBezTo>
                  <a:pt x="354" y="967"/>
                  <a:pt x="354" y="967"/>
                  <a:pt x="354" y="967"/>
                </a:cubicBezTo>
                <a:cubicBezTo>
                  <a:pt x="338" y="965"/>
                  <a:pt x="322" y="966"/>
                  <a:pt x="307" y="970"/>
                </a:cubicBezTo>
                <a:lnTo>
                  <a:pt x="791" y="915"/>
                </a:lnTo>
                <a:cubicBezTo>
                  <a:pt x="781" y="906"/>
                  <a:pt x="769" y="898"/>
                  <a:pt x="753" y="887"/>
                </a:cubicBezTo>
                <a:cubicBezTo>
                  <a:pt x="758" y="880"/>
                  <a:pt x="758" y="880"/>
                  <a:pt x="758" y="880"/>
                </a:cubicBezTo>
                <a:cubicBezTo>
                  <a:pt x="774" y="891"/>
                  <a:pt x="786" y="900"/>
                  <a:pt x="797" y="909"/>
                </a:cubicBezTo>
                <a:lnTo>
                  <a:pt x="791" y="915"/>
                </a:lnTo>
                <a:lnTo>
                  <a:pt x="713" y="862"/>
                </a:lnTo>
                <a:cubicBezTo>
                  <a:pt x="701" y="854"/>
                  <a:pt x="686" y="845"/>
                  <a:pt x="672" y="835"/>
                </a:cubicBezTo>
                <a:cubicBezTo>
                  <a:pt x="677" y="828"/>
                  <a:pt x="677" y="828"/>
                  <a:pt x="677" y="828"/>
                </a:cubicBezTo>
                <a:cubicBezTo>
                  <a:pt x="691" y="838"/>
                  <a:pt x="705" y="847"/>
                  <a:pt x="717" y="855"/>
                </a:cubicBezTo>
                <a:lnTo>
                  <a:pt x="713" y="862"/>
                </a:lnTo>
                <a:lnTo>
                  <a:pt x="635" y="804"/>
                </a:lnTo>
                <a:cubicBezTo>
                  <a:pt x="622" y="793"/>
                  <a:pt x="612" y="781"/>
                  <a:pt x="602" y="768"/>
                </a:cubicBezTo>
                <a:cubicBezTo>
                  <a:pt x="609" y="763"/>
                  <a:pt x="609" y="763"/>
                  <a:pt x="609" y="763"/>
                </a:cubicBezTo>
                <a:cubicBezTo>
                  <a:pt x="618" y="776"/>
                  <a:pt x="628" y="787"/>
                  <a:pt x="640" y="798"/>
                </a:cubicBezTo>
                <a:lnTo>
                  <a:pt x="635" y="804"/>
                </a:lnTo>
                <a:lnTo>
                  <a:pt x="1773" y="763"/>
                </a:lnTo>
                <a:cubicBezTo>
                  <a:pt x="1757" y="763"/>
                  <a:pt x="1741" y="760"/>
                  <a:pt x="1725" y="756"/>
                </a:cubicBezTo>
                <a:cubicBezTo>
                  <a:pt x="1727" y="748"/>
                  <a:pt x="1727" y="748"/>
                  <a:pt x="1727" y="748"/>
                </a:cubicBezTo>
                <a:cubicBezTo>
                  <a:pt x="1742" y="752"/>
                  <a:pt x="1758" y="755"/>
                  <a:pt x="1774" y="755"/>
                </a:cubicBezTo>
                <a:lnTo>
                  <a:pt x="1773" y="763"/>
                </a:lnTo>
                <a:lnTo>
                  <a:pt x="1822" y="761"/>
                </a:lnTo>
                <a:cubicBezTo>
                  <a:pt x="1821" y="753"/>
                  <a:pt x="1821" y="753"/>
                  <a:pt x="1821" y="753"/>
                </a:cubicBezTo>
                <a:cubicBezTo>
                  <a:pt x="1836" y="751"/>
                  <a:pt x="1852" y="747"/>
                  <a:pt x="1866" y="742"/>
                </a:cubicBezTo>
                <a:cubicBezTo>
                  <a:pt x="1869" y="749"/>
                  <a:pt x="1869" y="749"/>
                  <a:pt x="1869" y="749"/>
                </a:cubicBezTo>
                <a:cubicBezTo>
                  <a:pt x="1854" y="755"/>
                  <a:pt x="1838" y="759"/>
                  <a:pt x="1822" y="761"/>
                </a:cubicBezTo>
                <a:lnTo>
                  <a:pt x="1679" y="739"/>
                </a:lnTo>
                <a:cubicBezTo>
                  <a:pt x="1664" y="732"/>
                  <a:pt x="1651" y="723"/>
                  <a:pt x="1638" y="713"/>
                </a:cubicBezTo>
                <a:cubicBezTo>
                  <a:pt x="1643" y="707"/>
                  <a:pt x="1643" y="707"/>
                  <a:pt x="1643" y="707"/>
                </a:cubicBezTo>
                <a:cubicBezTo>
                  <a:pt x="1655" y="717"/>
                  <a:pt x="1668" y="725"/>
                  <a:pt x="1683" y="732"/>
                </a:cubicBezTo>
                <a:lnTo>
                  <a:pt x="1679" y="739"/>
                </a:lnTo>
                <a:lnTo>
                  <a:pt x="1913" y="727"/>
                </a:lnTo>
                <a:cubicBezTo>
                  <a:pt x="1908" y="721"/>
                  <a:pt x="1908" y="721"/>
                  <a:pt x="1908" y="721"/>
                </a:cubicBezTo>
                <a:cubicBezTo>
                  <a:pt x="1922" y="712"/>
                  <a:pt x="1934" y="702"/>
                  <a:pt x="1945" y="691"/>
                </a:cubicBezTo>
                <a:cubicBezTo>
                  <a:pt x="1950" y="696"/>
                  <a:pt x="1950" y="696"/>
                  <a:pt x="1950" y="696"/>
                </a:cubicBezTo>
                <a:cubicBezTo>
                  <a:pt x="1939" y="708"/>
                  <a:pt x="1926" y="718"/>
                  <a:pt x="1913" y="727"/>
                </a:cubicBezTo>
                <a:lnTo>
                  <a:pt x="576" y="727"/>
                </a:lnTo>
                <a:cubicBezTo>
                  <a:pt x="574" y="723"/>
                  <a:pt x="572" y="718"/>
                  <a:pt x="570" y="713"/>
                </a:cubicBezTo>
                <a:cubicBezTo>
                  <a:pt x="566" y="703"/>
                  <a:pt x="562" y="692"/>
                  <a:pt x="559" y="682"/>
                </a:cubicBezTo>
                <a:cubicBezTo>
                  <a:pt x="567" y="679"/>
                  <a:pt x="567" y="679"/>
                  <a:pt x="567" y="679"/>
                </a:cubicBezTo>
                <a:cubicBezTo>
                  <a:pt x="569" y="690"/>
                  <a:pt x="573" y="700"/>
                  <a:pt x="577" y="710"/>
                </a:cubicBezTo>
                <a:cubicBezTo>
                  <a:pt x="579" y="715"/>
                  <a:pt x="581" y="719"/>
                  <a:pt x="584" y="723"/>
                </a:cubicBezTo>
                <a:lnTo>
                  <a:pt x="576" y="727"/>
                </a:lnTo>
                <a:lnTo>
                  <a:pt x="1204" y="713"/>
                </a:lnTo>
                <a:cubicBezTo>
                  <a:pt x="1188" y="712"/>
                  <a:pt x="1172" y="708"/>
                  <a:pt x="1156" y="702"/>
                </a:cubicBezTo>
                <a:cubicBezTo>
                  <a:pt x="1159" y="694"/>
                  <a:pt x="1159" y="694"/>
                  <a:pt x="1159" y="694"/>
                </a:cubicBezTo>
                <a:cubicBezTo>
                  <a:pt x="1174" y="700"/>
                  <a:pt x="1189" y="704"/>
                  <a:pt x="1204" y="705"/>
                </a:cubicBezTo>
                <a:lnTo>
                  <a:pt x="1204" y="713"/>
                </a:lnTo>
                <a:lnTo>
                  <a:pt x="1253" y="708"/>
                </a:lnTo>
                <a:cubicBezTo>
                  <a:pt x="1250" y="701"/>
                  <a:pt x="1250" y="701"/>
                  <a:pt x="1250" y="701"/>
                </a:cubicBezTo>
                <a:cubicBezTo>
                  <a:pt x="1265" y="697"/>
                  <a:pt x="1279" y="690"/>
                  <a:pt x="1292" y="681"/>
                </a:cubicBezTo>
                <a:cubicBezTo>
                  <a:pt x="1297" y="687"/>
                  <a:pt x="1297" y="687"/>
                  <a:pt x="1297" y="687"/>
                </a:cubicBezTo>
                <a:cubicBezTo>
                  <a:pt x="1283" y="697"/>
                  <a:pt x="1268" y="704"/>
                  <a:pt x="1253" y="708"/>
                </a:cubicBezTo>
                <a:lnTo>
                  <a:pt x="1113" y="679"/>
                </a:lnTo>
                <a:cubicBezTo>
                  <a:pt x="1100" y="670"/>
                  <a:pt x="1087" y="660"/>
                  <a:pt x="1075" y="649"/>
                </a:cubicBezTo>
                <a:cubicBezTo>
                  <a:pt x="1080" y="643"/>
                  <a:pt x="1080" y="643"/>
                  <a:pt x="1080" y="643"/>
                </a:cubicBezTo>
                <a:cubicBezTo>
                  <a:pt x="1092" y="654"/>
                  <a:pt x="1105" y="664"/>
                  <a:pt x="1117" y="672"/>
                </a:cubicBezTo>
                <a:lnTo>
                  <a:pt x="1113" y="679"/>
                </a:lnTo>
                <a:lnTo>
                  <a:pt x="1605" y="677"/>
                </a:lnTo>
                <a:cubicBezTo>
                  <a:pt x="1595" y="664"/>
                  <a:pt x="1587" y="649"/>
                  <a:pt x="1581" y="634"/>
                </a:cubicBezTo>
                <a:cubicBezTo>
                  <a:pt x="1589" y="632"/>
                  <a:pt x="1589" y="632"/>
                  <a:pt x="1589" y="632"/>
                </a:cubicBezTo>
                <a:cubicBezTo>
                  <a:pt x="1594" y="646"/>
                  <a:pt x="1601" y="660"/>
                  <a:pt x="1611" y="673"/>
                </a:cubicBezTo>
                <a:lnTo>
                  <a:pt x="1605" y="677"/>
                </a:lnTo>
                <a:lnTo>
                  <a:pt x="1332" y="653"/>
                </a:lnTo>
                <a:cubicBezTo>
                  <a:pt x="1326" y="648"/>
                  <a:pt x="1326" y="648"/>
                  <a:pt x="1326" y="648"/>
                </a:cubicBezTo>
                <a:cubicBezTo>
                  <a:pt x="1337" y="635"/>
                  <a:pt x="1345" y="622"/>
                  <a:pt x="1351" y="609"/>
                </a:cubicBezTo>
                <a:cubicBezTo>
                  <a:pt x="1358" y="612"/>
                  <a:pt x="1358" y="612"/>
                  <a:pt x="1358" y="612"/>
                </a:cubicBezTo>
                <a:cubicBezTo>
                  <a:pt x="1352" y="626"/>
                  <a:pt x="1343" y="640"/>
                  <a:pt x="1332" y="653"/>
                </a:cubicBezTo>
                <a:lnTo>
                  <a:pt x="551" y="633"/>
                </a:lnTo>
                <a:cubicBezTo>
                  <a:pt x="551" y="630"/>
                  <a:pt x="551" y="627"/>
                  <a:pt x="551" y="623"/>
                </a:cubicBezTo>
                <a:cubicBezTo>
                  <a:pt x="551" y="611"/>
                  <a:pt x="552" y="598"/>
                  <a:pt x="554" y="585"/>
                </a:cubicBezTo>
                <a:cubicBezTo>
                  <a:pt x="562" y="586"/>
                  <a:pt x="562" y="586"/>
                  <a:pt x="562" y="586"/>
                </a:cubicBezTo>
                <a:cubicBezTo>
                  <a:pt x="560" y="598"/>
                  <a:pt x="559" y="611"/>
                  <a:pt x="559" y="623"/>
                </a:cubicBezTo>
                <a:cubicBezTo>
                  <a:pt x="559" y="627"/>
                  <a:pt x="559" y="630"/>
                  <a:pt x="559" y="633"/>
                </a:cubicBezTo>
                <a:lnTo>
                  <a:pt x="551" y="633"/>
                </a:lnTo>
                <a:lnTo>
                  <a:pt x="1042" y="613"/>
                </a:lnTo>
                <a:cubicBezTo>
                  <a:pt x="1032" y="601"/>
                  <a:pt x="1023" y="587"/>
                  <a:pt x="1014" y="573"/>
                </a:cubicBezTo>
                <a:cubicBezTo>
                  <a:pt x="1021" y="569"/>
                  <a:pt x="1021" y="569"/>
                  <a:pt x="1021" y="569"/>
                </a:cubicBezTo>
                <a:cubicBezTo>
                  <a:pt x="1030" y="583"/>
                  <a:pt x="1039" y="596"/>
                  <a:pt x="1048" y="608"/>
                </a:cubicBezTo>
                <a:lnTo>
                  <a:pt x="1042" y="613"/>
                </a:lnTo>
                <a:lnTo>
                  <a:pt x="1572" y="586"/>
                </a:lnTo>
                <a:cubicBezTo>
                  <a:pt x="1572" y="584"/>
                  <a:pt x="1572" y="582"/>
                  <a:pt x="1572" y="580"/>
                </a:cubicBezTo>
                <a:cubicBezTo>
                  <a:pt x="1572" y="567"/>
                  <a:pt x="1573" y="553"/>
                  <a:pt x="1577" y="538"/>
                </a:cubicBezTo>
                <a:cubicBezTo>
                  <a:pt x="1584" y="539"/>
                  <a:pt x="1584" y="539"/>
                  <a:pt x="1584" y="539"/>
                </a:cubicBezTo>
                <a:cubicBezTo>
                  <a:pt x="1581" y="554"/>
                  <a:pt x="1580" y="567"/>
                  <a:pt x="1580" y="580"/>
                </a:cubicBezTo>
                <a:cubicBezTo>
                  <a:pt x="1580" y="582"/>
                  <a:pt x="1580" y="584"/>
                  <a:pt x="1580" y="586"/>
                </a:cubicBezTo>
                <a:lnTo>
                  <a:pt x="1572" y="586"/>
                </a:lnTo>
                <a:lnTo>
                  <a:pt x="1372" y="565"/>
                </a:lnTo>
                <a:cubicBezTo>
                  <a:pt x="1364" y="564"/>
                  <a:pt x="1364" y="564"/>
                  <a:pt x="1364" y="564"/>
                </a:cubicBezTo>
                <a:cubicBezTo>
                  <a:pt x="1365" y="558"/>
                  <a:pt x="1365" y="552"/>
                  <a:pt x="1365" y="546"/>
                </a:cubicBezTo>
                <a:cubicBezTo>
                  <a:pt x="1365" y="537"/>
                  <a:pt x="1364" y="527"/>
                  <a:pt x="1363" y="517"/>
                </a:cubicBezTo>
                <a:cubicBezTo>
                  <a:pt x="1371" y="516"/>
                  <a:pt x="1371" y="516"/>
                  <a:pt x="1371" y="516"/>
                </a:cubicBezTo>
                <a:cubicBezTo>
                  <a:pt x="1372" y="526"/>
                  <a:pt x="1373" y="536"/>
                  <a:pt x="1373" y="546"/>
                </a:cubicBezTo>
                <a:cubicBezTo>
                  <a:pt x="1373" y="552"/>
                  <a:pt x="1373" y="559"/>
                  <a:pt x="1372" y="565"/>
                </a:cubicBezTo>
                <a:lnTo>
                  <a:pt x="576" y="541"/>
                </a:lnTo>
                <a:cubicBezTo>
                  <a:pt x="568" y="538"/>
                  <a:pt x="568" y="538"/>
                  <a:pt x="568" y="538"/>
                </a:cubicBezTo>
                <a:cubicBezTo>
                  <a:pt x="575" y="523"/>
                  <a:pt x="583" y="509"/>
                  <a:pt x="592" y="495"/>
                </a:cubicBezTo>
                <a:cubicBezTo>
                  <a:pt x="599" y="500"/>
                  <a:pt x="599" y="500"/>
                  <a:pt x="599" y="500"/>
                </a:cubicBezTo>
                <a:cubicBezTo>
                  <a:pt x="590" y="513"/>
                  <a:pt x="582" y="527"/>
                  <a:pt x="576" y="541"/>
                </a:cubicBezTo>
                <a:lnTo>
                  <a:pt x="989" y="532"/>
                </a:lnTo>
                <a:cubicBezTo>
                  <a:pt x="980" y="518"/>
                  <a:pt x="971" y="506"/>
                  <a:pt x="961" y="494"/>
                </a:cubicBezTo>
                <a:cubicBezTo>
                  <a:pt x="967" y="489"/>
                  <a:pt x="967" y="489"/>
                  <a:pt x="967" y="489"/>
                </a:cubicBezTo>
                <a:cubicBezTo>
                  <a:pt x="977" y="501"/>
                  <a:pt x="987" y="514"/>
                  <a:pt x="996" y="528"/>
                </a:cubicBezTo>
                <a:lnTo>
                  <a:pt x="989" y="532"/>
                </a:lnTo>
                <a:lnTo>
                  <a:pt x="1597" y="493"/>
                </a:lnTo>
                <a:cubicBezTo>
                  <a:pt x="1589" y="491"/>
                  <a:pt x="1589" y="491"/>
                  <a:pt x="1589" y="491"/>
                </a:cubicBezTo>
                <a:cubicBezTo>
                  <a:pt x="1595" y="475"/>
                  <a:pt x="1601" y="459"/>
                  <a:pt x="1606" y="446"/>
                </a:cubicBezTo>
                <a:cubicBezTo>
                  <a:pt x="1614" y="449"/>
                  <a:pt x="1614" y="449"/>
                  <a:pt x="1614" y="449"/>
                </a:cubicBezTo>
                <a:cubicBezTo>
                  <a:pt x="1608" y="462"/>
                  <a:pt x="1602" y="478"/>
                  <a:pt x="1597" y="493"/>
                </a:cubicBezTo>
                <a:lnTo>
                  <a:pt x="1350" y="472"/>
                </a:lnTo>
                <a:cubicBezTo>
                  <a:pt x="1346" y="459"/>
                  <a:pt x="1340" y="445"/>
                  <a:pt x="1332" y="428"/>
                </a:cubicBezTo>
                <a:cubicBezTo>
                  <a:pt x="1339" y="425"/>
                  <a:pt x="1339" y="425"/>
                  <a:pt x="1339" y="425"/>
                </a:cubicBezTo>
                <a:cubicBezTo>
                  <a:pt x="1347" y="442"/>
                  <a:pt x="1353" y="456"/>
                  <a:pt x="1358" y="469"/>
                </a:cubicBezTo>
                <a:lnTo>
                  <a:pt x="1350" y="472"/>
                </a:lnTo>
                <a:lnTo>
                  <a:pt x="630" y="464"/>
                </a:lnTo>
                <a:cubicBezTo>
                  <a:pt x="624" y="459"/>
                  <a:pt x="624" y="459"/>
                  <a:pt x="624" y="459"/>
                </a:cubicBezTo>
                <a:cubicBezTo>
                  <a:pt x="636" y="447"/>
                  <a:pt x="649" y="437"/>
                  <a:pt x="663" y="429"/>
                </a:cubicBezTo>
                <a:cubicBezTo>
                  <a:pt x="667" y="436"/>
                  <a:pt x="667" y="436"/>
                  <a:pt x="667" y="436"/>
                </a:cubicBezTo>
                <a:cubicBezTo>
                  <a:pt x="654" y="444"/>
                  <a:pt x="641" y="453"/>
                  <a:pt x="630" y="464"/>
                </a:cubicBezTo>
                <a:lnTo>
                  <a:pt x="929" y="459"/>
                </a:lnTo>
                <a:cubicBezTo>
                  <a:pt x="917" y="448"/>
                  <a:pt x="904" y="439"/>
                  <a:pt x="891" y="431"/>
                </a:cubicBezTo>
                <a:cubicBezTo>
                  <a:pt x="895" y="424"/>
                  <a:pt x="895" y="424"/>
                  <a:pt x="895" y="424"/>
                </a:cubicBezTo>
                <a:cubicBezTo>
                  <a:pt x="909" y="432"/>
                  <a:pt x="922" y="442"/>
                  <a:pt x="934" y="453"/>
                </a:cubicBezTo>
                <a:lnTo>
                  <a:pt x="929" y="459"/>
                </a:lnTo>
                <a:lnTo>
                  <a:pt x="710" y="416"/>
                </a:lnTo>
                <a:cubicBezTo>
                  <a:pt x="707" y="409"/>
                  <a:pt x="707" y="409"/>
                  <a:pt x="707" y="409"/>
                </a:cubicBezTo>
                <a:cubicBezTo>
                  <a:pt x="723" y="403"/>
                  <a:pt x="739" y="399"/>
                  <a:pt x="754" y="397"/>
                </a:cubicBezTo>
                <a:cubicBezTo>
                  <a:pt x="756" y="405"/>
                  <a:pt x="756" y="405"/>
                  <a:pt x="756" y="405"/>
                </a:cubicBezTo>
                <a:cubicBezTo>
                  <a:pt x="741" y="407"/>
                  <a:pt x="725" y="411"/>
                  <a:pt x="710" y="416"/>
                </a:cubicBezTo>
                <a:lnTo>
                  <a:pt x="849" y="411"/>
                </a:lnTo>
                <a:cubicBezTo>
                  <a:pt x="834" y="406"/>
                  <a:pt x="818" y="403"/>
                  <a:pt x="803" y="402"/>
                </a:cubicBezTo>
                <a:cubicBezTo>
                  <a:pt x="803" y="394"/>
                  <a:pt x="803" y="394"/>
                  <a:pt x="803" y="394"/>
                </a:cubicBezTo>
                <a:cubicBezTo>
                  <a:pt x="819" y="395"/>
                  <a:pt x="836" y="398"/>
                  <a:pt x="851" y="404"/>
                </a:cubicBezTo>
                <a:lnTo>
                  <a:pt x="849" y="411"/>
                </a:lnTo>
                <a:lnTo>
                  <a:pt x="1631" y="404"/>
                </a:lnTo>
                <a:cubicBezTo>
                  <a:pt x="1624" y="401"/>
                  <a:pt x="1624" y="401"/>
                  <a:pt x="1624" y="401"/>
                </a:cubicBezTo>
                <a:cubicBezTo>
                  <a:pt x="1631" y="384"/>
                  <a:pt x="1636" y="369"/>
                  <a:pt x="1640" y="356"/>
                </a:cubicBezTo>
                <a:cubicBezTo>
                  <a:pt x="1648" y="359"/>
                  <a:pt x="1648" y="359"/>
                  <a:pt x="1648" y="359"/>
                </a:cubicBezTo>
                <a:cubicBezTo>
                  <a:pt x="1643" y="372"/>
                  <a:pt x="1638" y="387"/>
                  <a:pt x="1631" y="404"/>
                </a:cubicBezTo>
                <a:lnTo>
                  <a:pt x="1311" y="385"/>
                </a:lnTo>
                <a:cubicBezTo>
                  <a:pt x="1305" y="372"/>
                  <a:pt x="1298" y="356"/>
                  <a:pt x="1292" y="341"/>
                </a:cubicBezTo>
                <a:cubicBezTo>
                  <a:pt x="1299" y="338"/>
                  <a:pt x="1299" y="338"/>
                  <a:pt x="1299" y="338"/>
                </a:cubicBezTo>
                <a:cubicBezTo>
                  <a:pt x="1305" y="353"/>
                  <a:pt x="1313" y="368"/>
                  <a:pt x="1319" y="381"/>
                </a:cubicBezTo>
                <a:lnTo>
                  <a:pt x="1311" y="385"/>
                </a:lnTo>
                <a:lnTo>
                  <a:pt x="1661" y="312"/>
                </a:lnTo>
                <a:cubicBezTo>
                  <a:pt x="1653" y="310"/>
                  <a:pt x="1653" y="310"/>
                  <a:pt x="1653" y="310"/>
                </a:cubicBezTo>
                <a:cubicBezTo>
                  <a:pt x="1657" y="294"/>
                  <a:pt x="1659" y="279"/>
                  <a:pt x="1661" y="263"/>
                </a:cubicBezTo>
                <a:cubicBezTo>
                  <a:pt x="1669" y="264"/>
                  <a:pt x="1669" y="264"/>
                  <a:pt x="1669" y="264"/>
                </a:cubicBezTo>
                <a:cubicBezTo>
                  <a:pt x="1667" y="280"/>
                  <a:pt x="1665" y="295"/>
                  <a:pt x="1661" y="312"/>
                </a:cubicBezTo>
                <a:lnTo>
                  <a:pt x="1276" y="295"/>
                </a:lnTo>
                <a:cubicBezTo>
                  <a:pt x="1272" y="279"/>
                  <a:pt x="1269" y="264"/>
                  <a:pt x="1268" y="250"/>
                </a:cubicBezTo>
                <a:cubicBezTo>
                  <a:pt x="1268" y="247"/>
                  <a:pt x="1268" y="247"/>
                  <a:pt x="1268" y="247"/>
                </a:cubicBezTo>
                <a:cubicBezTo>
                  <a:pt x="1276" y="246"/>
                  <a:pt x="1276" y="246"/>
                  <a:pt x="1276" y="246"/>
                </a:cubicBezTo>
                <a:cubicBezTo>
                  <a:pt x="1276" y="249"/>
                  <a:pt x="1276" y="249"/>
                  <a:pt x="1276" y="249"/>
                </a:cubicBezTo>
                <a:cubicBezTo>
                  <a:pt x="1277" y="263"/>
                  <a:pt x="1280" y="277"/>
                  <a:pt x="1284" y="293"/>
                </a:cubicBezTo>
                <a:lnTo>
                  <a:pt x="1276" y="295"/>
                </a:lnTo>
                <a:lnTo>
                  <a:pt x="1661" y="216"/>
                </a:lnTo>
                <a:cubicBezTo>
                  <a:pt x="1660" y="204"/>
                  <a:pt x="1658" y="192"/>
                  <a:pt x="1656" y="180"/>
                </a:cubicBezTo>
                <a:cubicBezTo>
                  <a:pt x="1655" y="176"/>
                  <a:pt x="1654" y="173"/>
                  <a:pt x="1654" y="169"/>
                </a:cubicBezTo>
                <a:cubicBezTo>
                  <a:pt x="1661" y="168"/>
                  <a:pt x="1661" y="168"/>
                  <a:pt x="1661" y="168"/>
                </a:cubicBezTo>
                <a:cubicBezTo>
                  <a:pt x="1662" y="171"/>
                  <a:pt x="1663" y="175"/>
                  <a:pt x="1664" y="178"/>
                </a:cubicBezTo>
                <a:cubicBezTo>
                  <a:pt x="1666" y="191"/>
                  <a:pt x="1668" y="203"/>
                  <a:pt x="1669" y="216"/>
                </a:cubicBezTo>
                <a:lnTo>
                  <a:pt x="1661" y="216"/>
                </a:lnTo>
                <a:lnTo>
                  <a:pt x="1276" y="199"/>
                </a:lnTo>
                <a:cubicBezTo>
                  <a:pt x="1268" y="198"/>
                  <a:pt x="1268" y="198"/>
                  <a:pt x="1268" y="198"/>
                </a:cubicBezTo>
                <a:cubicBezTo>
                  <a:pt x="1269" y="181"/>
                  <a:pt x="1272" y="165"/>
                  <a:pt x="1276" y="150"/>
                </a:cubicBezTo>
                <a:cubicBezTo>
                  <a:pt x="1284" y="152"/>
                  <a:pt x="1284" y="152"/>
                  <a:pt x="1284" y="152"/>
                </a:cubicBezTo>
                <a:cubicBezTo>
                  <a:pt x="1280" y="167"/>
                  <a:pt x="1277" y="183"/>
                  <a:pt x="1276" y="199"/>
                </a:cubicBezTo>
                <a:lnTo>
                  <a:pt x="1638" y="125"/>
                </a:lnTo>
                <a:cubicBezTo>
                  <a:pt x="1631" y="110"/>
                  <a:pt x="1623" y="97"/>
                  <a:pt x="1614" y="85"/>
                </a:cubicBezTo>
                <a:cubicBezTo>
                  <a:pt x="1620" y="80"/>
                  <a:pt x="1620" y="80"/>
                  <a:pt x="1620" y="80"/>
                </a:cubicBezTo>
                <a:cubicBezTo>
                  <a:pt x="1630" y="92"/>
                  <a:pt x="1639" y="107"/>
                  <a:pt x="1645" y="122"/>
                </a:cubicBezTo>
                <a:lnTo>
                  <a:pt x="1638" y="125"/>
                </a:lnTo>
                <a:lnTo>
                  <a:pt x="1300" y="108"/>
                </a:lnTo>
                <a:cubicBezTo>
                  <a:pt x="1293" y="105"/>
                  <a:pt x="1293" y="105"/>
                  <a:pt x="1293" y="105"/>
                </a:cubicBezTo>
                <a:cubicBezTo>
                  <a:pt x="1301" y="90"/>
                  <a:pt x="1310" y="76"/>
                  <a:pt x="1321" y="64"/>
                </a:cubicBezTo>
                <a:cubicBezTo>
                  <a:pt x="1327" y="69"/>
                  <a:pt x="1327" y="69"/>
                  <a:pt x="1327" y="69"/>
                </a:cubicBezTo>
                <a:cubicBezTo>
                  <a:pt x="1316" y="81"/>
                  <a:pt x="1308" y="94"/>
                  <a:pt x="1300" y="108"/>
                </a:cubicBezTo>
                <a:lnTo>
                  <a:pt x="1581" y="51"/>
                </a:lnTo>
                <a:cubicBezTo>
                  <a:pt x="1569" y="41"/>
                  <a:pt x="1556" y="33"/>
                  <a:pt x="1541" y="26"/>
                </a:cubicBezTo>
                <a:cubicBezTo>
                  <a:pt x="1545" y="19"/>
                  <a:pt x="1545" y="19"/>
                  <a:pt x="1545" y="19"/>
                </a:cubicBezTo>
                <a:cubicBezTo>
                  <a:pt x="1560" y="26"/>
                  <a:pt x="1574" y="35"/>
                  <a:pt x="1586" y="45"/>
                </a:cubicBezTo>
                <a:lnTo>
                  <a:pt x="1581" y="51"/>
                </a:lnTo>
                <a:lnTo>
                  <a:pt x="1362" y="39"/>
                </a:lnTo>
                <a:cubicBezTo>
                  <a:pt x="1357" y="32"/>
                  <a:pt x="1357" y="32"/>
                  <a:pt x="1357" y="32"/>
                </a:cubicBezTo>
                <a:cubicBezTo>
                  <a:pt x="1371" y="23"/>
                  <a:pt x="1386" y="16"/>
                  <a:pt x="1401" y="11"/>
                </a:cubicBezTo>
                <a:cubicBezTo>
                  <a:pt x="1404" y="18"/>
                  <a:pt x="1404" y="18"/>
                  <a:pt x="1404" y="18"/>
                </a:cubicBezTo>
                <a:cubicBezTo>
                  <a:pt x="1389" y="23"/>
                  <a:pt x="1375" y="30"/>
                  <a:pt x="1362" y="39"/>
                </a:cubicBezTo>
                <a:lnTo>
                  <a:pt x="1497" y="12"/>
                </a:lnTo>
                <a:cubicBezTo>
                  <a:pt x="1481" y="9"/>
                  <a:pt x="1465" y="8"/>
                  <a:pt x="1450" y="9"/>
                </a:cubicBezTo>
                <a:cubicBezTo>
                  <a:pt x="1449" y="1"/>
                  <a:pt x="1449" y="1"/>
                  <a:pt x="1449" y="1"/>
                </a:cubicBezTo>
                <a:cubicBezTo>
                  <a:pt x="1466" y="0"/>
                  <a:pt x="1482" y="1"/>
                  <a:pt x="1498" y="4"/>
                </a:cubicBezTo>
                <a:lnTo>
                  <a:pt x="1497" y="1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0"/>
          <p:cNvSpPr/>
          <p:nvPr/>
        </p:nvSpPr>
        <p:spPr>
          <a:xfrm>
            <a:off x="0" y="6217560"/>
            <a:ext cx="4641120" cy="352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Line 31"/>
          <p:cNvSpPr/>
          <p:nvPr/>
        </p:nvSpPr>
        <p:spPr>
          <a:xfrm>
            <a:off x="0" y="6393600"/>
            <a:ext cx="4657680" cy="0"/>
          </a:xfrm>
          <a:prstGeom prst="line">
            <a:avLst/>
          </a:prstGeom>
          <a:ln w="28440">
            <a:solidFill>
              <a:schemeClr val="bg1"/>
            </a:solidFill>
            <a:custDash>
              <a:ds d="400000" sp="300000"/>
            </a:custDash>
          </a:ln>
        </p:spPr>
      </p:sp>
      <p:sp>
        <p:nvSpPr>
          <p:cNvPr id="221" name="CustomShape 32"/>
          <p:cNvSpPr/>
          <p:nvPr/>
        </p:nvSpPr>
        <p:spPr>
          <a:xfrm>
            <a:off x="0" y="6568920"/>
            <a:ext cx="4641120" cy="245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33"/>
          <p:cNvSpPr/>
          <p:nvPr/>
        </p:nvSpPr>
        <p:spPr>
          <a:xfrm>
            <a:off x="213480" y="184320"/>
            <a:ext cx="3556800" cy="23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l-GR" sz="4000" strike="noStrike">
                <a:solidFill>
                  <a:srgbClr val="1e02c4"/>
                </a:solidFill>
                <a:latin typeface="Calibri"/>
              </a:rPr>
              <a:t>Το παράδειγμα της ψηφιακής τεχνολογίας στις Κλινικές Μελέτες</a:t>
            </a:r>
            <a:endParaRPr/>
          </a:p>
        </p:txBody>
      </p:sp>
      <p:sp>
        <p:nvSpPr>
          <p:cNvPr id="223" name="CustomShape 34"/>
          <p:cNvSpPr/>
          <p:nvPr/>
        </p:nvSpPr>
        <p:spPr>
          <a:xfrm>
            <a:off x="11398320" y="3023280"/>
            <a:ext cx="22032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5"/>
          <p:cNvSpPr/>
          <p:nvPr/>
        </p:nvSpPr>
        <p:spPr>
          <a:xfrm>
            <a:off x="11324520" y="2943360"/>
            <a:ext cx="369360" cy="509400"/>
          </a:xfrm>
          <a:custGeom>
            <a:avLst/>
            <a:gdLst/>
            <a:ahLst/>
            <a:rect l="0" t="0" r="r" b="b"/>
            <a:pathLst>
              <a:path w="109" h="150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100"/>
                  <a:pt x="54" y="149"/>
                  <a:pt x="54" y="149"/>
                </a:cubicBezTo>
                <a:cubicBezTo>
                  <a:pt x="54" y="149"/>
                  <a:pt x="108" y="100"/>
                  <a:pt x="108" y="54"/>
                </a:cubicBezTo>
                <a:cubicBezTo>
                  <a:pt x="108" y="24"/>
                  <a:pt x="84" y="0"/>
                  <a:pt x="54" y="0"/>
                </a:cubicBezTo>
                <a:lnTo>
                  <a:pt x="54" y="82"/>
                </a:lnTo>
                <a:cubicBezTo>
                  <a:pt x="39" y="82"/>
                  <a:pt x="27" y="70"/>
                  <a:pt x="27" y="56"/>
                </a:cubicBezTo>
                <a:cubicBezTo>
                  <a:pt x="27" y="41"/>
                  <a:pt x="39" y="29"/>
                  <a:pt x="54" y="29"/>
                </a:cubicBezTo>
                <a:cubicBezTo>
                  <a:pt x="69" y="29"/>
                  <a:pt x="81" y="41"/>
                  <a:pt x="81" y="56"/>
                </a:cubicBezTo>
                <a:cubicBezTo>
                  <a:pt x="81" y="70"/>
                  <a:pt x="69" y="82"/>
                  <a:pt x="54" y="82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6"/>
          <p:cNvSpPr/>
          <p:nvPr/>
        </p:nvSpPr>
        <p:spPr>
          <a:xfrm>
            <a:off x="11467440" y="3090960"/>
            <a:ext cx="82080" cy="806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37"/>
          <p:cNvSpPr/>
          <p:nvPr/>
        </p:nvSpPr>
        <p:spPr>
          <a:xfrm>
            <a:off x="9588600" y="3985200"/>
            <a:ext cx="2006280" cy="95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Robotic Process Automation</a:t>
            </a:r>
            <a:endParaRPr/>
          </a:p>
          <a:p>
            <a:pPr>
              <a:lnSpc>
                <a:spcPct val="100000"/>
              </a:lnSpc>
            </a:pPr>
            <a:r>
              <a:rPr lang="el-GR" sz="1200" strike="noStrike">
                <a:solidFill>
                  <a:srgbClr val="40404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27" name="CustomShape 38"/>
          <p:cNvSpPr/>
          <p:nvPr/>
        </p:nvSpPr>
        <p:spPr>
          <a:xfrm>
            <a:off x="10512360" y="233280"/>
            <a:ext cx="22032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9"/>
          <p:cNvSpPr/>
          <p:nvPr/>
        </p:nvSpPr>
        <p:spPr>
          <a:xfrm>
            <a:off x="10438560" y="153360"/>
            <a:ext cx="369360" cy="509400"/>
          </a:xfrm>
          <a:custGeom>
            <a:avLst/>
            <a:gdLst/>
            <a:ahLst/>
            <a:rect l="0" t="0" r="r" b="b"/>
            <a:pathLst>
              <a:path w="109" h="150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100"/>
                  <a:pt x="54" y="149"/>
                  <a:pt x="54" y="149"/>
                </a:cubicBezTo>
                <a:cubicBezTo>
                  <a:pt x="54" y="149"/>
                  <a:pt x="108" y="100"/>
                  <a:pt x="108" y="54"/>
                </a:cubicBezTo>
                <a:cubicBezTo>
                  <a:pt x="108" y="24"/>
                  <a:pt x="84" y="0"/>
                  <a:pt x="54" y="0"/>
                </a:cubicBezTo>
                <a:lnTo>
                  <a:pt x="54" y="82"/>
                </a:lnTo>
                <a:cubicBezTo>
                  <a:pt x="39" y="82"/>
                  <a:pt x="27" y="70"/>
                  <a:pt x="27" y="56"/>
                </a:cubicBezTo>
                <a:cubicBezTo>
                  <a:pt x="27" y="41"/>
                  <a:pt x="39" y="29"/>
                  <a:pt x="54" y="29"/>
                </a:cubicBezTo>
                <a:cubicBezTo>
                  <a:pt x="69" y="29"/>
                  <a:pt x="81" y="41"/>
                  <a:pt x="81" y="56"/>
                </a:cubicBezTo>
                <a:cubicBezTo>
                  <a:pt x="81" y="70"/>
                  <a:pt x="69" y="82"/>
                  <a:pt x="54" y="82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0"/>
          <p:cNvSpPr/>
          <p:nvPr/>
        </p:nvSpPr>
        <p:spPr>
          <a:xfrm>
            <a:off x="10581480" y="300960"/>
            <a:ext cx="82080" cy="806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41"/>
          <p:cNvSpPr/>
          <p:nvPr/>
        </p:nvSpPr>
        <p:spPr>
          <a:xfrm>
            <a:off x="6196680" y="444600"/>
            <a:ext cx="3661560" cy="73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Machine Learning</a:t>
            </a:r>
            <a:endParaRPr/>
          </a:p>
          <a:p>
            <a:pPr algn="r">
              <a:lnSpc>
                <a:spcPct val="100000"/>
              </a:lnSpc>
            </a:pPr>
            <a:r>
              <a:rPr lang="el-GR" sz="1200" strike="noStrike">
                <a:solidFill>
                  <a:srgbClr val="404040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231" name="CustomShape 42"/>
          <p:cNvSpPr/>
          <p:nvPr/>
        </p:nvSpPr>
        <p:spPr>
          <a:xfrm>
            <a:off x="7501320" y="1658880"/>
            <a:ext cx="22032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43"/>
          <p:cNvSpPr/>
          <p:nvPr/>
        </p:nvSpPr>
        <p:spPr>
          <a:xfrm>
            <a:off x="7427520" y="1578960"/>
            <a:ext cx="369360" cy="509400"/>
          </a:xfrm>
          <a:custGeom>
            <a:avLst/>
            <a:gdLst/>
            <a:ahLst/>
            <a:rect l="0" t="0" r="r" b="b"/>
            <a:pathLst>
              <a:path w="109" h="150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100"/>
                  <a:pt x="54" y="149"/>
                  <a:pt x="54" y="149"/>
                </a:cubicBezTo>
                <a:cubicBezTo>
                  <a:pt x="54" y="149"/>
                  <a:pt x="108" y="100"/>
                  <a:pt x="108" y="54"/>
                </a:cubicBezTo>
                <a:cubicBezTo>
                  <a:pt x="108" y="24"/>
                  <a:pt x="84" y="0"/>
                  <a:pt x="54" y="0"/>
                </a:cubicBezTo>
                <a:lnTo>
                  <a:pt x="54" y="82"/>
                </a:lnTo>
                <a:cubicBezTo>
                  <a:pt x="39" y="82"/>
                  <a:pt x="27" y="70"/>
                  <a:pt x="27" y="56"/>
                </a:cubicBezTo>
                <a:cubicBezTo>
                  <a:pt x="27" y="41"/>
                  <a:pt x="39" y="29"/>
                  <a:pt x="54" y="29"/>
                </a:cubicBezTo>
                <a:cubicBezTo>
                  <a:pt x="69" y="29"/>
                  <a:pt x="81" y="41"/>
                  <a:pt x="81" y="56"/>
                </a:cubicBezTo>
                <a:cubicBezTo>
                  <a:pt x="81" y="70"/>
                  <a:pt x="69" y="82"/>
                  <a:pt x="54" y="8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44"/>
          <p:cNvSpPr/>
          <p:nvPr/>
        </p:nvSpPr>
        <p:spPr>
          <a:xfrm>
            <a:off x="7570440" y="1726560"/>
            <a:ext cx="82080" cy="806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45"/>
          <p:cNvSpPr/>
          <p:nvPr/>
        </p:nvSpPr>
        <p:spPr>
          <a:xfrm>
            <a:off x="5058000" y="1524960"/>
            <a:ext cx="2278440" cy="9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Bringing the Study to Patients</a:t>
            </a:r>
            <a:endParaRPr/>
          </a:p>
          <a:p>
            <a:pPr algn="r">
              <a:lnSpc>
                <a:spcPct val="100000"/>
              </a:lnSpc>
            </a:pPr>
            <a:r>
              <a:rPr lang="el-GR" sz="1200" strike="noStrike">
                <a:solidFill>
                  <a:srgbClr val="404040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235" name="CustomShape 46"/>
          <p:cNvSpPr/>
          <p:nvPr/>
        </p:nvSpPr>
        <p:spPr>
          <a:xfrm>
            <a:off x="5523480" y="3910680"/>
            <a:ext cx="220320" cy="230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7"/>
          <p:cNvSpPr/>
          <p:nvPr/>
        </p:nvSpPr>
        <p:spPr>
          <a:xfrm>
            <a:off x="5449680" y="3825360"/>
            <a:ext cx="369360" cy="543240"/>
          </a:xfrm>
          <a:custGeom>
            <a:avLst/>
            <a:gdLst/>
            <a:ahLst/>
            <a:rect l="0" t="0" r="r" b="b"/>
            <a:pathLst>
              <a:path w="109" h="150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100"/>
                  <a:pt x="54" y="149"/>
                  <a:pt x="54" y="149"/>
                </a:cubicBezTo>
                <a:cubicBezTo>
                  <a:pt x="54" y="149"/>
                  <a:pt x="108" y="100"/>
                  <a:pt x="108" y="54"/>
                </a:cubicBezTo>
                <a:cubicBezTo>
                  <a:pt x="108" y="24"/>
                  <a:pt x="84" y="0"/>
                  <a:pt x="54" y="0"/>
                </a:cubicBezTo>
                <a:lnTo>
                  <a:pt x="54" y="82"/>
                </a:lnTo>
                <a:cubicBezTo>
                  <a:pt x="39" y="82"/>
                  <a:pt x="27" y="70"/>
                  <a:pt x="27" y="56"/>
                </a:cubicBezTo>
                <a:cubicBezTo>
                  <a:pt x="27" y="41"/>
                  <a:pt x="39" y="29"/>
                  <a:pt x="54" y="29"/>
                </a:cubicBezTo>
                <a:cubicBezTo>
                  <a:pt x="69" y="29"/>
                  <a:pt x="81" y="41"/>
                  <a:pt x="81" y="56"/>
                </a:cubicBezTo>
                <a:cubicBezTo>
                  <a:pt x="81" y="70"/>
                  <a:pt x="69" y="82"/>
                  <a:pt x="54" y="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8"/>
          <p:cNvSpPr/>
          <p:nvPr/>
        </p:nvSpPr>
        <p:spPr>
          <a:xfrm>
            <a:off x="5592600" y="3982680"/>
            <a:ext cx="82080" cy="860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49"/>
          <p:cNvSpPr/>
          <p:nvPr/>
        </p:nvSpPr>
        <p:spPr>
          <a:xfrm>
            <a:off x="2438280" y="3392280"/>
            <a:ext cx="2984040" cy="9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Electronic Health Record Integration</a:t>
            </a:r>
            <a:r>
              <a:rPr lang="el-GR" sz="1200" strike="noStrike">
                <a:solidFill>
                  <a:srgbClr val="404040"/>
                </a:solidFill>
                <a:latin typeface="Calibri"/>
              </a:rPr>
              <a:t>  </a:t>
            </a:r>
            <a:endParaRPr/>
          </a:p>
        </p:txBody>
      </p:sp>
      <p:sp>
        <p:nvSpPr>
          <p:cNvPr id="239" name="CustomShape 50"/>
          <p:cNvSpPr/>
          <p:nvPr/>
        </p:nvSpPr>
        <p:spPr>
          <a:xfrm>
            <a:off x="4413240" y="3337560"/>
            <a:ext cx="1212480" cy="634680"/>
          </a:xfrm>
          <a:custGeom>
            <a:avLst/>
            <a:gdLst/>
            <a:ahLst/>
            <a:rect l="0" t="0" r="r" b="b"/>
            <a:pathLst>
              <a:path w="1200151" h="819151">
                <a:moveTo>
                  <a:pt x="1200150" y="819150"/>
                </a:moveTo>
                <a:lnTo>
                  <a:pt x="120015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51"/>
          <p:cNvSpPr/>
          <p:nvPr/>
        </p:nvSpPr>
        <p:spPr>
          <a:xfrm>
            <a:off x="3001680" y="5787000"/>
            <a:ext cx="22032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52"/>
          <p:cNvSpPr/>
          <p:nvPr/>
        </p:nvSpPr>
        <p:spPr>
          <a:xfrm>
            <a:off x="2927880" y="5707080"/>
            <a:ext cx="369360" cy="509400"/>
          </a:xfrm>
          <a:custGeom>
            <a:avLst/>
            <a:gdLst/>
            <a:ahLst/>
            <a:rect l="0" t="0" r="r" b="b"/>
            <a:pathLst>
              <a:path w="109" h="150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100"/>
                  <a:pt x="54" y="149"/>
                  <a:pt x="54" y="149"/>
                </a:cubicBezTo>
                <a:cubicBezTo>
                  <a:pt x="54" y="149"/>
                  <a:pt x="108" y="100"/>
                  <a:pt x="108" y="54"/>
                </a:cubicBezTo>
                <a:cubicBezTo>
                  <a:pt x="108" y="24"/>
                  <a:pt x="84" y="0"/>
                  <a:pt x="54" y="0"/>
                </a:cubicBezTo>
                <a:lnTo>
                  <a:pt x="54" y="82"/>
                </a:lnTo>
                <a:cubicBezTo>
                  <a:pt x="39" y="82"/>
                  <a:pt x="27" y="70"/>
                  <a:pt x="27" y="56"/>
                </a:cubicBezTo>
                <a:cubicBezTo>
                  <a:pt x="27" y="41"/>
                  <a:pt x="39" y="29"/>
                  <a:pt x="54" y="29"/>
                </a:cubicBezTo>
                <a:cubicBezTo>
                  <a:pt x="69" y="29"/>
                  <a:pt x="81" y="41"/>
                  <a:pt x="81" y="56"/>
                </a:cubicBezTo>
                <a:cubicBezTo>
                  <a:pt x="81" y="70"/>
                  <a:pt x="69" y="82"/>
                  <a:pt x="54" y="82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53"/>
          <p:cNvSpPr/>
          <p:nvPr/>
        </p:nvSpPr>
        <p:spPr>
          <a:xfrm>
            <a:off x="3070440" y="5854680"/>
            <a:ext cx="82080" cy="806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54"/>
          <p:cNvSpPr/>
          <p:nvPr/>
        </p:nvSpPr>
        <p:spPr>
          <a:xfrm>
            <a:off x="201960" y="4702680"/>
            <a:ext cx="2826000" cy="92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r">
              <a:lnSpc>
                <a:spcPct val="10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Real World Evidence &amp; Modeling</a:t>
            </a:r>
            <a:endParaRPr/>
          </a:p>
        </p:txBody>
      </p:sp>
      <p:sp>
        <p:nvSpPr>
          <p:cNvPr id="244" name="CustomShape 55"/>
          <p:cNvSpPr/>
          <p:nvPr/>
        </p:nvSpPr>
        <p:spPr>
          <a:xfrm>
            <a:off x="1916640" y="4572000"/>
            <a:ext cx="1194120" cy="1290960"/>
          </a:xfrm>
          <a:custGeom>
            <a:avLst/>
            <a:gdLst/>
            <a:ahLst/>
            <a:rect l="0" t="0" r="r" b="b"/>
            <a:pathLst>
              <a:path w="1200151" h="819151">
                <a:moveTo>
                  <a:pt x="1200150" y="819150"/>
                </a:moveTo>
                <a:lnTo>
                  <a:pt x="120015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56"/>
          <p:cNvSpPr/>
          <p:nvPr/>
        </p:nvSpPr>
        <p:spPr>
          <a:xfrm>
            <a:off x="1916640" y="4304880"/>
            <a:ext cx="1212480" cy="2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Study Design</a:t>
            </a:r>
            <a:endParaRPr/>
          </a:p>
        </p:txBody>
      </p:sp>
      <p:sp>
        <p:nvSpPr>
          <p:cNvPr id="246" name="CustomShape 57"/>
          <p:cNvSpPr/>
          <p:nvPr/>
        </p:nvSpPr>
        <p:spPr>
          <a:xfrm>
            <a:off x="3511800" y="4789800"/>
            <a:ext cx="1212480" cy="2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 </a:t>
            </a:r>
            <a:endParaRPr/>
          </a:p>
        </p:txBody>
      </p:sp>
      <p:sp>
        <p:nvSpPr>
          <p:cNvPr id="247" name="CustomShape 58"/>
          <p:cNvSpPr/>
          <p:nvPr/>
        </p:nvSpPr>
        <p:spPr>
          <a:xfrm>
            <a:off x="4379760" y="2793960"/>
            <a:ext cx="1212480" cy="4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404040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Recruitment</a:t>
            </a:r>
            <a:endParaRPr/>
          </a:p>
        </p:txBody>
      </p:sp>
      <p:sp>
        <p:nvSpPr>
          <p:cNvPr id="248" name="CustomShape 59"/>
          <p:cNvSpPr/>
          <p:nvPr/>
        </p:nvSpPr>
        <p:spPr>
          <a:xfrm>
            <a:off x="9287280" y="86760"/>
            <a:ext cx="1212480" cy="2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Data Analysis</a:t>
            </a:r>
            <a:endParaRPr/>
          </a:p>
        </p:txBody>
      </p:sp>
      <p:sp>
        <p:nvSpPr>
          <p:cNvPr id="249" name="CustomShape 60"/>
          <p:cNvSpPr/>
          <p:nvPr/>
        </p:nvSpPr>
        <p:spPr>
          <a:xfrm>
            <a:off x="6405120" y="1396080"/>
            <a:ext cx="1202400" cy="330840"/>
          </a:xfrm>
          <a:custGeom>
            <a:avLst/>
            <a:gdLst/>
            <a:ahLst/>
            <a:rect l="0" t="0" r="r" b="b"/>
            <a:pathLst>
              <a:path w="1200151" h="819151">
                <a:moveTo>
                  <a:pt x="1200150" y="819150"/>
                </a:moveTo>
                <a:lnTo>
                  <a:pt x="120015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61"/>
          <p:cNvSpPr/>
          <p:nvPr/>
        </p:nvSpPr>
        <p:spPr>
          <a:xfrm>
            <a:off x="6382800" y="888840"/>
            <a:ext cx="1212480" cy="48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Study </a:t>
            </a:r>
            <a:endParaRPr/>
          </a:p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Execution</a:t>
            </a:r>
            <a:endParaRPr/>
          </a:p>
        </p:txBody>
      </p:sp>
      <p:sp>
        <p:nvSpPr>
          <p:cNvPr id="251" name="CustomShape 62"/>
          <p:cNvSpPr/>
          <p:nvPr/>
        </p:nvSpPr>
        <p:spPr>
          <a:xfrm>
            <a:off x="9252360" y="324360"/>
            <a:ext cx="1364760" cy="56520"/>
          </a:xfrm>
          <a:custGeom>
            <a:avLst/>
            <a:gdLst/>
            <a:ahLst/>
            <a:rect l="0" t="0" r="r" b="b"/>
            <a:pathLst>
              <a:path w="1200151" h="819151">
                <a:moveTo>
                  <a:pt x="1200150" y="819150"/>
                </a:moveTo>
                <a:lnTo>
                  <a:pt x="120015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63"/>
          <p:cNvSpPr/>
          <p:nvPr/>
        </p:nvSpPr>
        <p:spPr>
          <a:xfrm flipH="1">
            <a:off x="10003680" y="3440880"/>
            <a:ext cx="1540440" cy="381240"/>
          </a:xfrm>
          <a:prstGeom prst="bentConnector3">
            <a:avLst>
              <a:gd name="adj1" fmla="val 2833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64"/>
          <p:cNvSpPr/>
          <p:nvPr/>
        </p:nvSpPr>
        <p:spPr>
          <a:xfrm>
            <a:off x="9896040" y="3564000"/>
            <a:ext cx="1212480" cy="2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20000"/>
              </a:lnSpc>
            </a:pPr>
            <a:r>
              <a:rPr b="1" lang="el-GR" sz="1400" strike="noStrike">
                <a:solidFill>
                  <a:srgbClr val="1e02c4"/>
                </a:solidFill>
                <a:latin typeface="Calibri"/>
              </a:rPr>
              <a:t>Submission</a:t>
            </a:r>
            <a:endParaRPr/>
          </a:p>
        </p:txBody>
      </p:sp>
      <p:pic>
        <p:nvPicPr>
          <p:cNvPr id="254" name="Picture 5" descr=""/>
          <p:cNvPicPr/>
          <p:nvPr/>
        </p:nvPicPr>
        <p:blipFill>
          <a:blip r:embed="rId1"/>
          <a:stretch/>
        </p:blipFill>
        <p:spPr>
          <a:xfrm>
            <a:off x="9904320" y="3983040"/>
            <a:ext cx="2287080" cy="3233160"/>
          </a:xfrm>
          <a:prstGeom prst="rect">
            <a:avLst/>
          </a:prstGeom>
          <a:ln>
            <a:noFill/>
          </a:ln>
        </p:spPr>
      </p:pic>
      <p:pic>
        <p:nvPicPr>
          <p:cNvPr id="255" name="Picture 87" descr=""/>
          <p:cNvPicPr/>
          <p:nvPr/>
        </p:nvPicPr>
        <p:blipFill>
          <a:blip r:embed="rId2"/>
          <a:stretch/>
        </p:blipFill>
        <p:spPr>
          <a:xfrm>
            <a:off x="4368960" y="3868560"/>
            <a:ext cx="1193400" cy="844200"/>
          </a:xfrm>
          <a:prstGeom prst="rect">
            <a:avLst/>
          </a:prstGeom>
          <a:ln>
            <a:noFill/>
          </a:ln>
        </p:spPr>
      </p:pic>
      <p:pic>
        <p:nvPicPr>
          <p:cNvPr id="256" name="Picture 25" descr=""/>
          <p:cNvPicPr/>
          <p:nvPr/>
        </p:nvPicPr>
        <p:blipFill>
          <a:blip r:embed="rId3"/>
          <a:stretch/>
        </p:blipFill>
        <p:spPr>
          <a:xfrm>
            <a:off x="190440" y="5015880"/>
            <a:ext cx="2514240" cy="1841760"/>
          </a:xfrm>
          <a:prstGeom prst="rect">
            <a:avLst/>
          </a:prstGeom>
          <a:ln>
            <a:noFill/>
          </a:ln>
        </p:spPr>
      </p:pic>
      <p:pic>
        <p:nvPicPr>
          <p:cNvPr id="257" name="Picture 27" descr=""/>
          <p:cNvPicPr/>
          <p:nvPr/>
        </p:nvPicPr>
        <p:blipFill>
          <a:blip r:embed="rId4"/>
          <a:stretch/>
        </p:blipFill>
        <p:spPr>
          <a:xfrm>
            <a:off x="7899480" y="711360"/>
            <a:ext cx="1673640" cy="1288800"/>
          </a:xfrm>
          <a:prstGeom prst="rect">
            <a:avLst/>
          </a:prstGeom>
          <a:ln>
            <a:noFill/>
          </a:ln>
        </p:spPr>
      </p:pic>
      <p:pic>
        <p:nvPicPr>
          <p:cNvPr id="258" name="Picture 29" descr=""/>
          <p:cNvPicPr/>
          <p:nvPr/>
        </p:nvPicPr>
        <p:blipFill>
          <a:blip r:embed="rId5"/>
          <a:stretch/>
        </p:blipFill>
        <p:spPr>
          <a:xfrm rot="21106800">
            <a:off x="5388840" y="1833120"/>
            <a:ext cx="1802520" cy="2133360"/>
          </a:xfrm>
          <a:prstGeom prst="rect">
            <a:avLst/>
          </a:prstGeom>
          <a:ln>
            <a:noFill/>
          </a:ln>
        </p:spPr>
      </p:pic>
      <p:pic>
        <p:nvPicPr>
          <p:cNvPr id="259" name="Picture 31" descr=""/>
          <p:cNvPicPr/>
          <p:nvPr/>
        </p:nvPicPr>
        <p:blipFill>
          <a:blip r:embed="rId6"/>
          <a:stretch/>
        </p:blipFill>
        <p:spPr>
          <a:xfrm>
            <a:off x="3899520" y="4459680"/>
            <a:ext cx="1293480" cy="86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25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25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"/>
                            </p:stCondLst>
                            <p:childTnLst>
                              <p:par>
                                <p:cTn id="30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"/>
                            </p:stCondLst>
                            <p:childTnLst>
                              <p:par>
                                <p:cTn id="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"/>
                            </p:stCondLst>
                            <p:childTnLst>
                              <p:par>
                                <p:cTn id="52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"/>
                            </p:stCondLst>
                            <p:childTnLst>
                              <p:par>
                                <p:cTn id="6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"/>
                            </p:stCondLst>
                            <p:childTnLst>
                              <p:par>
                                <p:cTn id="71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"/>
                            </p:stCondLst>
                            <p:childTnLst>
                              <p:par>
                                <p:cTn id="7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"/>
                            </p:stCondLst>
                            <p:childTnLst>
                              <p:par>
                                <p:cTn id="8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"/>
                            </p:stCondLst>
                            <p:childTnLst>
                              <p:par>
                                <p:cTn id="90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"/>
                            </p:stCondLst>
                            <p:childTnLst>
                              <p:par>
                                <p:cTn id="9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"/>
                            </p:stCondLst>
                            <p:childTnLst>
                              <p:par>
                                <p:cTn id="9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"/>
                            </p:stCondLst>
                            <p:childTnLst>
                              <p:par>
                                <p:cTn id="109" nodeType="after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"/>
                            </p:stCondLst>
                            <p:childTnLst>
                              <p:par>
                                <p:cTn id="1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"/>
                            </p:stCondLst>
                            <p:childTnLst>
                              <p:par>
                                <p:cTn id="11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955C84DF-08A1-4262-97F1-FD2D41BFC45F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261" name="TextShape 2"/>
          <p:cNvSpPr txBox="1"/>
          <p:nvPr/>
        </p:nvSpPr>
        <p:spPr>
          <a:xfrm>
            <a:off x="458640" y="182520"/>
            <a:ext cx="11146680" cy="890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3600" strike="noStrike">
                <a:solidFill>
                  <a:srgbClr val="1e19bb"/>
                </a:solidFill>
                <a:latin typeface="Arial"/>
              </a:rPr>
              <a:t>H Ελλάδα μέρος του παγκόσμιου δικτύου Ψηφιακών &amp; Τεχνολογικών Κέντρων της Pfizer  </a:t>
            </a:r>
            <a:endParaRPr/>
          </a:p>
        </p:txBody>
      </p:sp>
      <p:pic>
        <p:nvPicPr>
          <p:cNvPr id="262" name="Picture 20" descr=""/>
          <p:cNvPicPr/>
          <p:nvPr/>
        </p:nvPicPr>
        <p:blipFill>
          <a:blip r:embed="rId1"/>
          <a:stretch/>
        </p:blipFill>
        <p:spPr>
          <a:xfrm>
            <a:off x="1013400" y="1713600"/>
            <a:ext cx="9041040" cy="4263840"/>
          </a:xfrm>
          <a:prstGeom prst="rect">
            <a:avLst/>
          </a:prstGeom>
          <a:ln>
            <a:noFill/>
          </a:ln>
        </p:spPr>
      </p:pic>
      <p:pic>
        <p:nvPicPr>
          <p:cNvPr id="263" name="Picture 9" descr=""/>
          <p:cNvPicPr/>
          <p:nvPr/>
        </p:nvPicPr>
        <p:blipFill>
          <a:blip r:embed="rId2"/>
          <a:stretch/>
        </p:blipFill>
        <p:spPr>
          <a:xfrm rot="21060000">
            <a:off x="5180760" y="229320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4" name="Picture 14" descr=""/>
          <p:cNvPicPr/>
          <p:nvPr/>
        </p:nvPicPr>
        <p:blipFill>
          <a:blip r:embed="rId3"/>
          <a:stretch/>
        </p:blipFill>
        <p:spPr>
          <a:xfrm rot="21060000">
            <a:off x="5318640" y="244728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5" name="Picture 15" descr=""/>
          <p:cNvPicPr/>
          <p:nvPr/>
        </p:nvPicPr>
        <p:blipFill>
          <a:blip r:embed="rId4"/>
          <a:stretch/>
        </p:blipFill>
        <p:spPr>
          <a:xfrm rot="21060000">
            <a:off x="3724560" y="239652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6" name="Picture 16" descr=""/>
          <p:cNvPicPr/>
          <p:nvPr/>
        </p:nvPicPr>
        <p:blipFill>
          <a:blip r:embed="rId5"/>
          <a:stretch/>
        </p:blipFill>
        <p:spPr>
          <a:xfrm rot="21060000">
            <a:off x="5891040" y="280548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7" name="Picture 17" descr=""/>
          <p:cNvPicPr/>
          <p:nvPr/>
        </p:nvPicPr>
        <p:blipFill>
          <a:blip r:embed="rId6"/>
          <a:stretch/>
        </p:blipFill>
        <p:spPr>
          <a:xfrm rot="21060000">
            <a:off x="2293920" y="300240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8" name="Picture 19" descr=""/>
          <p:cNvPicPr/>
          <p:nvPr/>
        </p:nvPicPr>
        <p:blipFill>
          <a:blip r:embed="rId7"/>
          <a:stretch/>
        </p:blipFill>
        <p:spPr>
          <a:xfrm rot="21060000">
            <a:off x="3515760" y="2606040"/>
            <a:ext cx="393120" cy="393120"/>
          </a:xfrm>
          <a:prstGeom prst="rect">
            <a:avLst/>
          </a:prstGeom>
          <a:ln>
            <a:noFill/>
          </a:ln>
        </p:spPr>
      </p:pic>
      <p:pic>
        <p:nvPicPr>
          <p:cNvPr id="269" name="Picture 21" descr=""/>
          <p:cNvPicPr/>
          <p:nvPr/>
        </p:nvPicPr>
        <p:blipFill>
          <a:blip r:embed="rId8"/>
          <a:stretch/>
        </p:blipFill>
        <p:spPr>
          <a:xfrm rot="21060000">
            <a:off x="3100680" y="2977200"/>
            <a:ext cx="393120" cy="39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1" dur="indefinite" restart="never" nodeType="tmRoot">
          <p:childTnLst>
            <p:seq>
              <p:cTn id="122" dur="indefinite" nodeType="mainSeq"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nodeType="withEffect" fill="hold" presetClass="entr" presetID="1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3A08DB6-2907-4774-B6B2-1144BCAE7758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271" name="TextShape 2"/>
          <p:cNvSpPr txBox="1"/>
          <p:nvPr/>
        </p:nvSpPr>
        <p:spPr>
          <a:xfrm>
            <a:off x="319320" y="428040"/>
            <a:ext cx="11482200" cy="606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4000" strike="noStrike">
                <a:solidFill>
                  <a:srgbClr val="1e19bb"/>
                </a:solidFill>
                <a:latin typeface="Arial"/>
              </a:rPr>
              <a:t>Το Ψηφιακό Κέντρο της Θεσσαλονίκης </a:t>
            </a:r>
            <a:endParaRPr/>
          </a:p>
        </p:txBody>
      </p:sp>
      <p:sp>
        <p:nvSpPr>
          <p:cNvPr id="272" name="TextShape 3"/>
          <p:cNvSpPr txBox="1"/>
          <p:nvPr/>
        </p:nvSpPr>
        <p:spPr>
          <a:xfrm>
            <a:off x="6738480" y="1630800"/>
            <a:ext cx="3698280" cy="376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Μέρος ενός Οικοσυστήματος</a:t>
            </a:r>
            <a:endParaRPr/>
          </a:p>
        </p:txBody>
      </p:sp>
      <p:sp>
        <p:nvSpPr>
          <p:cNvPr id="273" name="TextShape 4"/>
          <p:cNvSpPr txBox="1"/>
          <p:nvPr/>
        </p:nvSpPr>
        <p:spPr>
          <a:xfrm>
            <a:off x="263520" y="1753200"/>
            <a:ext cx="5250240" cy="3722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Αντικείμενο: User Experience, Artificial Intelligence, Algorithm Development,  Machine Learning…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Έναρξη λειτουργίας  Απρίλιος 2020 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Θα απασχολεί 200 επιστήμονες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Αλληλεπίδραση και με τα άλλα παγκόσμια Hubs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74" name="Picture 5" descr=""/>
          <p:cNvPicPr/>
          <p:nvPr/>
        </p:nvPicPr>
        <p:blipFill>
          <a:blip r:embed="rId1"/>
          <a:srcRect l="5329" t="20331" r="5832" b="20827"/>
          <a:stretch/>
        </p:blipFill>
        <p:spPr>
          <a:xfrm>
            <a:off x="10430280" y="342720"/>
            <a:ext cx="985680" cy="6526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75" name="CustomShape 5"/>
          <p:cNvSpPr/>
          <p:nvPr/>
        </p:nvSpPr>
        <p:spPr>
          <a:xfrm>
            <a:off x="7239600" y="3269520"/>
            <a:ext cx="2289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z="2800" strike="noStrike">
                <a:solidFill>
                  <a:srgbClr val="006e9c"/>
                </a:solidFill>
                <a:latin typeface="Calibri"/>
              </a:rPr>
              <a:t>D</a:t>
            </a:r>
            <a:r>
              <a:rPr lang="el-GR" strike="noStrike">
                <a:solidFill>
                  <a:srgbClr val="006e9c"/>
                </a:solidFill>
                <a:latin typeface="Calibri"/>
              </a:rPr>
              <a:t>igital</a:t>
            </a:r>
            <a:endParaRPr/>
          </a:p>
        </p:txBody>
      </p:sp>
      <p:sp>
        <p:nvSpPr>
          <p:cNvPr id="276" name="CustomShape 6"/>
          <p:cNvSpPr/>
          <p:nvPr/>
        </p:nvSpPr>
        <p:spPr>
          <a:xfrm>
            <a:off x="7513920" y="3529440"/>
            <a:ext cx="22892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z="2800" strike="noStrike">
                <a:solidFill>
                  <a:srgbClr val="006e9c"/>
                </a:solidFill>
                <a:latin typeface="Calibri"/>
              </a:rPr>
              <a:t>H</a:t>
            </a:r>
            <a:r>
              <a:rPr lang="el-GR" strike="noStrike">
                <a:solidFill>
                  <a:srgbClr val="006e9c"/>
                </a:solidFill>
                <a:latin typeface="Calibri"/>
              </a:rPr>
              <a:t>ub</a:t>
            </a:r>
            <a:endParaRPr/>
          </a:p>
        </p:txBody>
      </p:sp>
      <p:sp>
        <p:nvSpPr>
          <p:cNvPr id="277" name="CustomShape 7"/>
          <p:cNvSpPr/>
          <p:nvPr/>
        </p:nvSpPr>
        <p:spPr>
          <a:xfrm>
            <a:off x="7770960" y="2962800"/>
            <a:ext cx="1370160" cy="1334160"/>
          </a:xfrm>
          <a:prstGeom prst="ellipse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8"/>
          <p:cNvSpPr/>
          <p:nvPr/>
        </p:nvSpPr>
        <p:spPr>
          <a:xfrm>
            <a:off x="7720920" y="2907000"/>
            <a:ext cx="1479600" cy="1440720"/>
          </a:xfrm>
          <a:prstGeom prst="ellipse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  <a:custDash>
              <a:ds d="400000" sp="300000"/>
            </a:custDash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Line 9"/>
          <p:cNvSpPr/>
          <p:nvPr/>
        </p:nvSpPr>
        <p:spPr>
          <a:xfrm flipV="1">
            <a:off x="9126360" y="2888640"/>
            <a:ext cx="574920" cy="368640"/>
          </a:xfrm>
          <a:prstGeom prst="line">
            <a:avLst/>
          </a:prstGeom>
          <a:ln/>
        </p:spPr>
      </p:sp>
      <p:sp>
        <p:nvSpPr>
          <p:cNvPr id="280" name="CustomShape 10"/>
          <p:cNvSpPr/>
          <p:nvPr/>
        </p:nvSpPr>
        <p:spPr>
          <a:xfrm>
            <a:off x="9686880" y="2814840"/>
            <a:ext cx="99000" cy="964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11"/>
          <p:cNvSpPr/>
          <p:nvPr/>
        </p:nvSpPr>
        <p:spPr>
          <a:xfrm>
            <a:off x="9719280" y="2845800"/>
            <a:ext cx="35640" cy="349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Line 12"/>
          <p:cNvSpPr/>
          <p:nvPr/>
        </p:nvSpPr>
        <p:spPr>
          <a:xfrm flipV="1">
            <a:off x="9200880" y="2970360"/>
            <a:ext cx="447840" cy="28692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283" name="Line 13"/>
          <p:cNvSpPr/>
          <p:nvPr/>
        </p:nvSpPr>
        <p:spPr>
          <a:xfrm>
            <a:off x="9056880" y="4101840"/>
            <a:ext cx="632160" cy="365040"/>
          </a:xfrm>
          <a:prstGeom prst="line">
            <a:avLst/>
          </a:prstGeom>
          <a:ln/>
        </p:spPr>
      </p:sp>
      <p:sp>
        <p:nvSpPr>
          <p:cNvPr id="284" name="CustomShape 14"/>
          <p:cNvSpPr/>
          <p:nvPr/>
        </p:nvSpPr>
        <p:spPr>
          <a:xfrm rot="3806400">
            <a:off x="9679680" y="4435920"/>
            <a:ext cx="103320" cy="10512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5"/>
          <p:cNvSpPr/>
          <p:nvPr/>
        </p:nvSpPr>
        <p:spPr>
          <a:xfrm rot="3806400">
            <a:off x="9712440" y="4469760"/>
            <a:ext cx="37440" cy="38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Line 16"/>
          <p:cNvSpPr/>
          <p:nvPr/>
        </p:nvSpPr>
        <p:spPr>
          <a:xfrm flipH="1" flipV="1">
            <a:off x="7359120" y="2989800"/>
            <a:ext cx="429480" cy="240480"/>
          </a:xfrm>
          <a:prstGeom prst="line">
            <a:avLst/>
          </a:prstGeom>
          <a:ln/>
        </p:spPr>
      </p:sp>
      <p:sp>
        <p:nvSpPr>
          <p:cNvPr id="287" name="CustomShape 17"/>
          <p:cNvSpPr/>
          <p:nvPr/>
        </p:nvSpPr>
        <p:spPr>
          <a:xfrm rot="14559000">
            <a:off x="7295760" y="2940480"/>
            <a:ext cx="69480" cy="705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8" name="CustomShape 18"/>
          <p:cNvSpPr/>
          <p:nvPr/>
        </p:nvSpPr>
        <p:spPr>
          <a:xfrm rot="14559000">
            <a:off x="7317720" y="2962800"/>
            <a:ext cx="25200" cy="255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Line 19"/>
          <p:cNvSpPr/>
          <p:nvPr/>
        </p:nvSpPr>
        <p:spPr>
          <a:xfrm flipH="1">
            <a:off x="7448040" y="4171320"/>
            <a:ext cx="471240" cy="302400"/>
          </a:xfrm>
          <a:prstGeom prst="line">
            <a:avLst/>
          </a:prstGeom>
          <a:ln/>
        </p:spPr>
      </p:sp>
      <p:sp>
        <p:nvSpPr>
          <p:cNvPr id="290" name="CustomShape 20"/>
          <p:cNvSpPr/>
          <p:nvPr/>
        </p:nvSpPr>
        <p:spPr>
          <a:xfrm rot="10800000">
            <a:off x="7460280" y="4534560"/>
            <a:ext cx="81000" cy="7884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1"/>
          <p:cNvSpPr/>
          <p:nvPr/>
        </p:nvSpPr>
        <p:spPr>
          <a:xfrm rot="10800000">
            <a:off x="7433640" y="4509360"/>
            <a:ext cx="29160" cy="28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Line 22"/>
          <p:cNvSpPr/>
          <p:nvPr/>
        </p:nvSpPr>
        <p:spPr>
          <a:xfrm flipV="1">
            <a:off x="7608600" y="4217040"/>
            <a:ext cx="324360" cy="20412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293" name="Line 23"/>
          <p:cNvSpPr/>
          <p:nvPr/>
        </p:nvSpPr>
        <p:spPr>
          <a:xfrm flipH="1" flipV="1">
            <a:off x="7501680" y="3032280"/>
            <a:ext cx="246240" cy="13356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294" name="Line 24"/>
          <p:cNvSpPr/>
          <p:nvPr/>
        </p:nvSpPr>
        <p:spPr>
          <a:xfrm flipH="1" flipV="1">
            <a:off x="9200880" y="4228560"/>
            <a:ext cx="380880" cy="2232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sp>
      <p:sp>
        <p:nvSpPr>
          <p:cNvPr id="295" name="CustomShape 25"/>
          <p:cNvSpPr/>
          <p:nvPr/>
        </p:nvSpPr>
        <p:spPr>
          <a:xfrm>
            <a:off x="5396040" y="2688120"/>
            <a:ext cx="2289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e9c"/>
                </a:solidFill>
                <a:latin typeface="Calibri"/>
              </a:rPr>
              <a:t>Πανεπιστήμια</a:t>
            </a:r>
            <a:endParaRPr/>
          </a:p>
        </p:txBody>
      </p:sp>
      <p:sp>
        <p:nvSpPr>
          <p:cNvPr id="296" name="CustomShape 26"/>
          <p:cNvSpPr/>
          <p:nvPr/>
        </p:nvSpPr>
        <p:spPr>
          <a:xfrm>
            <a:off x="5563440" y="4446360"/>
            <a:ext cx="2289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e9c"/>
                </a:solidFill>
                <a:latin typeface="Calibri"/>
              </a:rPr>
              <a:t>Start Ups</a:t>
            </a:r>
            <a:endParaRPr/>
          </a:p>
        </p:txBody>
      </p:sp>
      <p:sp>
        <p:nvSpPr>
          <p:cNvPr id="297" name="CustomShape 27"/>
          <p:cNvSpPr/>
          <p:nvPr/>
        </p:nvSpPr>
        <p:spPr>
          <a:xfrm>
            <a:off x="9616320" y="2653560"/>
            <a:ext cx="2289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e9c"/>
                </a:solidFill>
                <a:latin typeface="Calibri"/>
              </a:rPr>
              <a:t>Τεχνολογικά Πάρκα</a:t>
            </a:r>
            <a:endParaRPr/>
          </a:p>
        </p:txBody>
      </p:sp>
      <p:sp>
        <p:nvSpPr>
          <p:cNvPr id="298" name="CustomShape 28"/>
          <p:cNvSpPr/>
          <p:nvPr/>
        </p:nvSpPr>
        <p:spPr>
          <a:xfrm>
            <a:off x="9581760" y="4421520"/>
            <a:ext cx="2289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006e9c"/>
                </a:solidFill>
                <a:latin typeface="Calibri"/>
              </a:rPr>
              <a:t>Ιατρική Κοινότητα &amp; ασθενείς</a:t>
            </a:r>
            <a:endParaRPr/>
          </a:p>
        </p:txBody>
      </p:sp>
      <p:pic>
        <p:nvPicPr>
          <p:cNvPr id="299" name="Picture 39" descr=""/>
          <p:cNvPicPr/>
          <p:nvPr/>
        </p:nvPicPr>
        <p:blipFill>
          <a:blip r:embed="rId2"/>
          <a:stretch/>
        </p:blipFill>
        <p:spPr>
          <a:xfrm>
            <a:off x="6481800" y="2340360"/>
            <a:ext cx="395280" cy="384840"/>
          </a:xfrm>
          <a:prstGeom prst="rect">
            <a:avLst/>
          </a:prstGeom>
          <a:ln>
            <a:noFill/>
          </a:ln>
        </p:spPr>
      </p:pic>
      <p:pic>
        <p:nvPicPr>
          <p:cNvPr id="300" name="Picture 40" descr=""/>
          <p:cNvPicPr/>
          <p:nvPr/>
        </p:nvPicPr>
        <p:blipFill>
          <a:blip r:embed="rId3"/>
          <a:stretch/>
        </p:blipFill>
        <p:spPr>
          <a:xfrm>
            <a:off x="10528560" y="2355120"/>
            <a:ext cx="395280" cy="384840"/>
          </a:xfrm>
          <a:prstGeom prst="rect">
            <a:avLst/>
          </a:prstGeom>
          <a:ln>
            <a:noFill/>
          </a:ln>
        </p:spPr>
      </p:pic>
      <p:pic>
        <p:nvPicPr>
          <p:cNvPr id="301" name="Picture 41" descr=""/>
          <p:cNvPicPr/>
          <p:nvPr/>
        </p:nvPicPr>
        <p:blipFill>
          <a:blip r:embed="rId4"/>
          <a:stretch/>
        </p:blipFill>
        <p:spPr>
          <a:xfrm>
            <a:off x="6516000" y="4123800"/>
            <a:ext cx="395280" cy="384840"/>
          </a:xfrm>
          <a:prstGeom prst="rect">
            <a:avLst/>
          </a:prstGeom>
          <a:ln>
            <a:noFill/>
          </a:ln>
        </p:spPr>
      </p:pic>
      <p:pic>
        <p:nvPicPr>
          <p:cNvPr id="302" name="Picture 42" descr=""/>
          <p:cNvPicPr/>
          <p:nvPr/>
        </p:nvPicPr>
        <p:blipFill>
          <a:blip r:embed="rId5"/>
          <a:stretch/>
        </p:blipFill>
        <p:spPr>
          <a:xfrm>
            <a:off x="10464480" y="4074120"/>
            <a:ext cx="395280" cy="384840"/>
          </a:xfrm>
          <a:prstGeom prst="rect">
            <a:avLst/>
          </a:prstGeom>
          <a:ln>
            <a:noFill/>
          </a:ln>
        </p:spPr>
      </p:pic>
      <p:sp>
        <p:nvSpPr>
          <p:cNvPr id="303" name="CustomShape 29"/>
          <p:cNvSpPr/>
          <p:nvPr/>
        </p:nvSpPr>
        <p:spPr>
          <a:xfrm>
            <a:off x="5393520" y="1034280"/>
            <a:ext cx="5250240" cy="33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0" dur="indefinite" restart="never" nodeType="tmRoot">
          <p:childTnLst>
            <p:seq>
              <p:cTn id="151" dur="indefinite" nodeType="mainSeq">
                <p:childTnLst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9058680" y="63493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61C8234-887F-489E-9E14-61959FEE7E40}" type="slidenum">
              <a:rPr lang="el-GR" sz="900" strike="noStrike">
                <a:solidFill>
                  <a:srgbClr val="808080"/>
                </a:solidFill>
                <a:latin typeface="Arial"/>
              </a:rPr>
              <a:t>&lt;αριθμός&gt;</a:t>
            </a:fld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319320" y="428040"/>
            <a:ext cx="11482200" cy="606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1e19bb"/>
                </a:solidFill>
                <a:latin typeface="Arial"/>
              </a:rPr>
              <a:t>Pfizer: Παγκόσμιο Ψηφιακό Κέντρο Θεσσαλονίκης/  </a:t>
            </a:r>
            <a:r>
              <a:rPr b="1" lang="en-US" sz="3600" strike="noStrike">
                <a:solidFill>
                  <a:srgbClr val="1e19bb"/>
                </a:solidFill>
                <a:latin typeface="Arial"/>
              </a:rPr>
              <a:t>Πώς φτάσαμε σε αυτή την εξέλιξη</a:t>
            </a: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0" y="3275280"/>
            <a:ext cx="12094200" cy="1440360"/>
          </a:xfrm>
          <a:custGeom>
            <a:avLst/>
            <a:gdLst/>
            <a:ahLst/>
            <a:rect l="0" t="0" r="r" b="b"/>
            <a:pathLst>
              <a:path w="4845" h="937">
                <a:moveTo>
                  <a:pt x="432" y="206"/>
                </a:moveTo>
                <a:lnTo>
                  <a:pt x="4072" y="202"/>
                </a:lnTo>
                <a:lnTo>
                  <a:pt x="4174" y="0"/>
                </a:lnTo>
                <a:lnTo>
                  <a:pt x="4844" y="394"/>
                </a:lnTo>
                <a:lnTo>
                  <a:pt x="3758" y="936"/>
                </a:lnTo>
                <a:lnTo>
                  <a:pt x="3906" y="640"/>
                </a:lnTo>
                <a:lnTo>
                  <a:pt x="0" y="640"/>
                </a:lnTo>
                <a:lnTo>
                  <a:pt x="432" y="206"/>
                </a:lnTo>
              </a:path>
            </a:pathLst>
          </a:custGeom>
          <a:solidFill>
            <a:srgbClr val="00b050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4"/>
          <p:cNvSpPr/>
          <p:nvPr/>
        </p:nvSpPr>
        <p:spPr>
          <a:xfrm>
            <a:off x="402480" y="371520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1/2019</a:t>
            </a:r>
            <a:endParaRPr/>
          </a:p>
        </p:txBody>
      </p:sp>
      <p:sp>
        <p:nvSpPr>
          <p:cNvPr id="308" name="Line 5"/>
          <p:cNvSpPr/>
          <p:nvPr/>
        </p:nvSpPr>
        <p:spPr>
          <a:xfrm>
            <a:off x="1406160" y="3025800"/>
            <a:ext cx="0" cy="597960"/>
          </a:xfrm>
          <a:prstGeom prst="line">
            <a:avLst/>
          </a:prstGeom>
          <a:ln w="19080">
            <a:solidFill>
              <a:srgbClr val="000080"/>
            </a:solidFill>
            <a:round/>
          </a:ln>
        </p:spPr>
      </p:sp>
      <p:sp>
        <p:nvSpPr>
          <p:cNvPr id="309" name="CustomShape 6"/>
          <p:cNvSpPr/>
          <p:nvPr/>
        </p:nvSpPr>
        <p:spPr>
          <a:xfrm>
            <a:off x="80280" y="1672560"/>
            <a:ext cx="2012760" cy="124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1400" strike="noStrike">
                <a:solidFill>
                  <a:srgbClr val="006699"/>
                </a:solidFill>
                <a:latin typeface="Arial"/>
              </a:rPr>
              <a:t> </a:t>
            </a:r>
            <a:r>
              <a:rPr b="1" lang="el-GR" sz="1400" strike="noStrike">
                <a:solidFill>
                  <a:srgbClr val="000000"/>
                </a:solidFill>
                <a:latin typeface="Arial"/>
              </a:rPr>
              <a:t>Παγκόσμια Στρατηγική Ψηφιακού Μετασχηματισμού</a:t>
            </a:r>
            <a:endParaRPr/>
          </a:p>
        </p:txBody>
      </p:sp>
      <p:sp>
        <p:nvSpPr>
          <p:cNvPr id="310" name="CustomShape 7"/>
          <p:cNvSpPr/>
          <p:nvPr/>
        </p:nvSpPr>
        <p:spPr>
          <a:xfrm>
            <a:off x="2072520" y="370728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5/2019</a:t>
            </a:r>
            <a:endParaRPr/>
          </a:p>
        </p:txBody>
      </p:sp>
      <p:sp>
        <p:nvSpPr>
          <p:cNvPr id="311" name="Line 8"/>
          <p:cNvSpPr/>
          <p:nvPr/>
        </p:nvSpPr>
        <p:spPr>
          <a:xfrm>
            <a:off x="3029040" y="2975760"/>
            <a:ext cx="0" cy="597960"/>
          </a:xfrm>
          <a:prstGeom prst="line">
            <a:avLst/>
          </a:prstGeom>
          <a:ln w="19080">
            <a:solidFill>
              <a:srgbClr val="000080"/>
            </a:solidFill>
            <a:round/>
          </a:ln>
        </p:spPr>
      </p:sp>
      <p:sp>
        <p:nvSpPr>
          <p:cNvPr id="312" name="CustomShape 9"/>
          <p:cNvSpPr/>
          <p:nvPr/>
        </p:nvSpPr>
        <p:spPr>
          <a:xfrm>
            <a:off x="1951200" y="1914480"/>
            <a:ext cx="1662120" cy="103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1400" strike="noStrike">
                <a:solidFill>
                  <a:srgbClr val="000000"/>
                </a:solidFill>
                <a:latin typeface="Arial"/>
              </a:rPr>
              <a:t>H Ελλάδα διεκδικεί ένα από τα digital hubs </a:t>
            </a:r>
            <a:endParaRPr/>
          </a:p>
        </p:txBody>
      </p:sp>
      <p:sp>
        <p:nvSpPr>
          <p:cNvPr id="313" name="CustomShape 10"/>
          <p:cNvSpPr/>
          <p:nvPr/>
        </p:nvSpPr>
        <p:spPr>
          <a:xfrm>
            <a:off x="3855960" y="369360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7/2019</a:t>
            </a:r>
            <a:endParaRPr/>
          </a:p>
        </p:txBody>
      </p:sp>
      <p:sp>
        <p:nvSpPr>
          <p:cNvPr id="314" name="Line 11"/>
          <p:cNvSpPr/>
          <p:nvPr/>
        </p:nvSpPr>
        <p:spPr>
          <a:xfrm>
            <a:off x="4755600" y="2910600"/>
            <a:ext cx="0" cy="597960"/>
          </a:xfrm>
          <a:prstGeom prst="line">
            <a:avLst/>
          </a:prstGeom>
          <a:ln w="19080">
            <a:solidFill>
              <a:srgbClr val="000080"/>
            </a:solidFill>
            <a:round/>
          </a:ln>
        </p:spPr>
      </p:sp>
      <p:sp>
        <p:nvSpPr>
          <p:cNvPr id="315" name="CustomShape 12"/>
          <p:cNvSpPr/>
          <p:nvPr/>
        </p:nvSpPr>
        <p:spPr>
          <a:xfrm>
            <a:off x="3584160" y="1764360"/>
            <a:ext cx="2086560" cy="103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1400" strike="noStrike">
                <a:solidFill>
                  <a:srgbClr val="000000"/>
                </a:solidFill>
                <a:latin typeface="Arial"/>
              </a:rPr>
              <a:t>Επίσκεψη στην Ελλάδα και Αξιολόγηση </a:t>
            </a:r>
            <a:endParaRPr/>
          </a:p>
        </p:txBody>
      </p:sp>
      <p:sp>
        <p:nvSpPr>
          <p:cNvPr id="316" name="CustomShape 13"/>
          <p:cNvSpPr/>
          <p:nvPr/>
        </p:nvSpPr>
        <p:spPr>
          <a:xfrm>
            <a:off x="5731920" y="368064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9/2019</a:t>
            </a:r>
            <a:endParaRPr/>
          </a:p>
        </p:txBody>
      </p:sp>
      <p:sp>
        <p:nvSpPr>
          <p:cNvPr id="317" name="Line 14"/>
          <p:cNvSpPr/>
          <p:nvPr/>
        </p:nvSpPr>
        <p:spPr>
          <a:xfrm>
            <a:off x="6741360" y="2976120"/>
            <a:ext cx="0" cy="597960"/>
          </a:xfrm>
          <a:prstGeom prst="line">
            <a:avLst/>
          </a:prstGeom>
          <a:ln w="19080">
            <a:solidFill>
              <a:srgbClr val="000080"/>
            </a:solidFill>
            <a:round/>
          </a:ln>
        </p:spPr>
      </p:sp>
      <p:sp>
        <p:nvSpPr>
          <p:cNvPr id="318" name="CustomShape 15"/>
          <p:cNvSpPr/>
          <p:nvPr/>
        </p:nvSpPr>
        <p:spPr>
          <a:xfrm>
            <a:off x="5620320" y="1877400"/>
            <a:ext cx="2086560" cy="103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1400" strike="noStrike">
                <a:solidFill>
                  <a:srgbClr val="000000"/>
                </a:solidFill>
                <a:latin typeface="Arial"/>
              </a:rPr>
              <a:t>Θετική αξιολόγηση και ανακοίνωση digital hub Θεσσαλονίκης </a:t>
            </a:r>
            <a:endParaRPr/>
          </a:p>
        </p:txBody>
      </p:sp>
      <p:sp>
        <p:nvSpPr>
          <p:cNvPr id="319" name="CustomShape 16"/>
          <p:cNvSpPr/>
          <p:nvPr/>
        </p:nvSpPr>
        <p:spPr>
          <a:xfrm>
            <a:off x="7892280" y="367272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4/2020</a:t>
            </a:r>
            <a:endParaRPr/>
          </a:p>
        </p:txBody>
      </p:sp>
      <p:sp>
        <p:nvSpPr>
          <p:cNvPr id="320" name="CustomShape 17"/>
          <p:cNvSpPr/>
          <p:nvPr/>
        </p:nvSpPr>
        <p:spPr>
          <a:xfrm>
            <a:off x="8238960" y="5036400"/>
            <a:ext cx="3841560" cy="6692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l-GR" strike="noStrike">
                <a:solidFill>
                  <a:srgbClr val="1e19bb"/>
                </a:solidFill>
                <a:latin typeface="Calibri"/>
              </a:rPr>
              <a:t>Διαδικασία προσλήψεων</a:t>
            </a:r>
            <a:endParaRPr/>
          </a:p>
        </p:txBody>
      </p:sp>
      <p:sp>
        <p:nvSpPr>
          <p:cNvPr id="321" name="Line 18"/>
          <p:cNvSpPr/>
          <p:nvPr/>
        </p:nvSpPr>
        <p:spPr>
          <a:xfrm>
            <a:off x="8911080" y="2949480"/>
            <a:ext cx="0" cy="59796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</p:sp>
      <p:sp>
        <p:nvSpPr>
          <p:cNvPr id="322" name="CustomShape 19"/>
          <p:cNvSpPr/>
          <p:nvPr/>
        </p:nvSpPr>
        <p:spPr>
          <a:xfrm>
            <a:off x="7901640" y="2267640"/>
            <a:ext cx="2086560" cy="60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l-GR" sz="1400" strike="noStrike">
                <a:solidFill>
                  <a:srgbClr val="c00000"/>
                </a:solidFill>
                <a:latin typeface="Arial"/>
              </a:rPr>
              <a:t>Έναρξη λειτουργίας  </a:t>
            </a:r>
            <a:endParaRPr/>
          </a:p>
        </p:txBody>
      </p:sp>
      <p:sp>
        <p:nvSpPr>
          <p:cNvPr id="323" name="CustomShape 20"/>
          <p:cNvSpPr/>
          <p:nvPr/>
        </p:nvSpPr>
        <p:spPr>
          <a:xfrm>
            <a:off x="10033560" y="3636360"/>
            <a:ext cx="199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l-GR" sz="2000" strike="noStrike">
                <a:solidFill>
                  <a:srgbClr val="ffffff"/>
                </a:solidFill>
                <a:latin typeface="Calibri"/>
              </a:rPr>
              <a:t>2021</a:t>
            </a:r>
            <a:endParaRPr/>
          </a:p>
        </p:txBody>
      </p:sp>
      <p:pic>
        <p:nvPicPr>
          <p:cNvPr id="324" name="Picture 7" descr=""/>
          <p:cNvPicPr/>
          <p:nvPr/>
        </p:nvPicPr>
        <p:blipFill>
          <a:blip r:embed="rId1"/>
          <a:stretch/>
        </p:blipFill>
        <p:spPr>
          <a:xfrm>
            <a:off x="9651240" y="5726880"/>
            <a:ext cx="1017000" cy="873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8" dur="indefinite" restart="never" nodeType="tmRoot">
          <p:childTnLst>
            <p:seq>
              <p:cTn id="1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10887</TotalTime>
  <Application>LibreOffice/4.4.0.3$Windows_x86 LibreOffice_project/de093506bcdc5fafd9023ee680b8c60e3e0645d7</Application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2018-10-02T16:47:45Z</dcterms:created>
  <dc:creator>Helen Kim</dc:creator>
  <dc:language>el-GR</dc:language>
  <cp:lastModifiedBy>Fousteris, Antonis</cp:lastModifiedBy>
  <dcterms:modified xsi:type="dcterms:W3CDTF">2020-02-17T15:12:09Z</dcterms:modified>
  <cp:revision>299</cp:revision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0x010100DDD03775FA03F44DBF3B0062FBB87D72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