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 sz="2000">
                <a:solidFill>
                  <a:srgbClr val="000000"/>
                </a:solidFill>
                <a:latin typeface="Calibri"/>
              </a:rPr>
              <a:t>Κλινικές Μελέτες  </a:t>
            </a:r>
          </a:p>
        </c:rich>
      </c:tx>
      <c:layout/>
    </c:title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Κλινικές Μελέτες 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explosion val="25"/>
          <c:dPt>
            <c:idx val="0"/>
            <c:spPr>
              <a:solidFill>
                <a:srgbClr val="5b9bd5"/>
              </a:solidFill>
              <a:ln>
                <a:noFill/>
              </a:ln>
            </c:spPr>
          </c:dPt>
          <c:dPt>
            <c:idx val="1"/>
            <c:spPr>
              <a:solidFill>
                <a:srgbClr val="ed7d31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</c:dLbl>
            <c:dLblPos val="bestFit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Sponsor (Πανεπιστήμιο, Νοσοκομείο, Επ. Εταιρείες)</c:v>
                </c:pt>
                <c:pt idx="1">
                  <c:v>Sponsor (Φαρμακ. Βιομηχανία)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46</c:v>
                </c:pt>
                <c:pt idx="1">
                  <c:v>237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 sz="2400">
                <a:solidFill>
                  <a:srgbClr val="000000"/>
                </a:solidFill>
                <a:latin typeface="Calibri"/>
              </a:rPr>
              <a:t>Κλινικές Μελέτες  </a:t>
            </a:r>
          </a:p>
        </c:rich>
      </c:tx>
      <c:layout/>
    </c:title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Κλινικές Μελέτες 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explosion val="25"/>
          <c:dPt>
            <c:idx val="0"/>
            <c:spPr>
              <a:solidFill>
                <a:srgbClr val="5b9bd5"/>
              </a:solidFill>
              <a:ln>
                <a:noFill/>
              </a:ln>
            </c:spPr>
          </c:dPt>
          <c:dPt>
            <c:idx val="1"/>
            <c:spPr>
              <a:solidFill>
                <a:srgbClr val="ed7d31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</c:dLbl>
            <c:dLblPos val="bestFit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Interventional</c:v>
                </c:pt>
                <c:pt idx="1">
                  <c:v>NIS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242</c:v>
                </c:pt>
                <c:pt idx="1">
                  <c:v>38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bfbf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l-GR" sz="60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Click to edit Master subtitle style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17/2/2020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F3A50BC-0423-45B7-9863-C1C9294241BB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l-GR" sz="2800"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 sz="2000"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 sz="2000"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 sz="2000">
                <a:latin typeface="Calibri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 sz="2000">
                <a:latin typeface="Calibri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bfbf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l-GR" sz="44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17/2/2020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B38A499-C2CF-4EF4-A705-FA6B6493DF5F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l-GR" sz="2800"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 sz="2000"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 sz="2000"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 sz="2000">
                <a:latin typeface="Calibri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 sz="2000">
                <a:latin typeface="Calibri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bfbf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l-GR" sz="44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Έβδομο επίπεδο διάρθρωσηςEdit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l-GR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l-GR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17/2/2020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B5F05CF-BACC-4C5A-B1AC-90DFE9BDDEFF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36760" y="734760"/>
            <a:ext cx="11131560" cy="3081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50000"/>
              </a:lnSpc>
            </a:pPr>
            <a:r>
              <a:rPr b="1" lang="el-GR" sz="4800" strike="noStrike">
                <a:solidFill>
                  <a:srgbClr val="7030a0"/>
                </a:solidFill>
                <a:latin typeface="Calibri"/>
              </a:rPr>
              <a:t>ΟΦΕΛΗ ΚΑΙ ΠΡΟΚΛΗΣΕΙΣ </a:t>
            </a:r>
            <a:r>
              <a:rPr b="1" lang="el-GR" sz="4800" strike="noStrike">
                <a:solidFill>
                  <a:srgbClr val="7030a0"/>
                </a:solidFill>
                <a:latin typeface="Calibri"/>
              </a:rPr>
              <a:t>
</a:t>
            </a:r>
            <a:r>
              <a:rPr b="1" lang="el-GR" sz="4800" strike="noStrike">
                <a:solidFill>
                  <a:srgbClr val="7030a0"/>
                </a:solidFill>
                <a:latin typeface="Calibri"/>
              </a:rPr>
              <a:t>ΑΠΟ ΤΗΝ ΚΛΙΝΙΚΗ ΕΡΕΥΝΑ </a:t>
            </a:r>
            <a:r>
              <a:rPr b="1" lang="el-GR" sz="4800" strike="noStrike">
                <a:solidFill>
                  <a:srgbClr val="7030a0"/>
                </a:solidFill>
                <a:latin typeface="Calibri"/>
              </a:rPr>
              <a:t>
</a:t>
            </a:r>
            <a:r>
              <a:rPr b="1" lang="el-GR" sz="4800" strike="noStrike">
                <a:solidFill>
                  <a:srgbClr val="7030a0"/>
                </a:solidFill>
                <a:latin typeface="Calibri"/>
              </a:rPr>
              <a:t>ΣΤΗΝ ΕΛΛΑΔΑ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1523880" y="4616640"/>
            <a:ext cx="9143640" cy="1177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ΚΩΣΤΑΝΤΙΝΟΣ ΝΙΚ. ΣΥΡΙΓΟΣ, MD, PhD, FCCP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ΚΑΘΗΓΗΤΗΣ</a:t>
            </a:r>
            <a:endParaRPr/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Chart 6"/>
          <p:cNvGraphicFramePr/>
          <p:nvPr/>
        </p:nvGraphicFramePr>
        <p:xfrm>
          <a:off x="2190600" y="1838160"/>
          <a:ext cx="8579160" cy="462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9" name="CustomShape 1"/>
          <p:cNvSpPr/>
          <p:nvPr/>
        </p:nvSpPr>
        <p:spPr>
          <a:xfrm>
            <a:off x="2837880" y="397800"/>
            <a:ext cx="72846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l-GR" sz="2800" strike="noStrike">
                <a:solidFill>
                  <a:srgbClr val="7030a0"/>
                </a:solidFill>
                <a:latin typeface="Calibri"/>
              </a:rPr>
              <a:t>ΟΓΚΟΛΟΓΙΚΕΣ ΚΛΙΝΙΚΕΣ ΜΕΛΕΤΕΣ ΣΤΗΝ ΕΛΛΑΔΑ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2800" strike="noStrike">
                <a:solidFill>
                  <a:srgbClr val="7030a0"/>
                </a:solidFill>
                <a:latin typeface="Calibri"/>
              </a:rPr>
              <a:t>ΔΕΚΕΜΒΡΙΟΣ 2019</a:t>
            </a:r>
            <a:endParaRPr/>
          </a:p>
        </p:txBody>
      </p:sp>
    </p:spTree>
  </p:cSld>
  <p:transition spd="slow">
    <p:fade/>
  </p:transition>
  <p:timing>
    <p:tnLst>
      <p:par>
        <p:cTn id="64" dur="indefinite" restart="never" nodeType="tmRoot">
          <p:childTnLst>
            <p:seq>
              <p:cTn id="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Chart 3"/>
          <p:cNvGraphicFramePr/>
          <p:nvPr/>
        </p:nvGraphicFramePr>
        <p:xfrm>
          <a:off x="2895480" y="1907640"/>
          <a:ext cx="698688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1" name="CustomShape 1"/>
          <p:cNvSpPr/>
          <p:nvPr/>
        </p:nvSpPr>
        <p:spPr>
          <a:xfrm>
            <a:off x="2837880" y="397800"/>
            <a:ext cx="72846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l-GR" sz="2800" strike="noStrike">
                <a:solidFill>
                  <a:srgbClr val="7030a0"/>
                </a:solidFill>
                <a:latin typeface="Calibri"/>
              </a:rPr>
              <a:t>ΟΓΚΟΛΟΓΙΚΕΣ ΚΛΙΝΙΚΕΣ ΜΕΛΕΤΕΣ ΣΤΗΝ ΕΛΛΑΔΑ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2800" strike="noStrike">
                <a:solidFill>
                  <a:srgbClr val="7030a0"/>
                </a:solidFill>
                <a:latin typeface="Calibri"/>
              </a:rPr>
              <a:t>ΔΕΚΕΜΒΡΙΟΣ 2019</a:t>
            </a:r>
            <a:endParaRPr/>
          </a:p>
        </p:txBody>
      </p:sp>
    </p:spTree>
  </p:cSld>
  <p:transition spd="slow">
    <p:fade/>
  </p:transition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095840" y="5091480"/>
            <a:ext cx="470664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l-GR" sz="2000" strike="noStrike">
                <a:solidFill>
                  <a:srgbClr val="000000"/>
                </a:solidFill>
                <a:latin typeface="Calibri"/>
              </a:rPr>
              <a:t>316.464 κλινικές μελέτες σε 209 χώρες</a:t>
            </a:r>
            <a:endParaRPr/>
          </a:p>
          <a:p>
            <a:pPr>
              <a:lnSpc>
                <a:spcPct val="100000"/>
              </a:lnSpc>
            </a:pPr>
            <a:r>
              <a:rPr b="1" lang="el-GR" sz="2000" strike="noStrike">
                <a:solidFill>
                  <a:srgbClr val="000000"/>
                </a:solidFill>
                <a:latin typeface="Calibri"/>
              </a:rPr>
              <a:t>90111 κλινικές μελέτες στη Ευρώπη</a:t>
            </a:r>
            <a:endParaRPr/>
          </a:p>
          <a:p>
            <a:pPr>
              <a:lnSpc>
                <a:spcPct val="100000"/>
              </a:lnSpc>
            </a:pPr>
            <a:r>
              <a:rPr b="1" lang="el-GR" sz="2000" strike="noStrike">
                <a:solidFill>
                  <a:srgbClr val="000000"/>
                </a:solidFill>
                <a:latin typeface="Calibri"/>
              </a:rPr>
              <a:t>35.537 κλινικές μελέτες στη Ε.Ε.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189720" y="1419840"/>
            <a:ext cx="6230880" cy="3469680"/>
          </a:xfrm>
          <a:prstGeom prst="rect">
            <a:avLst/>
          </a:prstGeom>
          <a:ln>
            <a:noFill/>
          </a:ln>
        </p:spPr>
      </p:pic>
      <p:sp>
        <p:nvSpPr>
          <p:cNvPr id="144" name="TextShape 2"/>
          <p:cNvSpPr txBox="1"/>
          <p:nvPr/>
        </p:nvSpPr>
        <p:spPr>
          <a:xfrm>
            <a:off x="408600" y="131040"/>
            <a:ext cx="4755240" cy="986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l-GR" sz="4800" strike="noStrike">
                <a:solidFill>
                  <a:srgbClr val="7030a0"/>
                </a:solidFill>
                <a:latin typeface="Calibri"/>
              </a:rPr>
              <a:t>ClinicalTrials.gov</a:t>
            </a:r>
            <a:endParaRPr/>
          </a:p>
        </p:txBody>
      </p:sp>
      <p:graphicFrame>
        <p:nvGraphicFramePr>
          <p:cNvPr id="145" name="Table 3"/>
          <p:cNvGraphicFramePr/>
          <p:nvPr/>
        </p:nvGraphicFramePr>
        <p:xfrm>
          <a:off x="7455240" y="1222920"/>
          <a:ext cx="3960000" cy="5191560"/>
        </p:xfrm>
        <a:graphic>
          <a:graphicData uri="http://schemas.openxmlformats.org/drawingml/2006/table">
            <a:tbl>
              <a:tblPr/>
              <a:tblGrid>
                <a:gridCol w="1527480"/>
                <a:gridCol w="2432520"/>
              </a:tblGrid>
              <a:tr h="370800"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trike="noStrike">
                          <a:solidFill>
                            <a:srgbClr val="ffffff"/>
                          </a:solidFill>
                          <a:latin typeface="Calibri"/>
                        </a:rPr>
                        <a:t>Country</a:t>
                      </a:r>
                      <a:endParaRPr/>
                    </a:p>
                  </a:txBody>
                  <a:tcPr/>
                </a:tc>
                <a:tc>
                  <a:txBody>
                    <a:bodyPr lIns="121680" rIns="1216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trike="noStrike">
                          <a:solidFill>
                            <a:srgbClr val="ffffff"/>
                          </a:solidFill>
                          <a:latin typeface="Calibri"/>
                        </a:rPr>
                        <a:t>Number of Studies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Belgium   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9.191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 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9.079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 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7.690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Poland 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6.311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Sweden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5.878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   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4.981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Hungary 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3.808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Norway 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3.741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Finland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2.988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trike="noStrike">
                          <a:solidFill>
                            <a:srgbClr val="ff0000"/>
                          </a:solidFill>
                          <a:latin typeface="Calibri"/>
                        </a:rPr>
                        <a:t>Greece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l-GR" strike="noStrike">
                          <a:solidFill>
                            <a:srgbClr val="ff0000"/>
                          </a:solidFill>
                          <a:latin typeface="Calibri"/>
                        </a:rPr>
                        <a:t>2.731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Romania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2.358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Portugal 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1.945</a:t>
                      </a:r>
                      <a:endParaRPr/>
                    </a:p>
                  </a:txBody>
                  <a:tcPr/>
                </a:tc>
              </a:tr>
              <a:tr h="371160">
                <a:tc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Bulgaria 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l-GR" strike="noStrike">
                          <a:solidFill>
                            <a:srgbClr val="000000"/>
                          </a:solidFill>
                          <a:latin typeface="Calibri"/>
                        </a:rPr>
                        <a:t>1.885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6" name="CustomShape 4"/>
          <p:cNvSpPr/>
          <p:nvPr/>
        </p:nvSpPr>
        <p:spPr>
          <a:xfrm>
            <a:off x="11639520" y="1222920"/>
            <a:ext cx="287640" cy="44028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/>
          </a:gradFill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fade/>
  </p:transition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4" descr=""/>
          <p:cNvPicPr/>
          <p:nvPr/>
        </p:nvPicPr>
        <p:blipFill>
          <a:blip r:embed="rId1"/>
          <a:stretch/>
        </p:blipFill>
        <p:spPr>
          <a:xfrm>
            <a:off x="3663720" y="63720"/>
            <a:ext cx="8379720" cy="652572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22320" y="150480"/>
            <a:ext cx="35017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2800" strike="noStrike">
                <a:solidFill>
                  <a:srgbClr val="7030a0"/>
                </a:solidFill>
                <a:latin typeface="Calibri"/>
              </a:rPr>
              <a:t>Per Capita investment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2800" strike="noStrike">
                <a:solidFill>
                  <a:srgbClr val="7030a0"/>
                </a:solidFill>
                <a:latin typeface="Calibri"/>
              </a:rPr>
              <a:t>in clinical trials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 rot="10800000">
            <a:off x="4684680" y="5649120"/>
            <a:ext cx="3006000" cy="3018240"/>
          </a:xfrm>
          <a:prstGeom prst="curvedLeftArrow">
            <a:avLst>
              <a:gd name="adj1" fmla="val 7787"/>
              <a:gd name="adj2" fmla="val 50000"/>
              <a:gd name="adj3" fmla="val 2118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3"/>
          <p:cNvSpPr/>
          <p:nvPr/>
        </p:nvSpPr>
        <p:spPr>
          <a:xfrm rot="10800000">
            <a:off x="4684680" y="5649120"/>
            <a:ext cx="4536000" cy="4987080"/>
          </a:xfrm>
          <a:prstGeom prst="curvedLeftArrow">
            <a:avLst>
              <a:gd name="adj1" fmla="val 3876"/>
              <a:gd name="adj2" fmla="val 50000"/>
              <a:gd name="adj3" fmla="val 2146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fade/>
  </p:transition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1302840"/>
            <a:ext cx="3544560" cy="905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l-GR" sz="4400" strike="noStrike">
                <a:solidFill>
                  <a:srgbClr val="e454ed"/>
                </a:solidFill>
                <a:latin typeface="Calibri Light"/>
              </a:rPr>
              <a:t>1. ΤΑΧΥΤΗΤΑ: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838080" y="2267640"/>
            <a:ext cx="10515240" cy="1523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800" strike="noStrike">
                <a:solidFill>
                  <a:srgbClr val="000000"/>
                </a:solidFill>
                <a:latin typeface="Calibri"/>
              </a:rPr>
              <a:t>ΧΡΟΝΟΣ ΕΓΚΡΙΣΗΣ: εντός Νοσοκομείου (Ε.Σ. / Δ.Σ.) /ΕΟΦ &amp; ΕΕΔ </a:t>
            </a:r>
            <a:r>
              <a:rPr lang="el-GR" sz="3200" strike="noStrike">
                <a:solidFill>
                  <a:srgbClr val="c00000"/>
                </a:solidFill>
                <a:latin typeface="Calibri"/>
              </a:rPr>
              <a:t>!!!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800" strike="noStrike">
                <a:solidFill>
                  <a:srgbClr val="000000"/>
                </a:solidFill>
                <a:latin typeface="Calibri"/>
              </a:rPr>
              <a:t>ΧΡΟΝΟΣ ΟΛΟΚΛΗΡΩΣΗΣ ΣΥΜΒΑΣΗΣ: (Νοσοκομείο / ΕΛΚΕ / ΕΛΚΕΑ)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800" strike="noStrike">
                <a:solidFill>
                  <a:srgbClr val="000000"/>
                </a:solidFill>
                <a:latin typeface="Calibri"/>
              </a:rPr>
              <a:t>Ένταξη ασθενών</a:t>
            </a:r>
            <a:endParaRPr/>
          </a:p>
        </p:txBody>
      </p:sp>
      <p:sp>
        <p:nvSpPr>
          <p:cNvPr id="153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04384C3-1B20-448C-A495-479A697E8C1A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sp>
        <p:nvSpPr>
          <p:cNvPr id="154" name="CustomShape 4"/>
          <p:cNvSpPr/>
          <p:nvPr/>
        </p:nvSpPr>
        <p:spPr>
          <a:xfrm>
            <a:off x="416160" y="223920"/>
            <a:ext cx="1135908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el-GR" sz="4400" strike="noStrike">
                <a:solidFill>
                  <a:srgbClr val="7030a0"/>
                </a:solidFill>
                <a:latin typeface="Calibri"/>
              </a:rPr>
              <a:t>ΚΡΙΤΗΡΙΑ ΓΙΑ ΤΗΝ ΕΠΙΛΟΓΗ ΜΙΑΣ ΧΩΡΑΣ</a:t>
            </a:r>
            <a:endParaRPr/>
          </a:p>
        </p:txBody>
      </p:sp>
      <p:sp>
        <p:nvSpPr>
          <p:cNvPr id="155" name="CustomShape 5"/>
          <p:cNvSpPr/>
          <p:nvPr/>
        </p:nvSpPr>
        <p:spPr>
          <a:xfrm>
            <a:off x="838080" y="4165920"/>
            <a:ext cx="1125720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800" strike="noStrike">
                <a:solidFill>
                  <a:srgbClr val="000000"/>
                </a:solidFill>
                <a:latin typeface="Calibri"/>
              </a:rPr>
              <a:t>Το Επιστημονικό Συμβούλιο συνεδριάζει σπάνια ή ποτέ 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el-GR" sz="2800" strike="noStrike">
                <a:solidFill>
                  <a:srgbClr val="000000"/>
                </a:solidFill>
                <a:latin typeface="Calibri"/>
              </a:rPr>
              <a:t>(μη παρεμβατικές / παρατήρησης)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800" strike="noStrike">
                <a:solidFill>
                  <a:srgbClr val="000000"/>
                </a:solidFill>
                <a:latin typeface="Calibri"/>
              </a:rPr>
              <a:t>Το Επιστημονικό Συμβούλιο δεν έχει Γραμματεία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800" strike="noStrike">
                <a:solidFill>
                  <a:srgbClr val="000000"/>
                </a:solidFill>
                <a:latin typeface="Calibri"/>
              </a:rPr>
              <a:t>Δεν υπάρχει Δ.Σ. / Δεν συνεδριάζει / Αρνείται να υπογράψει: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000000"/>
                </a:solidFill>
                <a:latin typeface="Calibri"/>
              </a:rPr>
              <a:t>αδιαφορία, άρνηση, φόβος</a:t>
            </a:r>
            <a:endParaRPr/>
          </a:p>
        </p:txBody>
      </p:sp>
    </p:spTree>
  </p:cSld>
  <p:transition spd="slow">
    <p:fade/>
  </p:transition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0981ED5-59BF-4ABF-8560-99124062EABA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1277280" y="2284200"/>
            <a:ext cx="82033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4400" strike="noStrike">
                <a:solidFill>
                  <a:srgbClr val="e454ed"/>
                </a:solidFill>
                <a:latin typeface="Calibri Light"/>
              </a:rPr>
              <a:t>2. ΚΟΣΤΟΣ: </a:t>
            </a:r>
            <a:r>
              <a:rPr b="1" lang="el-GR" sz="4400" strike="noStrike">
                <a:solidFill>
                  <a:srgbClr val="000000"/>
                </a:solidFill>
                <a:latin typeface="Calibri Light"/>
              </a:rPr>
              <a:t>συγκριτικό πλεονέκτημα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1136880" y="3175560"/>
            <a:ext cx="887688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4400" strike="noStrike">
                <a:solidFill>
                  <a:srgbClr val="e454ed"/>
                </a:solidFill>
                <a:latin typeface="Calibri Light"/>
              </a:rPr>
              <a:t>3. ΠΟΙΟΤΗΤΑ: </a:t>
            </a:r>
            <a:r>
              <a:rPr b="1" lang="el-GR" sz="4400" strike="noStrike">
                <a:solidFill>
                  <a:srgbClr val="000000"/>
                </a:solidFill>
                <a:latin typeface="Calibri Light"/>
              </a:rPr>
              <a:t>εξαρτάται από το κέντρο</a:t>
            </a:r>
            <a:endParaRPr/>
          </a:p>
        </p:txBody>
      </p:sp>
      <p:sp>
        <p:nvSpPr>
          <p:cNvPr id="159" name="CustomShape 4"/>
          <p:cNvSpPr/>
          <p:nvPr/>
        </p:nvSpPr>
        <p:spPr>
          <a:xfrm>
            <a:off x="1155600" y="4066920"/>
            <a:ext cx="100807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4400" strike="noStrike">
                <a:solidFill>
                  <a:srgbClr val="e454ed"/>
                </a:solidFill>
                <a:latin typeface="Calibri Light"/>
              </a:rPr>
              <a:t>4. ΕΝΤΑΞΗ ΑΣΘΕΝΩΝ: </a:t>
            </a:r>
            <a:r>
              <a:rPr b="1" lang="el-GR" sz="4400" strike="noStrike">
                <a:solidFill>
                  <a:srgbClr val="000000"/>
                </a:solidFill>
                <a:latin typeface="Calibri Light"/>
              </a:rPr>
              <a:t>ανταγωνιστική ένταξη</a:t>
            </a:r>
            <a:endParaRPr/>
          </a:p>
        </p:txBody>
      </p:sp>
      <p:sp>
        <p:nvSpPr>
          <p:cNvPr id="160" name="CustomShape 5"/>
          <p:cNvSpPr/>
          <p:nvPr/>
        </p:nvSpPr>
        <p:spPr>
          <a:xfrm>
            <a:off x="416160" y="223920"/>
            <a:ext cx="1135908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el-GR" sz="4400" strike="noStrike">
                <a:solidFill>
                  <a:srgbClr val="7030a0"/>
                </a:solidFill>
                <a:latin typeface="Calibri"/>
              </a:rPr>
              <a:t>ΚΡΙΤΗΡΙΑ ΓΙΑ ΤΗΝ ΕΠΙΛΟΓΗ ΜΙΑΣ ΧΩΡΑΣ</a:t>
            </a:r>
            <a:endParaRPr/>
          </a:p>
        </p:txBody>
      </p:sp>
    </p:spTree>
  </p:cSld>
  <p:transition spd="slow">
    <p:fade/>
  </p:transition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194400" y="623160"/>
            <a:ext cx="7796880" cy="561132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8254800" y="1365120"/>
            <a:ext cx="3492000" cy="35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3200" strike="noStrike">
                <a:solidFill>
                  <a:srgbClr val="7030a0"/>
                </a:solidFill>
                <a:latin typeface="Calibri"/>
              </a:rPr>
              <a:t>ΔΕΚΕΜΒΡΙΟΣ 2019: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&gt;1.100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ογκολογικά σκευάσματα βρίσκονται σε κλινικές μελέτες ή έχουν καταθέσει φάκελο στο FDA για αξιολόγηση</a:t>
            </a:r>
            <a:endParaRPr/>
          </a:p>
        </p:txBody>
      </p:sp>
    </p:spTree>
  </p:cSld>
  <p:transition spd="slow">
    <p:fade/>
  </p:transition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166400" y="131760"/>
            <a:ext cx="9816840" cy="887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l-GR" sz="4800" strike="noStrike">
                <a:solidFill>
                  <a:srgbClr val="7030a0"/>
                </a:solidFill>
                <a:latin typeface="Calibri"/>
              </a:rPr>
              <a:t>FOOD FOR THOUGHT …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212760" y="1280520"/>
            <a:ext cx="3066480" cy="2289240"/>
          </a:xfrm>
          <a:prstGeom prst="rect">
            <a:avLst/>
          </a:prstGeom>
          <a:solidFill>
            <a:srgbClr val="f4aa88"/>
          </a:solidFill>
          <a:ln>
            <a:noFill/>
          </a:ln>
          <a:scene3d>
            <a:camera prst="orthographicFront"/>
            <a:lightRig dir="t" rig="threePt">
              <a:rot lat="0" lon="0" rev="7500000"/>
            </a:lightRig>
          </a:scene3d>
          <a:sp3d prstMaterial="plastic">
            <a:bevelT prst="relaxedInset" w="127000" h="25400"/>
          </a:sp3d>
        </p:spPr>
        <p:style>
          <a:lnRef idx="0"/>
          <a:fillRef idx="0"/>
          <a:effectRef idx="2"/>
          <a:fontRef idx="minor"/>
        </p:style>
        <p:txBody>
          <a:bodyPr lIns="110520" rIns="110520" tIns="110520" bIns="110520" anchor="ctr"/>
          <a:p>
            <a:pPr algn="ctr">
              <a:lnSpc>
                <a:spcPct val="90000"/>
              </a:lnSpc>
            </a:pPr>
            <a:r>
              <a:rPr lang="el-GR" sz="2900" strike="noStrike">
                <a:solidFill>
                  <a:srgbClr val="ffffff"/>
                </a:solidFill>
                <a:latin typeface="Calibri"/>
              </a:rPr>
              <a:t>Η κλινική έρευνα είναι ανάγκη: κλινική, κοινωνική, εκπαιδευτική</a:t>
            </a:r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3623760" y="1107360"/>
            <a:ext cx="4807800" cy="2541600"/>
          </a:xfrm>
          <a:prstGeom prst="rect">
            <a:avLst/>
          </a:prstGeom>
          <a:solidFill>
            <a:srgbClr val="f4aa88"/>
          </a:solidFill>
          <a:ln>
            <a:noFill/>
          </a:ln>
          <a:scene3d>
            <a:camera prst="orthographicFront"/>
            <a:lightRig dir="t" rig="threePt">
              <a:rot lat="0" lon="0" rev="7500000"/>
            </a:lightRig>
          </a:scene3d>
          <a:sp3d prstMaterial="plastic">
            <a:bevelT prst="relaxedInset" w="127000" h="25400"/>
          </a:sp3d>
        </p:spPr>
        <p:style>
          <a:lnRef idx="0"/>
          <a:fillRef idx="0"/>
          <a:effectRef idx="2"/>
          <a:fontRef idx="minor"/>
        </p:style>
        <p:txBody>
          <a:bodyPr lIns="110520" rIns="110520" tIns="110520" bIns="110520" anchor="ctr"/>
          <a:p>
            <a:pPr algn="ctr">
              <a:lnSpc>
                <a:spcPct val="90000"/>
              </a:lnSpc>
            </a:pPr>
            <a:r>
              <a:rPr lang="el-GR" sz="2900" strike="noStrike">
                <a:solidFill>
                  <a:srgbClr val="ffffff"/>
                </a:solidFill>
                <a:latin typeface="Calibri"/>
              </a:rPr>
              <a:t>Προϋποθέτει Ενημέρωση / Επικοινωνία /Συνεργασία με τον ασθενή</a:t>
            </a:r>
            <a:endParaRPr/>
          </a:p>
        </p:txBody>
      </p:sp>
      <p:sp>
        <p:nvSpPr>
          <p:cNvPr id="166" name="CustomShape 4"/>
          <p:cNvSpPr/>
          <p:nvPr/>
        </p:nvSpPr>
        <p:spPr>
          <a:xfrm>
            <a:off x="8936280" y="1119960"/>
            <a:ext cx="3000600" cy="2541600"/>
          </a:xfrm>
          <a:prstGeom prst="rect">
            <a:avLst/>
          </a:prstGeom>
          <a:solidFill>
            <a:srgbClr val="f4aa88"/>
          </a:solidFill>
          <a:ln>
            <a:noFill/>
          </a:ln>
          <a:scene3d>
            <a:camera prst="orthographicFront"/>
            <a:lightRig dir="t" rig="threePt">
              <a:rot lat="0" lon="0" rev="7500000"/>
            </a:lightRig>
          </a:scene3d>
          <a:sp3d prstMaterial="plastic">
            <a:bevelT prst="relaxedInset" w="127000" h="25400"/>
          </a:sp3d>
        </p:spPr>
        <p:style>
          <a:lnRef idx="0"/>
          <a:fillRef idx="0"/>
          <a:effectRef idx="2"/>
          <a:fontRef idx="minor"/>
        </p:style>
        <p:txBody>
          <a:bodyPr lIns="110520" rIns="110520" tIns="110520" bIns="110520" anchor="ctr"/>
          <a:p>
            <a:pPr algn="ctr">
              <a:lnSpc>
                <a:spcPct val="90000"/>
              </a:lnSpc>
            </a:pPr>
            <a:r>
              <a:rPr lang="el-GR" sz="2900" strike="noStrike">
                <a:solidFill>
                  <a:srgbClr val="ffffff"/>
                </a:solidFill>
                <a:latin typeface="Calibri"/>
              </a:rPr>
              <a:t>Προσπάθεια για βελτιστοποίηση διαδικασιών &amp; ενίσχυση δομών</a:t>
            </a:r>
            <a:endParaRPr/>
          </a:p>
        </p:txBody>
      </p:sp>
      <p:pic>
        <p:nvPicPr>
          <p:cNvPr id="167" name="Picture 2" descr=""/>
          <p:cNvPicPr/>
          <p:nvPr/>
        </p:nvPicPr>
        <p:blipFill>
          <a:blip r:embed="rId1"/>
          <a:stretch/>
        </p:blipFill>
        <p:spPr>
          <a:xfrm>
            <a:off x="6699240" y="3895560"/>
            <a:ext cx="5238000" cy="2692440"/>
          </a:xfrm>
          <a:prstGeom prst="rect">
            <a:avLst/>
          </a:prstGeom>
          <a:ln>
            <a:noFill/>
          </a:ln>
        </p:spPr>
      </p:pic>
      <p:sp>
        <p:nvSpPr>
          <p:cNvPr id="168" name="CustomShape 5"/>
          <p:cNvSpPr/>
          <p:nvPr/>
        </p:nvSpPr>
        <p:spPr>
          <a:xfrm>
            <a:off x="1085040" y="4393440"/>
            <a:ext cx="4741200" cy="1553400"/>
          </a:xfrm>
          <a:prstGeom prst="rect">
            <a:avLst/>
          </a:prstGeom>
          <a:solidFill>
            <a:srgbClr val="f47a7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el-GR" sz="2400" strike="noStrike">
                <a:solidFill>
                  <a:srgbClr val="e7e6e6"/>
                </a:solidFill>
                <a:latin typeface="Calibri"/>
              </a:rPr>
              <a:t>ΔΗΜΙΟΥΡΓΙΑ ΚΟΥΛΤΟΥΡΑΣ 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el-GR" sz="2400" strike="noStrike">
                <a:solidFill>
                  <a:srgbClr val="e7e6e6"/>
                </a:solidFill>
                <a:latin typeface="Calibri"/>
              </a:rPr>
              <a:t>ΑΠΟΔΟΧΗΣ &amp; ΥΠΟΣΤΗΡΙΞΗΣ 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el-GR" sz="2400" strike="noStrike">
                <a:solidFill>
                  <a:srgbClr val="e7e6e6"/>
                </a:solidFill>
                <a:latin typeface="Calibri"/>
              </a:rPr>
              <a:t>ΤΩΝ ΚΛΙΝΙΚΩΝ ΜΕΛΕΤΩΝ</a:t>
            </a:r>
            <a:endParaRPr/>
          </a:p>
        </p:txBody>
      </p:sp>
    </p:spTree>
  </p:cSld>
  <p:transition spd="slow">
    <p:fade/>
  </p:transition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319040" y="224640"/>
            <a:ext cx="9553680" cy="1047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l-GR" sz="2800" strike="noStrike">
                <a:solidFill>
                  <a:srgbClr val="7030a0"/>
                </a:solidFill>
                <a:latin typeface="Calibri"/>
              </a:rPr>
              <a:t>ΦΑΡΜΑΚΑ: ΣΥΜΒΟΛΗ ΣΤΗΝ ΥΓΕΙΟΝΟΜΙΚΗ ΠΕΡΙΘΑΛΨΗ </a:t>
            </a:r>
            <a:r>
              <a:rPr b="1" lang="el-GR" sz="2800" strike="noStrike">
                <a:solidFill>
                  <a:srgbClr val="7030a0"/>
                </a:solidFill>
                <a:latin typeface="Calibri"/>
              </a:rPr>
              <a:t>
</a:t>
            </a:r>
            <a:r>
              <a:rPr b="1" lang="el-GR" sz="2800" strike="noStrike">
                <a:solidFill>
                  <a:srgbClr val="7030a0"/>
                </a:solidFill>
                <a:latin typeface="Calibri"/>
              </a:rPr>
              <a:t>ΚΑΙ ΣΤΟ ΠΡΟΣΔΟΚΙΜΟ ΕΠΙΒΙΩΣΗΣ</a:t>
            </a:r>
            <a:endParaRPr/>
          </a:p>
        </p:txBody>
      </p:sp>
      <p:pic>
        <p:nvPicPr>
          <p:cNvPr id="121" name="Picture 4" descr=""/>
          <p:cNvPicPr/>
          <p:nvPr/>
        </p:nvPicPr>
        <p:blipFill>
          <a:blip r:embed="rId1"/>
          <a:srcRect l="16336" t="31104" r="12153" b="21651"/>
          <a:stretch/>
        </p:blipFill>
        <p:spPr>
          <a:xfrm>
            <a:off x="407880" y="1367640"/>
            <a:ext cx="11376000" cy="48837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l-GR" sz="4400" strike="noStrike">
                <a:solidFill>
                  <a:srgbClr val="7030a0"/>
                </a:solidFill>
                <a:latin typeface="Calibri"/>
              </a:rPr>
              <a:t>Η ΑΝΑΓΚΑΙΟΤΗΤΑ ΤΩΝ ΚΛΙΝΙΚΩΝ ΜΕΛΕΤΩΝ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838080" y="1684800"/>
            <a:ext cx="10515240" cy="42159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54720" anchor="ctr"/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Μελέτη / κατανόηση των διαφόρων ασθενειών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Σχεδιασμός / ανάπτυξη / έγκριση νέων φαρμακευτικών προϊόντων </a:t>
            </a:r>
            <a:endParaRPr/>
          </a:p>
          <a:p>
            <a:pPr>
              <a:lnSpc>
                <a:spcPct val="15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(αλλά κ περαιτέρω βελτίωση των κυκλοφορούντων)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Βελτίωση της παρεχόμενης υγειονομικής περίθαλψης του πληθυσμού  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Προαγωγή της ποιότητας ζωής του πληθυσμού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Διαμόρφωση πολιτικών υγείας</a:t>
            </a:r>
            <a:endParaRPr/>
          </a:p>
          <a:p>
            <a:pPr algn="ctr">
              <a:lnSpc>
                <a:spcPct val="95000"/>
              </a:lnSpc>
            </a:pPr>
            <a:endParaRPr/>
          </a:p>
        </p:txBody>
      </p:sp>
    </p:spTree>
  </p:cSld>
  <p:transition spd="slow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149480" y="168120"/>
            <a:ext cx="10313280" cy="1074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l-GR" sz="4400" strike="noStrike">
                <a:solidFill>
                  <a:srgbClr val="7030a0"/>
                </a:solidFill>
                <a:latin typeface="Calibri"/>
              </a:rPr>
              <a:t>ΟΦΕΛΗ ΓΙΑ ΤΟΥΣ ΑΣΘΕΝΕΙΣ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358920" y="1455480"/>
            <a:ext cx="11473560" cy="4882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Πρώιμη πρόσβαση σε νέες θεραπείες και καινοτόμα φάρμακα</a:t>
            </a:r>
            <a:endParaRPr/>
          </a:p>
          <a:p>
            <a:pPr lvl="2"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περισσότερες θεραπευτικές επιλογές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Δωρεάν πρόσβαση σε νέα, καινοτόμα φάρμακα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Καλύτερη, υψηλού επιπέδου διαχείριση της νόσου</a:t>
            </a:r>
            <a:endParaRPr/>
          </a:p>
          <a:p>
            <a:pPr lvl="2"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Τακτική και ενδελεχής παρακολούθηση 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transition spd="slow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149480" y="168120"/>
            <a:ext cx="10313280" cy="1074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l-GR" sz="4400" strike="noStrike">
                <a:solidFill>
                  <a:srgbClr val="7030a0"/>
                </a:solidFill>
                <a:latin typeface="Calibri"/>
              </a:rPr>
              <a:t>ΟΦΕΛΗ ΓΙΑ ΤΟΥΣ ΑΣΘΕΝΕΙΣ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1579320" y="1356120"/>
            <a:ext cx="9230040" cy="5333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Δυνατότητα αυτοδιαχείρισης του νοσήματός τους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Αλλαγή της φυσικής πορείας του νοσήματος:</a:t>
            </a:r>
            <a:endParaRPr/>
          </a:p>
          <a:p>
            <a:pPr lvl="2"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HIV / Ηπατίτιδα C / Εμβόλιο Έμπολα</a:t>
            </a:r>
            <a:endParaRPr/>
          </a:p>
          <a:p>
            <a:pPr lvl="2"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Απιδρυματοποίηση ασθενών με ψυχικές παθήσεις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Βελτίωση της ποιότητας ζωής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Βελτίωση του προσδόκιμου επιβίωσης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transition spd="slow">
    <p:fade/>
  </p:transition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6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" dur="500"/>
                                        <p:tgtEl>
                                          <p:spTgt spid="127">
                                            <p:txEl>
                                              <p:pRg st="46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9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" dur="500"/>
                                        <p:tgtEl>
                                          <p:spTgt spid="127">
                                            <p:txEl>
                                              <p:pRg st="89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25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" dur="500"/>
                                        <p:tgtEl>
                                          <p:spTgt spid="127">
                                            <p:txEl>
                                              <p:pRg st="125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71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6" dur="500"/>
                                        <p:tgtEl>
                                          <p:spTgt spid="127">
                                            <p:txEl>
                                              <p:pRg st="171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00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9" dur="500"/>
                                        <p:tgtEl>
                                          <p:spTgt spid="127">
                                            <p:txEl>
                                              <p:pRg st="200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939240" y="19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l-GR" sz="4400" strike="noStrike">
                <a:solidFill>
                  <a:srgbClr val="7030a0"/>
                </a:solidFill>
                <a:latin typeface="Calibri"/>
              </a:rPr>
              <a:t>ΟΦΕΛΗ ΓΙΑ ΤΟΥΣ ΕΜΠΛΕΚΟΜΕΝΟΥΣ ΕΠΑΓΓΕΛΜΑΤΙΕΣ ΥΓΕΙΑΣ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1494000" y="1967400"/>
            <a:ext cx="920340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Περισσότερες θεραπευτικές επιλογές για τους ασθενείς τους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Συνεχής εκπαίδευση και ενημέρωση, σε «πραγματικό» χρόνο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Διερεύνηση των γνώσεων / κατανόησης των νοσημάτων / </a:t>
            </a:r>
            <a:endParaRPr/>
          </a:p>
          <a:p>
            <a:pPr>
              <a:lnSpc>
                <a:spcPct val="15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απαντήσεις σε επιστημονικά ερωτήματα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Πρώιμη πρόσβαση σε νέες θεραπείες – απόκτηση εμπειρίας</a:t>
            </a:r>
            <a:endParaRPr/>
          </a:p>
        </p:txBody>
      </p:sp>
    </p:spTree>
  </p:cSld>
  <p:transition spd="slow">
    <p:fade/>
  </p:transition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9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" dur="500"/>
                                        <p:tgtEl>
                                          <p:spTgt spid="129">
                                            <p:txEl>
                                              <p:pRg st="59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1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9" dur="500"/>
                                        <p:tgtEl>
                                          <p:spTgt spid="129">
                                            <p:txEl>
                                              <p:pRg st="116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70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2" dur="500"/>
                                        <p:tgtEl>
                                          <p:spTgt spid="129">
                                            <p:txEl>
                                              <p:pRg st="170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08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7" dur="500"/>
                                        <p:tgtEl>
                                          <p:spTgt spid="129">
                                            <p:txEl>
                                              <p:pRg st="208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939240" y="192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l-GR" sz="4400" strike="noStrike">
                <a:solidFill>
                  <a:srgbClr val="7030a0"/>
                </a:solidFill>
                <a:latin typeface="Calibri"/>
              </a:rPr>
              <a:t>ΟΦΕΛΗ ΓΙΑ ΤΟΥΣ ΕΜΠΛΕΚΟΜΕΝΟΥΣ ΕΠΑΓΓΕΛΜΑΤΙΕΣ ΥΓΕΙΑΣ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1115640" y="1799280"/>
            <a:ext cx="996048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Υψηλού επιπέδου δημοσιεύσεις – δημιουργία βιογραφικού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Δυνατότητα διεθνούς σταδιοδρομίας: Ανάδειξη ερευνητών και ομάδων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Χρηματοδότηση της έρευνας (βασικής / μεταφραστικής / ακαδημαϊκής)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Οικονομικές απολαβές για ερευνητές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Αποφυγή επιστημονικής μετανάστευσης (brain drainage)</a:t>
            </a:r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2484000" y="5919840"/>
            <a:ext cx="7223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2400" strike="noStrike">
                <a:solidFill>
                  <a:srgbClr val="7030a0"/>
                </a:solidFill>
                <a:latin typeface="Calibri"/>
              </a:rPr>
              <a:t>ΙΣΟΤΙΜΟ ΜΕΛΟΣ ΔΙΕΘΝΟΥΣ ΕΠΙΣΤΗΜΟΝΙΚΗΣ ΟΜΑΔΑΣ </a:t>
            </a:r>
            <a:endParaRPr/>
          </a:p>
        </p:txBody>
      </p:sp>
    </p:spTree>
  </p:cSld>
  <p:transition spd="slow">
    <p:fade/>
  </p:transition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2500920" y="2250360"/>
            <a:ext cx="7189560" cy="3770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Απόκτηση Ερευνητικής Τεχνογνωσίας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Παροχή εξοπλισμού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Βελτίωση των προδιαγραφών λειτουργίας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Αναβάθμιση όλου του Νοσοκομείου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"/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Οικονομικό όφελος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l-GR" sz="4400" strike="noStrike">
                <a:solidFill>
                  <a:srgbClr val="7030a0"/>
                </a:solidFill>
                <a:latin typeface="Calibri"/>
              </a:rPr>
              <a:t>ΟΦΕΛΗ ΓΙΑ ΤA ΕΜΠΛΕΚΟΜΕΝA ΝΟΣΟΚΟΜΕΙΑ:</a:t>
            </a:r>
            <a:r>
              <a:rPr b="1" lang="el-GR" sz="4400" strike="noStrike">
                <a:solidFill>
                  <a:srgbClr val="7030a0"/>
                </a:solidFill>
                <a:latin typeface="Calibri"/>
              </a:rPr>
              <a:t>
</a:t>
            </a:r>
            <a:r>
              <a:rPr b="1" lang="el-GR" sz="4000" strike="noStrike">
                <a:solidFill>
                  <a:srgbClr val="7030a0"/>
                </a:solidFill>
                <a:latin typeface="Calibri"/>
              </a:rPr>
              <a:t>ΕΘΝΙΚΟ ΣΥΣΤΗΜΑ ΥΓΕΙΑΣ - ΠΑΝΕΠΙΣΤΗΜΙΑ</a:t>
            </a:r>
            <a:endParaRPr/>
          </a:p>
        </p:txBody>
      </p:sp>
    </p:spTree>
  </p:cSld>
  <p:transition spd="slow">
    <p:fade/>
  </p:transition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728360" y="1565640"/>
            <a:ext cx="9572040" cy="2129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Εισροή κεφαλαίων από το εξωτερικό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Επενδύσεις στον χώρο της Υγείας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Θέσεις εργασίας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Αξιοποίηση υψηλής εκπαίδευσης ανθρώπινου δυναμικού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891360" y="2401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l-GR" sz="4400" strike="noStrike">
                <a:solidFill>
                  <a:srgbClr val="7030a0"/>
                </a:solidFill>
                <a:latin typeface="Calibri"/>
              </a:rPr>
              <a:t>ΟΦΕΛΗ ΓΙΑ ΤΗΝ ΕΘΝΙΚΗ ΟΙΚΟΝΟΜΙΑ</a:t>
            </a:r>
            <a:endParaRPr/>
          </a:p>
        </p:txBody>
      </p:sp>
      <p:sp>
        <p:nvSpPr>
          <p:cNvPr id="137" name="CustomShape 3"/>
          <p:cNvSpPr/>
          <p:nvPr/>
        </p:nvSpPr>
        <p:spPr>
          <a:xfrm>
            <a:off x="1728360" y="3995640"/>
            <a:ext cx="9070920" cy="259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50000"/>
              </a:lnSpc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ΙΟΒΕ: κάθε 10 εκ. € επένδυσης στις κλινικές μελέτες: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Αυξάνει το ΑΕΠ της χώρας κατά 22 εκ. € 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Παράγει έσοδα 5,18 εκ. € (φόροι, άλλες εισφορές)</a:t>
            </a:r>
            <a:endParaRPr/>
          </a:p>
          <a:p>
            <a:pPr lvl="1">
              <a:lnSpc>
                <a:spcPct val="150000"/>
              </a:lnSpc>
              <a:buFont typeface="Wingdings" charset="2"/>
              <a:buChar char=""/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Δημιουργεί 436 νέες θέσεις εργασίας</a:t>
            </a:r>
            <a:endParaRPr/>
          </a:p>
        </p:txBody>
      </p:sp>
    </p:spTree>
  </p:cSld>
  <p:transition spd="slow">
    <p:fade/>
  </p:transition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Application>LibreOffice/4.4.0.3$Windows_x86 LibreOffice_project/de093506bcdc5fafd9023ee680b8c60e3e0645d7</Application>
  <Paragraphs>119</Paragraphs>
  <Company>Eli Lilly and 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2019-01-02T10:12:13Z</dcterms:created>
  <dc:creator>CHRISTOS TSAROUCHIS</dc:creator>
  <dc:language>el-GR</dc:language>
  <cp:lastModifiedBy>Kostas Syrigos</cp:lastModifiedBy>
  <dcterms:modified xsi:type="dcterms:W3CDTF">2020-02-16T17:21:11Z</dcterms:modified>
  <cp:revision>217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Eli Lilly and Company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17</vt:i4>
  </property>
</Properties>
</file>