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1555" r:id="rId2"/>
    <p:sldId id="428" r:id="rId3"/>
    <p:sldId id="1557" r:id="rId4"/>
    <p:sldId id="1528" r:id="rId5"/>
    <p:sldId id="1536" r:id="rId6"/>
    <p:sldId id="1529" r:id="rId7"/>
    <p:sldId id="1569" r:id="rId8"/>
    <p:sldId id="1550" r:id="rId9"/>
    <p:sldId id="1551" r:id="rId10"/>
    <p:sldId id="1552" r:id="rId11"/>
    <p:sldId id="1494" r:id="rId12"/>
    <p:sldId id="1515" r:id="rId13"/>
    <p:sldId id="1493" r:id="rId14"/>
    <p:sldId id="1558" r:id="rId15"/>
    <p:sldId id="1485" r:id="rId16"/>
  </p:sldIdLst>
  <p:sldSz cx="9144000" cy="6858000" type="screen4x3"/>
  <p:notesSz cx="9774238" cy="67246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99"/>
    <a:srgbClr val="EAEAEA"/>
    <a:srgbClr val="FFFFCC"/>
    <a:srgbClr val="FFCCFF"/>
    <a:srgbClr val="F8F8F8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05" autoAdjust="0"/>
    <p:restoredTop sz="93750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0BD8D232-8B87-433F-A1D0-F190FAB8FA48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387251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3" y="6387251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5AE74253-F6A7-43E1-925F-3DDD3DB947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25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536473" y="0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5F651615-319A-40C5-9838-A49922419290}" type="datetimeFigureOut">
              <a:rPr lang="el-GR" smtClean="0"/>
              <a:pPr/>
              <a:t>18/2/2020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2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6" rIns="91395" bIns="45696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77426" y="3194209"/>
            <a:ext cx="7819389" cy="3026093"/>
          </a:xfrm>
          <a:prstGeom prst="rect">
            <a:avLst/>
          </a:prstGeom>
        </p:spPr>
        <p:txBody>
          <a:bodyPr vert="horz" lIns="91395" tIns="45696" rIns="91395" bIns="45696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6" y="6387251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536473" y="6387251"/>
            <a:ext cx="4235503" cy="336232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5F6FBF03-17EB-42C7-8B7B-07A10AE3C95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4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120B2-6A71-4D44-ACA7-74CD10CF275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4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045CD-C3A0-4017-93E8-F19B79D38DD8}" type="datetimeFigureOut">
              <a:rPr lang="el-GR"/>
              <a:pPr/>
              <a:t>18/2/2020</a:t>
            </a:fld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5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stas\Desktop\images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237288"/>
            <a:ext cx="15478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99120" y="1018064"/>
            <a:ext cx="8892480" cy="4571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3136"/>
            <a:ext cx="8229600" cy="576064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937E-7975-41BA-8C2E-5722A8DBEECE}" type="datetimeFigureOut">
              <a:rPr lang="el-GR"/>
              <a:pPr/>
              <a:t>18/2/2020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025" y="630872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AA9B-A308-43BD-AC8F-8B66C4316BF3}" type="slidenum">
              <a:rPr lang="el-G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52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9120" y="1018064"/>
            <a:ext cx="8892480" cy="4571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3" name="Picture 10" descr="C:\Users\Kostas\Desktop\images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237288"/>
            <a:ext cx="15478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3EC0B2-E110-47CA-A4A7-29BD786EE819}" type="datetimeFigureOut">
              <a:rPr lang="el-GR"/>
              <a:pPr/>
              <a:t>18/2/2020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025" y="630872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ED21-866E-4930-A233-591E92804E73}" type="slidenum">
              <a:rPr lang="el-G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416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3413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95738" y="0"/>
            <a:ext cx="5148262" cy="1984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6FE20-B251-4A51-AC84-7AE2DE5F9526}" type="datetimeFigureOut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18/2/2020</a:t>
            </a:fld>
            <a:endParaRPr lang="el-GR"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C127E-B8BE-4BD0-8EC9-047FDE845541}" type="slidenum">
              <a:rPr lang="el-G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9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Kostas\Desktop\logo_in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81" y="6056456"/>
            <a:ext cx="299037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328" y="5949280"/>
            <a:ext cx="445466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l-GR" altLang="el-GR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Βασίλης Γ. Πενταφράγκας </a:t>
            </a:r>
            <a:r>
              <a:rPr lang="el-GR" altLang="el-G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/>
            </a:r>
            <a:br>
              <a:rPr lang="el-GR" altLang="el-G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</a:br>
            <a:r>
              <a:rPr lang="el-GR" altLang="el-GR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Φαρμακοποιός </a:t>
            </a:r>
            <a:br>
              <a:rPr lang="el-GR" altLang="el-GR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</a:br>
            <a:r>
              <a:rPr lang="el-GR" altLang="el-GR" sz="10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Εντεταλμένος Σύμβουλός ΠΕΦ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0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Διευθυντής Εταιρικών Υποθέσεων</a:t>
            </a:r>
            <a:r>
              <a:rPr lang="en-US" altLang="el-GR" sz="10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 </a:t>
            </a:r>
            <a:r>
              <a:rPr lang="el-GR" altLang="el-GR" sz="10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ΕΛΠΕΝ </a:t>
            </a:r>
            <a:r>
              <a:rPr lang="en-US" altLang="el-GR" sz="10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AE</a:t>
            </a:r>
            <a:endParaRPr lang="el-GR" altLang="el-GR" sz="10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10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701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Το αίτημα της καινοτομίας και </a:t>
            </a:r>
          </a:p>
          <a:p>
            <a:pPr algn="ctr"/>
            <a:r>
              <a:rPr lang="el-G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η ανάγκη ενός βιώσιμου συστήματος φαρμακευτικής πολιτικής</a:t>
            </a:r>
            <a:endParaRPr lang="el-G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9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2801" y="1110201"/>
          <a:ext cx="8928991" cy="5343138"/>
        </p:xfrm>
        <a:graphic>
          <a:graphicData uri="http://schemas.openxmlformats.org/drawingml/2006/table">
            <a:tbl>
              <a:tblPr/>
              <a:tblGrid>
                <a:gridCol w="1103294"/>
                <a:gridCol w="533186"/>
                <a:gridCol w="569211"/>
                <a:gridCol w="711513"/>
                <a:gridCol w="711513"/>
                <a:gridCol w="782665"/>
                <a:gridCol w="1067270"/>
                <a:gridCol w="817739"/>
                <a:gridCol w="996119"/>
                <a:gridCol w="1636481"/>
              </a:tblGrid>
              <a:tr h="220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REBATES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CLAWBACK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16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ΜΕΑ/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58 MN € 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Cyprus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7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</a:t>
                      </a:r>
                      <a:r>
                        <a:rPr kumimoji="0" lang="el-GR" sz="900" b="0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9,75%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if growth &gt; 10% 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227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state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 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7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If growth &gt; GDP growth (No GX)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7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Kingdom*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="" xmlns:a16="http://schemas.microsoft.com/office/drawing/2014/main" id="{946FC3FA-99AF-48C9-A3E8-86C1280424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dirty="0" smtClean="0"/>
              <a:t>Υποχρεωτικές επιστροφές στην Ε.Ε.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PHARMACEUTICAL EXPENDITURE TRACKING, BUDGETING AND FORECASTING IN 23 OECD AND EU </a:t>
            </a:r>
            <a:r>
              <a:rPr lang="en-US" sz="1000" dirty="0" smtClean="0">
                <a:latin typeface="+mj-lt"/>
              </a:rPr>
              <a:t>COUNTRIES, OECD2019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Panteli</a:t>
            </a:r>
            <a:r>
              <a:rPr lang="en-US" sz="1000" dirty="0" smtClean="0">
                <a:latin typeface="+mj-lt"/>
              </a:rPr>
              <a:t> at al </a:t>
            </a:r>
            <a:r>
              <a:rPr lang="en-US" sz="1000" dirty="0">
                <a:latin typeface="+mj-lt"/>
              </a:rPr>
              <a:t>Pharmaceutical regulation in </a:t>
            </a:r>
            <a:r>
              <a:rPr lang="en-US" sz="1000" dirty="0" smtClean="0">
                <a:latin typeface="+mj-lt"/>
              </a:rPr>
              <a:t>15 </a:t>
            </a:r>
            <a:r>
              <a:rPr lang="en-US" sz="1000" dirty="0">
                <a:latin typeface="+mj-lt"/>
              </a:rPr>
              <a:t>European countries: Review. </a:t>
            </a:r>
            <a:r>
              <a:rPr lang="en-US" sz="1000" dirty="0" smtClean="0">
                <a:latin typeface="+mj-lt"/>
              </a:rPr>
              <a:t>Health </a:t>
            </a:r>
            <a:r>
              <a:rPr lang="en-US" sz="1000" dirty="0">
                <a:latin typeface="+mj-lt"/>
              </a:rPr>
              <a:t>Systems in </a:t>
            </a:r>
            <a:r>
              <a:rPr lang="en-US" sz="1000" dirty="0" smtClean="0">
                <a:latin typeface="+mj-lt"/>
              </a:rPr>
              <a:t>Transition, </a:t>
            </a:r>
            <a:r>
              <a:rPr lang="en-US" sz="1000" dirty="0">
                <a:latin typeface="+mj-lt"/>
              </a:rPr>
              <a:t>2016; 18(5):1–118</a:t>
            </a:r>
            <a:r>
              <a:rPr lang="en-US" sz="1000" dirty="0" smtClean="0">
                <a:latin typeface="+mj-lt"/>
              </a:rPr>
              <a:t>.</a:t>
            </a:r>
            <a:endParaRPr lang="el-GR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6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234272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>
            <a:defPPr>
              <a:defRPr lang="el-GR"/>
            </a:defPPr>
            <a:lvl1pPr algn="ctr" eaLnBrk="0" hangingPunct="0">
              <a:defRPr sz="3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l-GR" altLang="el-GR" dirty="0"/>
              <a:t> Προϋποθέσεις βιωσιμότητας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-36512" y="1087736"/>
            <a:ext cx="9361040" cy="577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273050" indent="-2730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Βελτίωση κλίματος εμπιστοσύνης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Μέγιστη δυνατή πολιτική συναίνεση για την εφαρμοζόμενη πολιτική</a:t>
            </a:r>
            <a:endParaRPr lang="el-GR" altLang="el-GR" sz="1000" b="1" dirty="0">
              <a:solidFill>
                <a:srgbClr val="0001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Επιλογή προσανατολισμού και επιμονή-σταθερότητα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Σύγχρονη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διακυβέρνηση </a:t>
            </a: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των διαθέσιμων πόρων και … ανθρώπων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Καθολική ηλεκτρονική-ψηφιακή διαχείριση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κλάδου υγείας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Ενίσχυση προϋπολογισμών  (Ευρωπαϊκά κονδύλια)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Ουσιαστική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ανάλυση δεδομένων </a:t>
            </a: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(ΚΡΙ</a:t>
            </a:r>
            <a:r>
              <a:rPr lang="en-US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</a:t>
            </a: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): 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Αξιολόγηση &amp; Λογοδοσία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Εκσυγχρονισμός πλαισίου συνεχιζόμενης εκπαίδευσης </a:t>
            </a: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υγειονομικών </a:t>
            </a:r>
            <a:endParaRPr lang="el-GR" altLang="el-GR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Επιτάχυνση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διαχείρισης ρυθμιστικών διαδικασιών</a:t>
            </a:r>
            <a:endParaRPr lang="el-GR" altLang="el-GR" b="1" dirty="0">
              <a:solidFill>
                <a:srgbClr val="000000"/>
              </a:solidFill>
              <a:latin typeface="Calibri" pitchFamily="34" charset="0"/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l-GR" alt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Ενίσχυση των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ρυθμιστικών φορέων, υπηρεσιών και οργάνων </a:t>
            </a:r>
          </a:p>
        </p:txBody>
      </p:sp>
    </p:spTree>
    <p:extLst>
      <p:ext uri="{BB962C8B-B14F-4D97-AF65-F5344CB8AC3E}">
        <p14:creationId xmlns:p14="http://schemas.microsoft.com/office/powerpoint/2010/main" val="20238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234272"/>
            <a:ext cx="9143999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 bIns="0" anchor="ctr"/>
          <a:lstStyle>
            <a:defPPr>
              <a:defRPr lang="el-GR"/>
            </a:defPPr>
            <a:lvl1pPr algn="ctr" eaLnBrk="0" hangingPunct="0">
              <a:defRPr sz="3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l-GR" altLang="el-GR" dirty="0"/>
              <a:t>Πλαίσιο φαρμακευτικής πολιτικής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1196752"/>
            <a:ext cx="925252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3900" indent="-2667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Ρεαλιστικοί προϋπολογισμοί φαρμάκων για ΕΟΠΥΥ και Νοσοκομεία. 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Νέο δίκαιο, λογικό – απλό – διαφανές - ισορροπημένο</a:t>
            </a:r>
            <a:r>
              <a:rPr lang="el-GR" altLang="el-GR" sz="2000" b="1" dirty="0" smtClean="0">
                <a:latin typeface="Calibri" pitchFamily="34" charset="0"/>
              </a:rPr>
              <a:t> </a:t>
            </a:r>
            <a:r>
              <a:rPr lang="el-GR" altLang="el-GR" sz="2000" b="1" dirty="0">
                <a:latin typeface="Calibri" pitchFamily="34" charset="0"/>
              </a:rPr>
              <a:t>σύστημα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τιμών </a:t>
            </a:r>
            <a:endParaRPr lang="el-GR" altLang="el-GR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Διαρθρωτικά μέτρα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Ψηφιοποίηση όλων των δεδομένων, σε όλα τα σημεία επαφής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Αξιολόγηση κόστους / οφέλους των νέων θεραπειών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l-GR" sz="2000" b="1" dirty="0">
                <a:latin typeface="Calibri" pitchFamily="34" charset="0"/>
              </a:rPr>
              <a:t>Registries</a:t>
            </a:r>
            <a:r>
              <a:rPr lang="el-GR" altLang="el-GR" sz="2000" b="1" dirty="0">
                <a:latin typeface="Calibri" pitchFamily="34" charset="0"/>
              </a:rPr>
              <a:t> για όλες τις ακριβές θεραπείες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Θεραπευτικά πρωτόκολλα </a:t>
            </a:r>
            <a:endParaRPr lang="el-GR" altLang="el-GR" sz="2000" b="1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 smtClean="0">
                <a:latin typeface="Calibri" pitchFamily="34" charset="0"/>
              </a:rPr>
              <a:t>Φίλτρα συνταγογράφησης (</a:t>
            </a:r>
            <a:r>
              <a:rPr lang="en-US" altLang="el-GR" sz="2000" b="1" dirty="0" smtClean="0">
                <a:latin typeface="Calibri" pitchFamily="34" charset="0"/>
              </a:rPr>
              <a:t>SPC</a:t>
            </a:r>
            <a:r>
              <a:rPr lang="el-GR" altLang="el-GR" sz="2000" b="1" dirty="0" smtClean="0">
                <a:latin typeface="Calibri" pitchFamily="34" charset="0"/>
              </a:rPr>
              <a:t>)  </a:t>
            </a:r>
            <a:endParaRPr lang="en-US" altLang="el-GR" sz="2000" b="1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Συστηματική αξιολόγηση των στοιχείων συνταγογράφησης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Ουσιαστικός έλεγχος της διακίνησης – κατανάλωσης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 smtClean="0">
                <a:latin typeface="Calibri" pitchFamily="34" charset="0"/>
              </a:rPr>
              <a:t>Αναθεώρηση </a:t>
            </a:r>
            <a:r>
              <a:rPr lang="el-GR" altLang="el-GR" sz="2000" b="1" dirty="0">
                <a:latin typeface="Calibri" pitchFamily="34" charset="0"/>
              </a:rPr>
              <a:t>συστήματος αμοιβών 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Υπεύθυνη ενημέρωση των πολιτών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Επενδύσεις σε πρόληψη και ΠΦΥ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altLang="el-GR" sz="2000" b="1" dirty="0">
                <a:latin typeface="Calibri" pitchFamily="34" charset="0"/>
              </a:rPr>
              <a:t>Πολιτική </a:t>
            </a:r>
            <a:r>
              <a:rPr lang="el-GR" altLang="el-GR" sz="2000" b="1" dirty="0" smtClean="0">
                <a:latin typeface="Calibri" pitchFamily="34" charset="0"/>
              </a:rPr>
              <a:t>Ελληνικού </a:t>
            </a:r>
            <a:r>
              <a:rPr lang="el-GR" altLang="el-GR" sz="2000" b="1" dirty="0">
                <a:latin typeface="Calibri" pitchFamily="34" charset="0"/>
              </a:rPr>
              <a:t>φαρμάκου – πολιτική </a:t>
            </a:r>
            <a:r>
              <a:rPr lang="el-GR" altLang="el-GR" sz="2000" b="1" dirty="0" smtClean="0">
                <a:latin typeface="Calibri" pitchFamily="34" charset="0"/>
              </a:rPr>
              <a:t>ταυτότητας </a:t>
            </a:r>
            <a:endParaRPr lang="el-GR" altLang="el-G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6752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Άμεση ένταξη των γενοσήμων και βιοομοειδών στη Θετική Λίστα. </a:t>
            </a:r>
            <a:endParaRPr lang="el-G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err="1" smtClean="0">
                <a:latin typeface="+mj-lt"/>
              </a:rPr>
              <a:t>Ψηφιοποίηση</a:t>
            </a:r>
            <a:r>
              <a:rPr lang="el-GR" sz="2000" b="1" dirty="0" smtClean="0">
                <a:latin typeface="+mj-lt"/>
              </a:rPr>
              <a:t> του συστήματος υγειονομικής περίθαλψης. </a:t>
            </a:r>
            <a:endParaRPr lang="el-G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2000" b="1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+mj-lt"/>
              </a:rPr>
              <a:t>Κατάργηση </a:t>
            </a:r>
            <a:r>
              <a:rPr lang="en-US" sz="2000" b="1" dirty="0" smtClean="0">
                <a:latin typeface="+mj-lt"/>
              </a:rPr>
              <a:t>clawback </a:t>
            </a:r>
            <a:r>
              <a:rPr lang="el-GR" sz="2000" b="1" dirty="0" smtClean="0">
                <a:latin typeface="+mj-lt"/>
              </a:rPr>
              <a:t>για τα γενόσημα &amp; και τις οικονομικότερες θεραπείες.</a:t>
            </a:r>
            <a:endParaRPr lang="el-GR" sz="2000" dirty="0">
              <a:latin typeface="+mj-lt"/>
            </a:endParaRPr>
          </a:p>
          <a:p>
            <a:r>
              <a:rPr lang="el-GR" sz="2000" b="1" dirty="0">
                <a:latin typeface="+mj-lt"/>
              </a:rPr>
              <a:t> </a:t>
            </a:r>
            <a:endParaRPr lang="el-GR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Εξουδετέρωση των κινήτρων </a:t>
            </a:r>
            <a:r>
              <a:rPr lang="el-GR" sz="2000" b="1" dirty="0" smtClean="0">
                <a:latin typeface="+mj-lt"/>
              </a:rPr>
              <a:t>προώθησης των ακριβότερων - κατά περίπτωση θεραπευτικων επιλογών.</a:t>
            </a:r>
            <a:endParaRPr lang="el-G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+mj-lt"/>
              </a:rPr>
              <a:t>Προαγωγή </a:t>
            </a:r>
            <a:r>
              <a:rPr lang="el-GR" sz="2000" b="1" dirty="0">
                <a:latin typeface="+mj-lt"/>
              </a:rPr>
              <a:t>ορθολογικών πρακτικών συνταγογράφησης και χρήσης φαρμάκων.</a:t>
            </a:r>
            <a:r>
              <a:rPr lang="el-GR" sz="2000" dirty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+mj-lt"/>
              </a:rPr>
              <a:t>Εφαρμογή όλων των εργαλείων περιορισμού της αναίτιας / κακής χρήσης.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+mj-lt"/>
              </a:rPr>
              <a:t>Έλεγχός της ατεκμηρίωτης υποκατάστασης.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 </a:t>
            </a:r>
            <a:r>
              <a:rPr lang="el-GR" sz="2000" b="1" dirty="0" smtClean="0">
                <a:latin typeface="+mj-lt"/>
              </a:rPr>
              <a:t>Κίνητρα </a:t>
            </a:r>
            <a:r>
              <a:rPr lang="el-GR" sz="2000" b="1" dirty="0">
                <a:latin typeface="+mj-lt"/>
              </a:rPr>
              <a:t>συνταγογράφησης γενοσήμων, προς τους ιατρούς.</a:t>
            </a:r>
            <a:r>
              <a:rPr lang="el-GR" sz="2000" dirty="0">
                <a:latin typeface="+mj-lt"/>
              </a:rPr>
              <a:t> </a:t>
            </a:r>
            <a:r>
              <a:rPr lang="el-GR" sz="2000" b="1" dirty="0">
                <a:latin typeface="+mj-lt"/>
              </a:rPr>
              <a:t> </a:t>
            </a:r>
            <a:endParaRPr lang="el-GR" sz="2000" dirty="0">
              <a:latin typeface="+mj-lt"/>
            </a:endParaRPr>
          </a:p>
          <a:p>
            <a:pPr lvl="0"/>
            <a:endParaRPr lang="el-GR" sz="2000" b="1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Κίνητρα χορήγησης γενοσήμων, προς τα φαρμακεία.</a:t>
            </a:r>
            <a:endParaRPr lang="el-GR" sz="2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 </a:t>
            </a:r>
            <a:r>
              <a:rPr lang="el-GR" sz="2000" b="1" dirty="0">
                <a:latin typeface="+mj-lt"/>
              </a:rPr>
              <a:t> </a:t>
            </a:r>
            <a:endParaRPr lang="el-G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Κίνητρα προτίμησης γενοσήμων, προς τους ασθενείς.</a:t>
            </a:r>
            <a:endParaRPr lang="el-GR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62" y="241392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algn="ctr">
              <a:spcBef>
                <a:spcPct val="0"/>
              </a:spcBef>
            </a:pPr>
            <a:r>
              <a:rPr lang="el-G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Άμεσα μέτρα</a:t>
            </a:r>
            <a:endParaRPr lang="el-GR" sz="3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341438"/>
            <a:ext cx="9144000" cy="5040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r>
              <a:rPr lang="el-GR" alt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Όποιες πολιτικές ενίσχυσης δεν έχουν καμία πιθανότητα επιτυχίας </a:t>
            </a:r>
          </a:p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r>
              <a:rPr lang="el-GR" alt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αν δεν συνυπάρχουν 3 αναγκαίες συνθήκες: </a:t>
            </a:r>
          </a:p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BD0D9"/>
              </a:buClr>
              <a:buSzPct val="95000"/>
              <a:defRPr/>
            </a:pPr>
            <a:r>
              <a:rPr lang="el-GR" altLang="el-GR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Να αποτελούν συνειδητή συνταγογραφική επιλογή των γιατρών</a:t>
            </a:r>
          </a:p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BD0D9"/>
              </a:buClr>
              <a:buSzPct val="95000"/>
              <a:defRPr/>
            </a:pPr>
            <a:r>
              <a:rPr lang="el-GR" altLang="el-GR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Να μη εκτίθεται / ζημιώνεται ο φαρμακοποιός</a:t>
            </a:r>
          </a:p>
          <a:p>
            <a:pPr algn="ctr">
              <a:buClr>
                <a:srgbClr val="0BD0D9"/>
              </a:buClr>
              <a:buSzPct val="95000"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BD0D9"/>
              </a:buClr>
              <a:buSzPct val="95000"/>
              <a:defRPr/>
            </a:pPr>
            <a:r>
              <a:rPr lang="el-GR" altLang="el-GR" sz="2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Να έχουν κερδίσει τη εμπιστοσύνη των ασφαλισμένων</a:t>
            </a:r>
          </a:p>
          <a:p>
            <a:pPr algn="ctr"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l-GR" altLang="el-GR" sz="2400" dirty="0" smtClean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0" y="444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algn="ctr" eaLnBrk="0" hangingPunct="0"/>
            <a:r>
              <a:rPr lang="el-G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Πολιτική </a:t>
            </a:r>
            <a:r>
              <a:rPr lang="el-G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ενίσχυσης γενοσήμων φαρμάκων </a:t>
            </a:r>
          </a:p>
        </p:txBody>
      </p:sp>
    </p:spTree>
    <p:extLst>
      <p:ext uri="{BB962C8B-B14F-4D97-AF65-F5344CB8AC3E}">
        <p14:creationId xmlns:p14="http://schemas.microsoft.com/office/powerpoint/2010/main" val="16130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768C23-56AB-4918-894E-87F5DE9250BD}" type="slidenum">
              <a:rPr lang="el-GR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95327"/>
            <a:ext cx="70199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84275"/>
            <a:ext cx="70199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868863"/>
            <a:ext cx="7035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08" y="188913"/>
            <a:ext cx="3492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60463"/>
            <a:ext cx="2160588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4" descr="http://blog.iridiamedical.com/wp-content/uploads/2013/05/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7"/>
          <a:stretch>
            <a:fillRect/>
          </a:stretch>
        </p:blipFill>
        <p:spPr bwMode="auto">
          <a:xfrm>
            <a:off x="539552" y="1131151"/>
            <a:ext cx="7992887" cy="359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30205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>
            <a:defPPr>
              <a:defRPr lang="el-GR"/>
            </a:defPPr>
            <a:lvl1pPr algn="ctr" eaLnBrk="0" hangingPunct="0">
              <a:defRPr sz="3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l-GR" altLang="el-GR" dirty="0"/>
              <a:t>Παράγοντες που επηρεάζουν την </a:t>
            </a:r>
            <a:r>
              <a:rPr lang="el-GR" altLang="el-GR" dirty="0" smtClean="0"/>
              <a:t>Υγεία</a:t>
            </a:r>
            <a:r>
              <a:rPr lang="en-GB" altLang="el-GR" dirty="0" smtClean="0"/>
              <a:t> </a:t>
            </a:r>
            <a:r>
              <a:rPr lang="el-GR" altLang="el-GR" dirty="0" smtClean="0"/>
              <a:t>των Πολιτών</a:t>
            </a:r>
            <a:endParaRPr lang="en-GB" alt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925" y="6453188"/>
            <a:ext cx="80660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Dahgreen &amp; Whitehead (2006), “European strategies for tackling social inequities in health: Levelling up. Part 2”,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The  Report on the State of Public Health in Canada, WHO</a:t>
            </a:r>
            <a:endParaRPr lang="en-US" altLang="el-GR" sz="800" b="1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5138" y="5651772"/>
            <a:ext cx="2232025" cy="7295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Επιλογή Τρόπου Ζωής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0825" y="4436764"/>
            <a:ext cx="1873250" cy="936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400" b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Ηλικία, Φύλο, Κληρονομικοί Παράγοντες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35375" y="4436764"/>
            <a:ext cx="1873250" cy="936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400" b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Κοινωνικό Περιβάλλον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19925" y="4436764"/>
            <a:ext cx="1873250" cy="936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300" b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Κοινωνικό οικονομικοί πολιτισμικοί και περιβαλλοντολογικοί παράγοντες</a:t>
            </a:r>
          </a:p>
        </p:txBody>
      </p:sp>
      <p:sp>
        <p:nvSpPr>
          <p:cNvPr id="10" name="Oval 9"/>
          <p:cNvSpPr/>
          <p:nvPr/>
        </p:nvSpPr>
        <p:spPr>
          <a:xfrm>
            <a:off x="5004072" y="5661445"/>
            <a:ext cx="2520256" cy="8638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b="1" dirty="0">
                <a:solidFill>
                  <a:prstClr val="black"/>
                </a:solidFill>
                <a:latin typeface="+mj-lt"/>
              </a:rPr>
              <a:t>Συνθήκες Ζωής και Εργασίας </a:t>
            </a:r>
            <a:r>
              <a:rPr lang="el-GR" sz="1100" b="1" dirty="0">
                <a:solidFill>
                  <a:prstClr val="black"/>
                </a:solidFill>
                <a:latin typeface="+mj-lt"/>
              </a:rPr>
              <a:t>(ανεργία, εκπαίδευση κτλ.)</a:t>
            </a:r>
          </a:p>
        </p:txBody>
      </p:sp>
      <p:sp>
        <p:nvSpPr>
          <p:cNvPr id="11" name="Right Arrow 10"/>
          <p:cNvSpPr/>
          <p:nvPr/>
        </p:nvSpPr>
        <p:spPr>
          <a:xfrm rot="3212776">
            <a:off x="2051844" y="5407521"/>
            <a:ext cx="287337" cy="215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3212776">
            <a:off x="5455444" y="5397996"/>
            <a:ext cx="287337" cy="215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7858828">
            <a:off x="3467894" y="5428158"/>
            <a:ext cx="287338" cy="215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858828">
            <a:off x="6865937" y="5424190"/>
            <a:ext cx="288925" cy="215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44490" y="3110897"/>
            <a:ext cx="1249363" cy="53412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28" y="945907"/>
            <a:ext cx="9144000" cy="27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l-GR" altLang="el-GR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Ιεράρχηση Στόχων </a:t>
            </a:r>
            <a:endParaRPr lang="el-GR" altLang="el-GR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600" b="1" dirty="0" smtClean="0">
                <a:solidFill>
                  <a:srgbClr val="002060"/>
                </a:solidFill>
                <a:latin typeface="Calibri" pitchFamily="34" charset="0"/>
              </a:rPr>
              <a:t> Διασφάλιση </a:t>
            </a:r>
            <a:r>
              <a:rPr lang="el-GR" altLang="el-GR" sz="1600" b="1" dirty="0">
                <a:solidFill>
                  <a:srgbClr val="002060"/>
                </a:solidFill>
                <a:latin typeface="Calibri" pitchFamily="34" charset="0"/>
              </a:rPr>
              <a:t>της βιωσιμότητας - αποδοτικότητας του συστήματος περίθαλψης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600" b="1" dirty="0">
                <a:solidFill>
                  <a:srgbClr val="002060"/>
                </a:solidFill>
                <a:latin typeface="Calibri" pitchFamily="34" charset="0"/>
              </a:rPr>
              <a:t>  Ελαχιστοποίηση των καταστροφικών δαπανών &amp; των </a:t>
            </a:r>
            <a:r>
              <a:rPr lang="el-GR" altLang="el-GR" sz="1600" b="1" dirty="0" smtClean="0">
                <a:solidFill>
                  <a:srgbClr val="002060"/>
                </a:solidFill>
                <a:latin typeface="Calibri" pitchFamily="34" charset="0"/>
              </a:rPr>
              <a:t>ανισοτήτων. 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600" b="1" dirty="0" smtClean="0">
                <a:solidFill>
                  <a:srgbClr val="002060"/>
                </a:solidFill>
                <a:latin typeface="Calibri" pitchFamily="34" charset="0"/>
              </a:rPr>
              <a:t>  Διασφάλιση της προσβασιμότητας των πολιτών στα φάρμακα που καλύπτουν αποτελεσματικά και με       ασφάλεια τις πραγματικές ανάγκες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600" b="1" dirty="0" smtClean="0">
                <a:solidFill>
                  <a:srgbClr val="002060"/>
                </a:solidFill>
                <a:latin typeface="Calibri" pitchFamily="34" charset="0"/>
              </a:rPr>
              <a:t>  Αποτελεσματικός έλεγχος κατανάλωσης &amp; δαπανών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600" b="1" dirty="0" smtClean="0">
                <a:solidFill>
                  <a:srgbClr val="002060"/>
                </a:solidFill>
                <a:latin typeface="Calibri" pitchFamily="34" charset="0"/>
              </a:rPr>
              <a:t>  Παραγωγή Προστιθέμενων Αξιών </a:t>
            </a:r>
            <a:r>
              <a:rPr lang="el-GR" altLang="el-GR" sz="1600" b="1" dirty="0">
                <a:solidFill>
                  <a:srgbClr val="002060"/>
                </a:solidFill>
                <a:latin typeface="Calibri" pitchFamily="34" charset="0"/>
              </a:rPr>
              <a:t>και η Ανάπτυξη</a:t>
            </a:r>
            <a:endParaRPr lang="el-GR" altLang="el-GR" sz="1600" b="1" dirty="0">
              <a:solidFill>
                <a:srgbClr val="1E1C1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l-GR" sz="2000" b="1" dirty="0">
              <a:solidFill>
                <a:srgbClr val="1E1C11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680520"/>
            <a:ext cx="4572000" cy="20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alt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Επενδύσεις </a:t>
            </a:r>
            <a:r>
              <a:rPr lang="el-GR" alt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l-GR" alt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στην </a:t>
            </a:r>
            <a:r>
              <a:rPr lang="el-GR" alt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εκπαίδευση, </a:t>
            </a:r>
            <a:endParaRPr lang="el-GR" altLang="el-G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l-GR" alt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την  </a:t>
            </a:r>
            <a:r>
              <a:rPr lang="el-GR" alt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ενημέρωση, </a:t>
            </a:r>
            <a:endParaRPr lang="el-GR" altLang="el-G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l-GR" alt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την </a:t>
            </a:r>
            <a:r>
              <a:rPr lang="el-GR" alt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ΠΦΥ, </a:t>
            </a:r>
            <a:endParaRPr lang="el-GR" altLang="el-G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l-GR" alt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την </a:t>
            </a:r>
            <a:r>
              <a:rPr lang="el-GR" alt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πρόληψη</a:t>
            </a:r>
            <a:r>
              <a:rPr lang="el-GR" alt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l-GR" alt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</a:t>
            </a:r>
            <a:endParaRPr lang="el-GR" altLang="el-GR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185" y="2603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algn="ctr" eaLnBrk="0" hangingPunct="0"/>
            <a:r>
              <a:rPr lang="el-GR" altLang="el-G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Φαρμακευτική Πολιτική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88" y="4077072"/>
            <a:ext cx="9144000" cy="5032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l-GR" altLang="el-GR" sz="2400" b="1" dirty="0">
                <a:solidFill>
                  <a:srgbClr val="1E1C11"/>
                </a:solidFill>
                <a:latin typeface="Arial Narrow" pitchFamily="34" charset="0"/>
              </a:rPr>
              <a:t>Αλλαγή του δομικού προσανατολισμού και της εντροπίας του συστήματος</a:t>
            </a:r>
            <a:endParaRPr lang="en-US" altLang="el-GR" sz="2400" b="1" dirty="0">
              <a:solidFill>
                <a:srgbClr val="1E1C11"/>
              </a:solidFill>
              <a:latin typeface="Arial Narrow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131840" y="4678848"/>
            <a:ext cx="59766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l-GR" alt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Ορθολογική χρήση φαρμάκων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l-GR" alt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Λογικό πλαίσιο λειτουργίας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l-GR" alt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Έλεγχος – Λογοδοσία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l-GR" alt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Διαφάνεια </a:t>
            </a:r>
            <a:endParaRPr lang="el-GR" altLang="el-GR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0" y="332656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altLang="el-GR" dirty="0"/>
              <a:t>Δεδομένα ΕΟΠΥΥ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>
                <a:latin typeface="Calibri" pitchFamily="34" charset="0"/>
              </a:rPr>
              <a:t>Αξία αποζημιούμενων φαρμάκων :			</a:t>
            </a:r>
            <a:r>
              <a:rPr lang="el-GR" altLang="el-GR" sz="2400" b="1" dirty="0">
                <a:latin typeface="Calibri" pitchFamily="34" charset="0"/>
              </a:rPr>
              <a:t>3,816 δις</a:t>
            </a:r>
            <a:r>
              <a:rPr lang="en-US" altLang="el-GR" sz="2400" b="1" dirty="0">
                <a:latin typeface="Calibri" pitchFamily="34" charset="0"/>
              </a:rPr>
              <a:t> </a:t>
            </a:r>
            <a:r>
              <a:rPr lang="el-GR" altLang="el-GR" sz="2400" b="1" dirty="0">
                <a:latin typeface="Calibri" pitchFamily="34" charset="0"/>
              </a:rPr>
              <a:t>€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EDA2583-9F9B-4553-9EFF-992972E9909F}"/>
              </a:ext>
            </a:extLst>
          </p:cNvPr>
          <p:cNvGrpSpPr/>
          <p:nvPr/>
        </p:nvGrpSpPr>
        <p:grpSpPr>
          <a:xfrm>
            <a:off x="812" y="1134075"/>
            <a:ext cx="9144000" cy="673425"/>
            <a:chOff x="812" y="1134075"/>
            <a:chExt cx="9144000" cy="67342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BB067D-241D-44CE-B9E3-8A10C1AE3DAB}"/>
                </a:ext>
              </a:extLst>
            </p:cNvPr>
            <p:cNvSpPr/>
            <p:nvPr/>
          </p:nvSpPr>
          <p:spPr>
            <a:xfrm>
              <a:off x="812" y="1134075"/>
              <a:ext cx="9144000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2400" dirty="0">
                  <a:solidFill>
                    <a:srgbClr val="7030A0"/>
                  </a:solidFill>
                  <a:latin typeface="Calibri" pitchFamily="34" charset="0"/>
                </a:rPr>
                <a:t>Φ/β - ΚΑΚ (πωλήσεις σε </a:t>
              </a:r>
              <a:r>
                <a:rPr lang="en-US" altLang="el-GR" sz="2400" dirty="0" err="1">
                  <a:solidFill>
                    <a:srgbClr val="7030A0"/>
                  </a:solidFill>
                  <a:latin typeface="Calibri" pitchFamily="34" charset="0"/>
                </a:rPr>
                <a:t>exf</a:t>
              </a:r>
              <a:r>
                <a:rPr lang="en-US" altLang="el-GR" sz="2400" dirty="0">
                  <a:solidFill>
                    <a:srgbClr val="7030A0"/>
                  </a:solidFill>
                  <a:latin typeface="Calibri" pitchFamily="34" charset="0"/>
                </a:rPr>
                <a:t> </a:t>
              </a:r>
              <a:r>
                <a:rPr lang="el-GR" altLang="el-GR" sz="2400" dirty="0">
                  <a:solidFill>
                    <a:srgbClr val="7030A0"/>
                  </a:solidFill>
                  <a:latin typeface="Calibri" pitchFamily="34" charset="0"/>
                </a:rPr>
                <a:t>ή ΝΤ -5%) :		</a:t>
              </a:r>
              <a:r>
                <a:rPr lang="el-GR" altLang="el-GR" sz="2400" b="1" dirty="0">
                  <a:solidFill>
                    <a:srgbClr val="7030A0"/>
                  </a:solidFill>
                  <a:latin typeface="Calibri" pitchFamily="34" charset="0"/>
                </a:rPr>
                <a:t>3,076 δις €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369749E-9EFC-4CA5-AC7E-11B55F35B256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1807500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644508D-063D-4F30-8A2A-95E03DF98A6E}"/>
              </a:ext>
            </a:extLst>
          </p:cNvPr>
          <p:cNvGrpSpPr/>
          <p:nvPr/>
        </p:nvGrpSpPr>
        <p:grpSpPr>
          <a:xfrm>
            <a:off x="107504" y="2401988"/>
            <a:ext cx="8928992" cy="1171028"/>
            <a:chOff x="107504" y="2401988"/>
            <a:chExt cx="8928992" cy="117102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6FA1827-C95E-4708-828A-F196E2729344}"/>
                </a:ext>
              </a:extLst>
            </p:cNvPr>
            <p:cNvSpPr/>
            <p:nvPr/>
          </p:nvSpPr>
          <p:spPr>
            <a:xfrm>
              <a:off x="1979712" y="2401988"/>
              <a:ext cx="680424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1400" dirty="0" smtClean="0">
                  <a:latin typeface="Calibri" pitchFamily="34" charset="0"/>
                </a:rPr>
                <a:t>Θεσμοθετημένη </a:t>
              </a:r>
              <a:r>
                <a:rPr lang="el-GR" altLang="el-GR" sz="1400" dirty="0">
                  <a:latin typeface="Calibri" pitchFamily="34" charset="0"/>
                </a:rPr>
                <a:t>συμμετοχή ασθενών :		</a:t>
              </a:r>
              <a:r>
                <a:rPr lang="en-US" altLang="el-GR" sz="1400" dirty="0">
                  <a:latin typeface="Calibri" pitchFamily="34" charset="0"/>
                </a:rPr>
                <a:t>	  </a:t>
              </a:r>
              <a:r>
                <a:rPr lang="el-GR" altLang="el-GR" sz="1400" dirty="0">
                  <a:latin typeface="Calibri" pitchFamily="34" charset="0"/>
                </a:rPr>
                <a:t> </a:t>
              </a:r>
              <a:r>
                <a:rPr lang="el-GR" altLang="el-GR" sz="1400" b="1" dirty="0">
                  <a:latin typeface="Calibri" pitchFamily="34" charset="0"/>
                </a:rPr>
                <a:t>375 εκ. €</a:t>
              </a:r>
            </a:p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1400" dirty="0">
                  <a:latin typeface="Calibri" pitchFamily="34" charset="0"/>
                </a:rPr>
                <a:t>Επιβάρυνση επιλογής ακριβότερων :	   	   	   </a:t>
              </a:r>
              <a:r>
                <a:rPr lang="el-GR" altLang="el-GR" sz="1400" b="1" dirty="0">
                  <a:latin typeface="Calibri" pitchFamily="34" charset="0"/>
                </a:rPr>
                <a:t>261 εκ. €</a:t>
              </a:r>
              <a:endParaRPr lang="el-GR" altLang="el-GR" sz="1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1400" dirty="0" smtClean="0">
                  <a:latin typeface="Calibri" pitchFamily="34" charset="0"/>
                </a:rPr>
                <a:t>Δαπάνη ΕΟΠΥΥ</a:t>
              </a:r>
              <a:r>
                <a:rPr lang="en-US" altLang="el-GR" sz="1400" dirty="0" smtClean="0">
                  <a:latin typeface="Calibri" pitchFamily="34" charset="0"/>
                </a:rPr>
                <a:t> </a:t>
              </a:r>
              <a:r>
                <a:rPr lang="el-GR" altLang="el-GR" sz="1400" dirty="0" smtClean="0">
                  <a:latin typeface="Calibri" pitchFamily="34" charset="0"/>
                </a:rPr>
                <a:t>(προ </a:t>
              </a:r>
              <a:r>
                <a:rPr lang="en-US" altLang="el-GR" sz="1400" dirty="0" smtClean="0">
                  <a:latin typeface="Calibri" pitchFamily="34" charset="0"/>
                </a:rPr>
                <a:t>RB &amp; CB) :	</a:t>
              </a:r>
              <a:r>
                <a:rPr lang="el-GR" altLang="el-GR" sz="1400" dirty="0" smtClean="0">
                  <a:latin typeface="Calibri" pitchFamily="34" charset="0"/>
                </a:rPr>
                <a:t>	</a:t>
              </a:r>
              <a:r>
                <a:rPr lang="en-US" altLang="el-GR" sz="1400" dirty="0" smtClean="0">
                  <a:latin typeface="Calibri" pitchFamily="34" charset="0"/>
                </a:rPr>
                <a:t>	</a:t>
              </a:r>
              <a:r>
                <a:rPr lang="el-GR" altLang="el-GR" sz="1400" b="1" dirty="0" smtClean="0">
                  <a:latin typeface="Calibri" pitchFamily="34" charset="0"/>
                </a:rPr>
                <a:t>3</a:t>
              </a:r>
              <a:r>
                <a:rPr lang="en-US" altLang="el-GR" sz="1400" b="1" dirty="0" smtClean="0">
                  <a:latin typeface="Calibri" pitchFamily="34" charset="0"/>
                </a:rPr>
                <a:t>,</a:t>
              </a:r>
              <a:r>
                <a:rPr lang="el-GR" altLang="el-GR" sz="1400" b="1" dirty="0" smtClean="0">
                  <a:latin typeface="Calibri" pitchFamily="34" charset="0"/>
                </a:rPr>
                <a:t>180</a:t>
              </a:r>
              <a:r>
                <a:rPr lang="en-US" altLang="el-GR" sz="1400" b="1" dirty="0" smtClean="0">
                  <a:latin typeface="Calibri" pitchFamily="34" charset="0"/>
                </a:rPr>
                <a:t> </a:t>
              </a:r>
              <a:r>
                <a:rPr lang="el-GR" altLang="el-GR" sz="1400" b="1" dirty="0" smtClean="0">
                  <a:latin typeface="Calibri" pitchFamily="34" charset="0"/>
                </a:rPr>
                <a:t>δις €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BBE0821-F656-46B2-8637-08724C3EC94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3573016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5978EC4-DFFC-4D77-94C1-87B55C55133B}"/>
              </a:ext>
            </a:extLst>
          </p:cNvPr>
          <p:cNvGrpSpPr/>
          <p:nvPr/>
        </p:nvGrpSpPr>
        <p:grpSpPr>
          <a:xfrm>
            <a:off x="-812" y="3632016"/>
            <a:ext cx="9144000" cy="733088"/>
            <a:chOff x="-812" y="3632016"/>
            <a:chExt cx="9144000" cy="733088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22938E3-2308-44B4-AD27-E0B41B7F95BE}"/>
                </a:ext>
              </a:extLst>
            </p:cNvPr>
            <p:cNvSpPr/>
            <p:nvPr/>
          </p:nvSpPr>
          <p:spPr>
            <a:xfrm>
              <a:off x="-812" y="3632016"/>
              <a:ext cx="9144000" cy="58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2400" b="1" dirty="0">
                  <a:solidFill>
                    <a:srgbClr val="C00000"/>
                  </a:solidFill>
                  <a:latin typeface="Calibri" pitchFamily="34" charset="0"/>
                </a:rPr>
                <a:t>Προϋπολογισμός Δημόσιας Φαρμακευτικής Δαπάνης   1,945 δις €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3BDA7F4-E19F-4B61-BE65-8352D6F13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4365104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55C556-3DE4-40DC-B767-87DE84A2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96" y="4410681"/>
            <a:ext cx="4979099" cy="24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61462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altLang="el-GR" dirty="0"/>
              <a:t>Δεδομένα ΕΟΠΥΥ 2019 </a:t>
            </a:r>
          </a:p>
          <a:p>
            <a:r>
              <a:rPr lang="el-GR" altLang="el-GR" dirty="0">
                <a:latin typeface="Calibri" pitchFamily="34" charset="0"/>
              </a:rPr>
              <a:t>Κατανομή ανά Κανάλι Διάθεσης</a:t>
            </a:r>
            <a:endParaRPr lang="el-GR" alt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3376042"/>
            <a:ext cx="8640960" cy="1349102"/>
            <a:chOff x="251520" y="1719858"/>
            <a:chExt cx="8640960" cy="1512168"/>
          </a:xfrm>
        </p:grpSpPr>
        <p:sp>
          <p:nvSpPr>
            <p:cNvPr id="7" name="Left-Right Arrow Callout 6"/>
            <p:cNvSpPr/>
            <p:nvPr/>
          </p:nvSpPr>
          <p:spPr>
            <a:xfrm>
              <a:off x="2252886" y="1719858"/>
              <a:ext cx="4642420" cy="1512168"/>
            </a:xfrm>
            <a:prstGeom prst="leftRightArrowCallout">
              <a:avLst>
                <a:gd name="adj1" fmla="val 25000"/>
                <a:gd name="adj2" fmla="val 25000"/>
                <a:gd name="adj3" fmla="val 25000"/>
                <a:gd name="adj4" fmla="val 608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Ιδιωτικά Φαρμακεία</a:t>
              </a:r>
            </a:p>
          </p:txBody>
        </p:sp>
        <p:sp>
          <p:nvSpPr>
            <p:cNvPr id="10" name="Double Bracket 9"/>
            <p:cNvSpPr/>
            <p:nvPr/>
          </p:nvSpPr>
          <p:spPr>
            <a:xfrm>
              <a:off x="7092280" y="1907307"/>
              <a:ext cx="1800200" cy="1152128"/>
            </a:xfrm>
            <a:prstGeom prst="bracketPair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latin typeface="Arial Narrow" panose="020B0606020202030204" pitchFamily="34" charset="0"/>
                </a:rPr>
                <a:t>Αξία:</a:t>
              </a:r>
            </a:p>
            <a:p>
              <a:pPr algn="ctr"/>
              <a:r>
                <a:rPr lang="el-GR" sz="2800" b="1" dirty="0">
                  <a:latin typeface="Arial Narrow" panose="020B0606020202030204" pitchFamily="34" charset="0"/>
                </a:rPr>
                <a:t>2,723 δις €</a:t>
              </a:r>
            </a:p>
            <a:p>
              <a:pPr algn="ctr"/>
              <a:r>
                <a:rPr lang="el-GR" sz="2800" b="1" dirty="0" smtClean="0">
                  <a:latin typeface="Arial Narrow" panose="020B0606020202030204" pitchFamily="34" charset="0"/>
                </a:rPr>
                <a:t>71,4 </a:t>
              </a:r>
              <a:r>
                <a:rPr lang="el-GR" sz="2800" b="1" dirty="0">
                  <a:latin typeface="Arial Narrow" panose="020B0606020202030204" pitchFamily="34" charset="0"/>
                </a:rPr>
                <a:t>%</a:t>
              </a:r>
            </a:p>
          </p:txBody>
        </p:sp>
        <p:sp>
          <p:nvSpPr>
            <p:cNvPr id="12" name="Double Bracket 11"/>
            <p:cNvSpPr/>
            <p:nvPr/>
          </p:nvSpPr>
          <p:spPr>
            <a:xfrm>
              <a:off x="251520" y="1916832"/>
              <a:ext cx="1800200" cy="1152128"/>
            </a:xfrm>
            <a:prstGeom prst="bracketPair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rial Narrow" panose="020B0606020202030204" pitchFamily="34" charset="0"/>
                </a:rPr>
                <a:t>Όγκος:</a:t>
              </a:r>
            </a:p>
            <a:p>
              <a:pPr algn="ctr"/>
              <a:r>
                <a:rPr lang="el-GR" sz="2400" b="1" dirty="0">
                  <a:latin typeface="Arial Narrow" panose="020B0606020202030204" pitchFamily="34" charset="0"/>
                </a:rPr>
                <a:t>219,9 </a:t>
              </a:r>
              <a:r>
                <a:rPr lang="el-GR" sz="2400" b="1" dirty="0" err="1">
                  <a:latin typeface="Arial Narrow" panose="020B0606020202030204" pitchFamily="34" charset="0"/>
                </a:rPr>
                <a:t>εκ.τμχ</a:t>
              </a:r>
              <a:endParaRPr lang="el-GR" sz="2400" b="1" dirty="0">
                <a:latin typeface="Arial Narrow" panose="020B0606020202030204" pitchFamily="34" charset="0"/>
              </a:endParaRPr>
            </a:p>
            <a:p>
              <a:pPr algn="ctr"/>
              <a:r>
                <a:rPr lang="el-GR" sz="2400" b="1" dirty="0" smtClean="0">
                  <a:latin typeface="Arial Narrow" panose="020B0606020202030204" pitchFamily="34" charset="0"/>
                </a:rPr>
                <a:t>98,9 </a:t>
              </a:r>
              <a:r>
                <a:rPr lang="el-GR" sz="2400" b="1" dirty="0">
                  <a:latin typeface="Arial Narrow" panose="020B0606020202030204" pitchFamily="34" charset="0"/>
                </a:rPr>
                <a:t>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0251" y="4960218"/>
            <a:ext cx="8640960" cy="1349102"/>
            <a:chOff x="251520" y="4221088"/>
            <a:chExt cx="8640960" cy="1512168"/>
          </a:xfrm>
        </p:grpSpPr>
        <p:sp>
          <p:nvSpPr>
            <p:cNvPr id="9" name="Left-Right Arrow Callout 8"/>
            <p:cNvSpPr/>
            <p:nvPr/>
          </p:nvSpPr>
          <p:spPr>
            <a:xfrm>
              <a:off x="2252886" y="4221088"/>
              <a:ext cx="4642420" cy="1512168"/>
            </a:xfrm>
            <a:prstGeom prst="leftRightArrowCallout">
              <a:avLst>
                <a:gd name="adj1" fmla="val 25000"/>
                <a:gd name="adj2" fmla="val 25000"/>
                <a:gd name="adj3" fmla="val 25000"/>
                <a:gd name="adj4" fmla="val 6084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b="1" dirty="0">
                  <a:solidFill>
                    <a:srgbClr val="00B050"/>
                  </a:solidFill>
                  <a:latin typeface="+mj-lt"/>
                </a:rPr>
                <a:t>Φαρμακεία</a:t>
              </a:r>
              <a:endParaRPr lang="en-US" sz="3200" b="1" dirty="0">
                <a:solidFill>
                  <a:srgbClr val="00B050"/>
                </a:solidFill>
                <a:latin typeface="+mj-lt"/>
              </a:endParaRPr>
            </a:p>
            <a:p>
              <a:pPr algn="ctr"/>
              <a:r>
                <a:rPr lang="el-GR" sz="3200" b="1" dirty="0">
                  <a:solidFill>
                    <a:srgbClr val="00B050"/>
                  </a:solidFill>
                  <a:latin typeface="+mj-lt"/>
                </a:rPr>
                <a:t>ΕΟΠΥΥ</a:t>
              </a:r>
              <a:endParaRPr lang="en-US" sz="32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1" name="Double Bracket 10"/>
            <p:cNvSpPr/>
            <p:nvPr/>
          </p:nvSpPr>
          <p:spPr>
            <a:xfrm>
              <a:off x="7092280" y="4416921"/>
              <a:ext cx="1800200" cy="1152128"/>
            </a:xfrm>
            <a:prstGeom prst="bracketPair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latin typeface="Arial Narrow" panose="020B0606020202030204" pitchFamily="34" charset="0"/>
                </a:rPr>
                <a:t>Αξία:</a:t>
              </a:r>
            </a:p>
            <a:p>
              <a:pPr algn="ctr"/>
              <a:r>
                <a:rPr lang="el-GR" sz="2800" b="1" dirty="0">
                  <a:latin typeface="Arial Narrow" panose="020B0606020202030204" pitchFamily="34" charset="0"/>
                </a:rPr>
                <a:t>1,093 δις €</a:t>
              </a:r>
            </a:p>
            <a:p>
              <a:pPr algn="ctr"/>
              <a:r>
                <a:rPr lang="el-GR" sz="2800" b="1" dirty="0" smtClean="0">
                  <a:latin typeface="Arial Narrow" panose="020B0606020202030204" pitchFamily="34" charset="0"/>
                </a:rPr>
                <a:t>28,6 </a:t>
              </a:r>
              <a:r>
                <a:rPr lang="el-GR" sz="2800" b="1" dirty="0">
                  <a:latin typeface="Arial Narrow" panose="020B0606020202030204" pitchFamily="34" charset="0"/>
                </a:rPr>
                <a:t>%</a:t>
              </a:r>
            </a:p>
          </p:txBody>
        </p:sp>
        <p:sp>
          <p:nvSpPr>
            <p:cNvPr id="13" name="Double Bracket 12"/>
            <p:cNvSpPr/>
            <p:nvPr/>
          </p:nvSpPr>
          <p:spPr>
            <a:xfrm>
              <a:off x="251520" y="4437112"/>
              <a:ext cx="1800200" cy="1152128"/>
            </a:xfrm>
            <a:prstGeom prst="bracketPair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rial Narrow" panose="020B0606020202030204" pitchFamily="34" charset="0"/>
                </a:rPr>
                <a:t>Όγκος:</a:t>
              </a:r>
            </a:p>
            <a:p>
              <a:pPr algn="ctr"/>
              <a:r>
                <a:rPr lang="el-GR" sz="2400" b="1" dirty="0">
                  <a:latin typeface="Arial Narrow" panose="020B0606020202030204" pitchFamily="34" charset="0"/>
                </a:rPr>
                <a:t>2,4  </a:t>
              </a:r>
              <a:r>
                <a:rPr lang="el-GR" sz="2400" b="1" dirty="0" err="1">
                  <a:latin typeface="Arial Narrow" panose="020B0606020202030204" pitchFamily="34" charset="0"/>
                </a:rPr>
                <a:t>εκ.τμχ</a:t>
              </a:r>
              <a:endParaRPr lang="el-GR" sz="2400" b="1" dirty="0">
                <a:latin typeface="Arial Narrow" panose="020B0606020202030204" pitchFamily="34" charset="0"/>
              </a:endParaRPr>
            </a:p>
            <a:p>
              <a:pPr algn="ctr"/>
              <a:r>
                <a:rPr lang="el-GR" sz="2400" b="1" dirty="0" smtClean="0">
                  <a:latin typeface="Arial Narrow" panose="020B0606020202030204" pitchFamily="34" charset="0"/>
                </a:rPr>
                <a:t>1,1 </a:t>
              </a:r>
              <a:r>
                <a:rPr lang="el-GR" sz="2400" b="1" dirty="0">
                  <a:latin typeface="Arial Narrow" panose="020B0606020202030204" pitchFamily="34" charset="0"/>
                </a:rPr>
                <a:t>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884B7E1-7D6E-4BEA-B1E3-64DA193CB6C1}"/>
              </a:ext>
            </a:extLst>
          </p:cNvPr>
          <p:cNvGrpSpPr/>
          <p:nvPr/>
        </p:nvGrpSpPr>
        <p:grpSpPr>
          <a:xfrm>
            <a:off x="107504" y="1340768"/>
            <a:ext cx="8928992" cy="1728192"/>
            <a:chOff x="107504" y="1340768"/>
            <a:chExt cx="8928992" cy="172819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70B684AC-A4E8-4CA3-8B18-431726D3EAEF}"/>
                </a:ext>
              </a:extLst>
            </p:cNvPr>
            <p:cNvGrpSpPr/>
            <p:nvPr/>
          </p:nvGrpSpPr>
          <p:grpSpPr>
            <a:xfrm>
              <a:off x="107504" y="1340768"/>
              <a:ext cx="8829802" cy="1512168"/>
              <a:chOff x="354318" y="1719858"/>
              <a:chExt cx="8443314" cy="1512168"/>
            </a:xfrm>
          </p:grpSpPr>
          <p:sp>
            <p:nvSpPr>
              <p:cNvPr id="17" name="Left-Right Arrow Callout 6">
                <a:extLst>
                  <a:ext uri="{FF2B5EF4-FFF2-40B4-BE49-F238E27FC236}">
                    <a16:creationId xmlns="" xmlns:a16="http://schemas.microsoft.com/office/drawing/2014/main" id="{B936860A-3498-4A33-A8AE-4DE5480CCBFE}"/>
                  </a:ext>
                </a:extLst>
              </p:cNvPr>
              <p:cNvSpPr/>
              <p:nvPr/>
            </p:nvSpPr>
            <p:spPr>
              <a:xfrm>
                <a:off x="2252886" y="1719858"/>
                <a:ext cx="4642420" cy="1512168"/>
              </a:xfrm>
              <a:prstGeom prst="leftRightArrowCallout">
                <a:avLst>
                  <a:gd name="adj1" fmla="val 25000"/>
                  <a:gd name="adj2" fmla="val 25000"/>
                  <a:gd name="adj3" fmla="val 25000"/>
                  <a:gd name="adj4" fmla="val 60844"/>
                </a:avLst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b="1" dirty="0" err="1">
                    <a:solidFill>
                      <a:schemeClr val="tx1"/>
                    </a:solidFill>
                    <a:latin typeface="+mj-lt"/>
                  </a:rPr>
                  <a:t>Αποζημιούμενα</a:t>
                </a:r>
                <a:r>
                  <a:rPr lang="el-GR" sz="3200" b="1" dirty="0">
                    <a:solidFill>
                      <a:schemeClr val="tx1"/>
                    </a:solidFill>
                    <a:latin typeface="+mj-lt"/>
                  </a:rPr>
                  <a:t>  Φάρμακα</a:t>
                </a:r>
              </a:p>
            </p:txBody>
          </p:sp>
          <p:sp>
            <p:nvSpPr>
              <p:cNvPr id="18" name="Double Bracket 17">
                <a:extLst>
                  <a:ext uri="{FF2B5EF4-FFF2-40B4-BE49-F238E27FC236}">
                    <a16:creationId xmlns="" xmlns:a16="http://schemas.microsoft.com/office/drawing/2014/main" id="{28524E7E-1880-420B-8902-CAA5573725C6}"/>
                  </a:ext>
                </a:extLst>
              </p:cNvPr>
              <p:cNvSpPr/>
              <p:nvPr/>
            </p:nvSpPr>
            <p:spPr>
              <a:xfrm>
                <a:off x="6973430" y="1810916"/>
                <a:ext cx="1824202" cy="1349102"/>
              </a:xfrm>
              <a:prstGeom prst="bracketPair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b="1" dirty="0">
                    <a:latin typeface="Arial Narrow" panose="020B0606020202030204" pitchFamily="34" charset="0"/>
                  </a:rPr>
                  <a:t>Αξία</a:t>
                </a:r>
              </a:p>
              <a:p>
                <a:pPr algn="ctr"/>
                <a:r>
                  <a:rPr lang="el-GR" sz="3200" b="1" dirty="0">
                    <a:latin typeface="Arial Narrow" panose="020B0606020202030204" pitchFamily="34" charset="0"/>
                  </a:rPr>
                  <a:t>3,816     δις €</a:t>
                </a:r>
              </a:p>
            </p:txBody>
          </p:sp>
          <p:sp>
            <p:nvSpPr>
              <p:cNvPr id="19" name="Double Bracket 18">
                <a:extLst>
                  <a:ext uri="{FF2B5EF4-FFF2-40B4-BE49-F238E27FC236}">
                    <a16:creationId xmlns="" xmlns:a16="http://schemas.microsoft.com/office/drawing/2014/main" id="{43487810-E3D7-4A88-83EC-DEF60AF3A544}"/>
                  </a:ext>
                </a:extLst>
              </p:cNvPr>
              <p:cNvSpPr/>
              <p:nvPr/>
            </p:nvSpPr>
            <p:spPr>
              <a:xfrm>
                <a:off x="354318" y="1810916"/>
                <a:ext cx="1824202" cy="1349102"/>
              </a:xfrm>
              <a:prstGeom prst="bracketPair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b="1" dirty="0">
                    <a:latin typeface="Arial Narrow" panose="020B0606020202030204" pitchFamily="34" charset="0"/>
                  </a:rPr>
                  <a:t>Όγκος</a:t>
                </a:r>
              </a:p>
              <a:p>
                <a:pPr algn="ctr"/>
                <a:r>
                  <a:rPr lang="el-GR" sz="3200" b="1" dirty="0">
                    <a:latin typeface="Arial Narrow" panose="020B0606020202030204" pitchFamily="34" charset="0"/>
                  </a:rPr>
                  <a:t>222,3 </a:t>
                </a:r>
                <a:r>
                  <a:rPr lang="el-GR" sz="3200" b="1" dirty="0" err="1">
                    <a:latin typeface="Arial Narrow" panose="020B0606020202030204" pitchFamily="34" charset="0"/>
                  </a:rPr>
                  <a:t>εκ.τμχ</a:t>
                </a:r>
                <a:endParaRPr lang="el-GR" sz="3200" b="1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5C0205B-49D4-4DB6-93E5-E38A0DF13396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3068960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7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61462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altLang="el-GR" dirty="0"/>
              <a:t>Δεδομένα ΕΟΠΥΥ 2019 </a:t>
            </a:r>
          </a:p>
          <a:p>
            <a:r>
              <a:rPr lang="el-GR" altLang="el-GR" dirty="0">
                <a:latin typeface="Calibri" pitchFamily="34" charset="0"/>
              </a:rPr>
              <a:t>Κατανομή ανά Νομική Βάση σε όγκο και αξία </a:t>
            </a:r>
            <a:endParaRPr lang="el-GR" altLang="el-GR" dirty="0"/>
          </a:p>
        </p:txBody>
      </p:sp>
      <p:sp>
        <p:nvSpPr>
          <p:cNvPr id="6" name="Rectangle 5"/>
          <p:cNvSpPr/>
          <p:nvPr/>
        </p:nvSpPr>
        <p:spPr>
          <a:xfrm>
            <a:off x="-9526" y="1223375"/>
            <a:ext cx="9153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alibri" pitchFamily="34" charset="0"/>
              </a:rPr>
              <a:t>ΣΥΝΟΛΙΚΟΣ ΟΓΚΟΣ ΑΠΟΖΗΜΕΙΟΥΜΕΝΩΝ</a:t>
            </a:r>
            <a:r>
              <a:rPr lang="en-US" altLang="el-GR" sz="2400" b="1" dirty="0">
                <a:latin typeface="Calibri" pitchFamily="34" charset="0"/>
              </a:rPr>
              <a:t> : 	       </a:t>
            </a:r>
            <a:r>
              <a:rPr lang="el-GR" altLang="el-GR" sz="3600" b="1" dirty="0">
                <a:latin typeface="Calibri" pitchFamily="34" charset="0"/>
              </a:rPr>
              <a:t>222,3</a:t>
            </a:r>
            <a:r>
              <a:rPr lang="el-GR" altLang="el-GR" sz="2400" b="1" dirty="0">
                <a:latin typeface="Calibri" pitchFamily="34" charset="0"/>
              </a:rPr>
              <a:t> εκ. </a:t>
            </a:r>
            <a:r>
              <a:rPr lang="el-GR" altLang="el-GR" sz="2400" b="1" dirty="0" err="1">
                <a:latin typeface="Calibri" pitchFamily="34" charset="0"/>
              </a:rPr>
              <a:t>τμχ</a:t>
            </a:r>
            <a:r>
              <a:rPr lang="el-GR" altLang="el-GR" sz="2400" b="1" dirty="0">
                <a:latin typeface="Calibri" pitchFamily="34" charset="0"/>
              </a:rPr>
              <a:t>.    </a:t>
            </a:r>
            <a:endParaRPr lang="el-GR" altLang="el-GR" sz="2800" b="1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525" y="3617168"/>
            <a:ext cx="4572000" cy="3124200"/>
            <a:chOff x="0" y="3374068"/>
            <a:chExt cx="4572000" cy="3124200"/>
          </a:xfrm>
        </p:grpSpPr>
        <p:sp>
          <p:nvSpPr>
            <p:cNvPr id="8" name="Horizontal Scroll 7"/>
            <p:cNvSpPr/>
            <p:nvPr/>
          </p:nvSpPr>
          <p:spPr>
            <a:xfrm>
              <a:off x="0" y="3374068"/>
              <a:ext cx="4572000" cy="3124200"/>
            </a:xfrm>
            <a:prstGeom prst="horizontalScroll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Νομική Βάση 8(3)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- 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On Patent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: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 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19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%  </a:t>
              </a:r>
              <a:endParaRPr lang="en-US" altLang="el-G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Νομική Βάση 8(3)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- 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Off Patent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: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  4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9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%  </a:t>
              </a:r>
            </a:p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Νομική Βάση 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10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(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1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)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-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Generics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: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   25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%  </a:t>
              </a:r>
            </a:p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Λοιπές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10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(3,4,</a:t>
              </a:r>
              <a:r>
                <a:rPr lang="en-US" altLang="el-GR" sz="1600" b="1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a,b,c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):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	            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8</a:t>
              </a:r>
              <a:r>
                <a:rPr lang="en-US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% 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0826" y="3573016"/>
              <a:ext cx="3096344" cy="432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Όγκος σε εμβαλάγια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 </a:t>
              </a:r>
              <a:r>
                <a:rPr lang="el-GR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(100%)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89462" y="3615669"/>
            <a:ext cx="4572000" cy="3124200"/>
            <a:chOff x="4608512" y="3372569"/>
            <a:chExt cx="4572000" cy="3124200"/>
          </a:xfrm>
        </p:grpSpPr>
        <p:sp>
          <p:nvSpPr>
            <p:cNvPr id="12" name="Horizontal Scroll 11"/>
            <p:cNvSpPr/>
            <p:nvPr/>
          </p:nvSpPr>
          <p:spPr>
            <a:xfrm>
              <a:off x="4608512" y="3372569"/>
              <a:ext cx="4572000" cy="3124200"/>
            </a:xfrm>
            <a:prstGeom prst="horizontalScroll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Νομική Βάση 8(3)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- 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On Patent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: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 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 56 %  </a:t>
              </a:r>
              <a:endParaRPr lang="en-US" altLang="el-GR" sz="1600" b="1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Νομική Βάση 8(3)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- 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Off Patent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: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 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 21 %  </a:t>
              </a:r>
            </a:p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Νομική Βάση 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10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(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)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-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Generics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: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 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  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3 %  </a:t>
              </a:r>
            </a:p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Λοιπές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 10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(3,4,</a:t>
              </a:r>
              <a:r>
                <a:rPr lang="en-US" altLang="el-GR" sz="1600" b="1" dirty="0" err="1">
                  <a:solidFill>
                    <a:schemeClr val="tx1"/>
                  </a:solidFill>
                  <a:latin typeface="Calibri" pitchFamily="34" charset="0"/>
                </a:rPr>
                <a:t>a,b,c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):</a:t>
              </a:r>
              <a:r>
                <a:rPr lang="en-US" altLang="el-GR" sz="1600" b="1" dirty="0">
                  <a:solidFill>
                    <a:schemeClr val="tx1"/>
                  </a:solidFill>
                  <a:latin typeface="Calibri" pitchFamily="34" charset="0"/>
                </a:rPr>
                <a:t>	          </a:t>
              </a:r>
              <a:r>
                <a:rPr lang="el-GR" altLang="el-GR" sz="1600" b="1" dirty="0">
                  <a:solidFill>
                    <a:schemeClr val="tx1"/>
                  </a:solidFill>
                  <a:latin typeface="Calibri" pitchFamily="34" charset="0"/>
                </a:rPr>
                <a:t>  10  % 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08104" y="3573016"/>
              <a:ext cx="3024336" cy="432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  <a:latin typeface="+mj-lt"/>
                </a:rPr>
                <a:t>Αξία </a:t>
              </a:r>
              <a:r>
                <a:rPr lang="en-US" dirty="0">
                  <a:solidFill>
                    <a:schemeClr val="tx1"/>
                  </a:solidFill>
                  <a:latin typeface="+mj-lt"/>
                </a:rPr>
                <a:t>    </a:t>
              </a:r>
              <a:r>
                <a:rPr lang="el-GR" dirty="0">
                  <a:solidFill>
                    <a:schemeClr val="tx1"/>
                  </a:solidFill>
                  <a:latin typeface="+mj-lt"/>
                </a:rPr>
                <a:t>(100%)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2048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alibri" pitchFamily="34" charset="0"/>
              </a:rPr>
              <a:t>ΣΥΝΟΛΙΚΗ ΑΞΙΑ ΑΠΟΖΗΜΕΙΟΥΜΕΝΩΝ</a:t>
            </a:r>
            <a:r>
              <a:rPr lang="en-US" altLang="el-GR" sz="2400" b="1" dirty="0">
                <a:latin typeface="Calibri" pitchFamily="34" charset="0"/>
              </a:rPr>
              <a:t> :	       </a:t>
            </a:r>
            <a:r>
              <a:rPr lang="el-GR" altLang="el-GR" sz="4000" b="1" dirty="0">
                <a:latin typeface="Calibri" pitchFamily="34" charset="0"/>
              </a:rPr>
              <a:t>3,816</a:t>
            </a:r>
            <a:r>
              <a:rPr lang="el-GR" altLang="el-GR" sz="2400" b="1" dirty="0">
                <a:latin typeface="Calibri" pitchFamily="34" charset="0"/>
              </a:rPr>
              <a:t> δις €</a:t>
            </a:r>
          </a:p>
        </p:txBody>
      </p:sp>
    </p:spTree>
    <p:extLst>
      <p:ext uri="{BB962C8B-B14F-4D97-AF65-F5344CB8AC3E}">
        <p14:creationId xmlns:p14="http://schemas.microsoft.com/office/powerpoint/2010/main" val="6987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0" y="332656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altLang="el-GR" dirty="0"/>
              <a:t>Δεδομένα ΕΟΠΥΥ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>
                <a:latin typeface="Calibri" pitchFamily="34" charset="0"/>
              </a:rPr>
              <a:t>Αξία αποζημιούμενων φαρμάκων :			</a:t>
            </a:r>
            <a:r>
              <a:rPr lang="el-GR" altLang="el-GR" sz="2400" b="1" dirty="0">
                <a:latin typeface="Calibri" pitchFamily="34" charset="0"/>
              </a:rPr>
              <a:t>3,816 δις</a:t>
            </a:r>
            <a:r>
              <a:rPr lang="en-US" altLang="el-GR" sz="2400" b="1" dirty="0">
                <a:latin typeface="Calibri" pitchFamily="34" charset="0"/>
              </a:rPr>
              <a:t> </a:t>
            </a:r>
            <a:r>
              <a:rPr lang="el-GR" altLang="el-GR" sz="2400" b="1" dirty="0">
                <a:latin typeface="Calibri" pitchFamily="34" charset="0"/>
              </a:rPr>
              <a:t>€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EDA2583-9F9B-4553-9EFF-992972E9909F}"/>
              </a:ext>
            </a:extLst>
          </p:cNvPr>
          <p:cNvGrpSpPr/>
          <p:nvPr/>
        </p:nvGrpSpPr>
        <p:grpSpPr>
          <a:xfrm>
            <a:off x="812" y="1134075"/>
            <a:ext cx="9144000" cy="673425"/>
            <a:chOff x="812" y="1134075"/>
            <a:chExt cx="9144000" cy="67342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BB067D-241D-44CE-B9E3-8A10C1AE3DAB}"/>
                </a:ext>
              </a:extLst>
            </p:cNvPr>
            <p:cNvSpPr/>
            <p:nvPr/>
          </p:nvSpPr>
          <p:spPr>
            <a:xfrm>
              <a:off x="812" y="1134075"/>
              <a:ext cx="9144000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2400" dirty="0">
                  <a:solidFill>
                    <a:srgbClr val="7030A0"/>
                  </a:solidFill>
                  <a:latin typeface="Calibri" pitchFamily="34" charset="0"/>
                </a:rPr>
                <a:t>Φ/β - ΚΑΚ (πωλήσεις σε </a:t>
              </a:r>
              <a:r>
                <a:rPr lang="en-US" altLang="el-GR" sz="2400" dirty="0" err="1">
                  <a:solidFill>
                    <a:srgbClr val="7030A0"/>
                  </a:solidFill>
                  <a:latin typeface="Calibri" pitchFamily="34" charset="0"/>
                </a:rPr>
                <a:t>exf</a:t>
              </a:r>
              <a:r>
                <a:rPr lang="en-US" altLang="el-GR" sz="2400" dirty="0">
                  <a:solidFill>
                    <a:srgbClr val="7030A0"/>
                  </a:solidFill>
                  <a:latin typeface="Calibri" pitchFamily="34" charset="0"/>
                </a:rPr>
                <a:t> </a:t>
              </a:r>
              <a:r>
                <a:rPr lang="el-GR" altLang="el-GR" sz="2400" dirty="0">
                  <a:solidFill>
                    <a:srgbClr val="7030A0"/>
                  </a:solidFill>
                  <a:latin typeface="Calibri" pitchFamily="34" charset="0"/>
                </a:rPr>
                <a:t>ή ΝΤ -5%) :		</a:t>
              </a:r>
              <a:r>
                <a:rPr lang="el-GR" altLang="el-GR" sz="2400" b="1" dirty="0">
                  <a:solidFill>
                    <a:srgbClr val="7030A0"/>
                  </a:solidFill>
                  <a:latin typeface="Calibri" pitchFamily="34" charset="0"/>
                </a:rPr>
                <a:t>3,076 δις €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369749E-9EFC-4CA5-AC7E-11B55F35B256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1807500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644508D-063D-4F30-8A2A-95E03DF98A6E}"/>
              </a:ext>
            </a:extLst>
          </p:cNvPr>
          <p:cNvGrpSpPr/>
          <p:nvPr/>
        </p:nvGrpSpPr>
        <p:grpSpPr>
          <a:xfrm>
            <a:off x="107504" y="2401988"/>
            <a:ext cx="8928992" cy="1171028"/>
            <a:chOff x="107504" y="2401988"/>
            <a:chExt cx="8928992" cy="117102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6FA1827-C95E-4708-828A-F196E2729344}"/>
                </a:ext>
              </a:extLst>
            </p:cNvPr>
            <p:cNvSpPr/>
            <p:nvPr/>
          </p:nvSpPr>
          <p:spPr>
            <a:xfrm>
              <a:off x="1979712" y="2401988"/>
              <a:ext cx="680424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1400" dirty="0" smtClean="0">
                  <a:latin typeface="Calibri" pitchFamily="34" charset="0"/>
                </a:rPr>
                <a:t>Θεσμοθετημένη </a:t>
              </a:r>
              <a:r>
                <a:rPr lang="el-GR" altLang="el-GR" sz="1400" dirty="0">
                  <a:latin typeface="Calibri" pitchFamily="34" charset="0"/>
                </a:rPr>
                <a:t>συμμετοχή ασθενών :		</a:t>
              </a:r>
              <a:r>
                <a:rPr lang="en-US" altLang="el-GR" sz="1400" dirty="0">
                  <a:latin typeface="Calibri" pitchFamily="34" charset="0"/>
                </a:rPr>
                <a:t>	  </a:t>
              </a:r>
              <a:r>
                <a:rPr lang="el-GR" altLang="el-GR" sz="1400" dirty="0">
                  <a:latin typeface="Calibri" pitchFamily="34" charset="0"/>
                </a:rPr>
                <a:t> </a:t>
              </a:r>
              <a:r>
                <a:rPr lang="el-GR" altLang="el-GR" sz="1400" b="1" dirty="0">
                  <a:latin typeface="Calibri" pitchFamily="34" charset="0"/>
                </a:rPr>
                <a:t>375 εκ. €</a:t>
              </a:r>
            </a:p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1400" dirty="0">
                  <a:latin typeface="Calibri" pitchFamily="34" charset="0"/>
                </a:rPr>
                <a:t>Επιβάρυνση επιλογής ακριβότερων :	   	   	   </a:t>
              </a:r>
              <a:r>
                <a:rPr lang="el-GR" altLang="el-GR" sz="1400" b="1" dirty="0">
                  <a:latin typeface="Calibri" pitchFamily="34" charset="0"/>
                </a:rPr>
                <a:t>261 εκ. €</a:t>
              </a:r>
              <a:endParaRPr lang="el-GR" altLang="el-GR" sz="1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marL="800100" lvl="1" indent="-3429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l-GR" altLang="el-GR" sz="1400" dirty="0" smtClean="0">
                  <a:latin typeface="Calibri" pitchFamily="34" charset="0"/>
                </a:rPr>
                <a:t>Δαπάνη ΕΟΠΥΥ</a:t>
              </a:r>
              <a:r>
                <a:rPr lang="en-US" altLang="el-GR" sz="1400" dirty="0" smtClean="0">
                  <a:latin typeface="Calibri" pitchFamily="34" charset="0"/>
                </a:rPr>
                <a:t> </a:t>
              </a:r>
              <a:r>
                <a:rPr lang="el-GR" altLang="el-GR" sz="1400" dirty="0" smtClean="0">
                  <a:latin typeface="Calibri" pitchFamily="34" charset="0"/>
                </a:rPr>
                <a:t>(προ </a:t>
              </a:r>
              <a:r>
                <a:rPr lang="en-US" altLang="el-GR" sz="1400" dirty="0" smtClean="0">
                  <a:latin typeface="Calibri" pitchFamily="34" charset="0"/>
                </a:rPr>
                <a:t>RB &amp; CB) :	</a:t>
              </a:r>
              <a:r>
                <a:rPr lang="el-GR" altLang="el-GR" sz="1400" dirty="0" smtClean="0">
                  <a:latin typeface="Calibri" pitchFamily="34" charset="0"/>
                </a:rPr>
                <a:t>	</a:t>
              </a:r>
              <a:r>
                <a:rPr lang="en-US" altLang="el-GR" sz="1400" dirty="0" smtClean="0">
                  <a:latin typeface="Calibri" pitchFamily="34" charset="0"/>
                </a:rPr>
                <a:t>	</a:t>
              </a:r>
              <a:r>
                <a:rPr lang="el-GR" altLang="el-GR" sz="1400" b="1" dirty="0" smtClean="0">
                  <a:latin typeface="Calibri" pitchFamily="34" charset="0"/>
                </a:rPr>
                <a:t>3</a:t>
              </a:r>
              <a:r>
                <a:rPr lang="en-US" altLang="el-GR" sz="1400" b="1" dirty="0" smtClean="0">
                  <a:latin typeface="Calibri" pitchFamily="34" charset="0"/>
                </a:rPr>
                <a:t>,</a:t>
              </a:r>
              <a:r>
                <a:rPr lang="el-GR" altLang="el-GR" sz="1400" b="1" dirty="0" smtClean="0">
                  <a:latin typeface="Calibri" pitchFamily="34" charset="0"/>
                </a:rPr>
                <a:t>180</a:t>
              </a:r>
              <a:r>
                <a:rPr lang="en-US" altLang="el-GR" sz="1400" b="1" dirty="0" smtClean="0">
                  <a:latin typeface="Calibri" pitchFamily="34" charset="0"/>
                </a:rPr>
                <a:t> </a:t>
              </a:r>
              <a:r>
                <a:rPr lang="el-GR" altLang="el-GR" sz="1400" b="1" dirty="0" smtClean="0">
                  <a:latin typeface="Calibri" pitchFamily="34" charset="0"/>
                </a:rPr>
                <a:t>δις €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BBE0821-F656-46B2-8637-08724C3EC94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3573016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5978EC4-DFFC-4D77-94C1-87B55C55133B}"/>
              </a:ext>
            </a:extLst>
          </p:cNvPr>
          <p:cNvGrpSpPr/>
          <p:nvPr/>
        </p:nvGrpSpPr>
        <p:grpSpPr>
          <a:xfrm>
            <a:off x="-812" y="3632016"/>
            <a:ext cx="9144000" cy="733088"/>
            <a:chOff x="-812" y="3632016"/>
            <a:chExt cx="9144000" cy="733088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22938E3-2308-44B4-AD27-E0B41B7F95BE}"/>
                </a:ext>
              </a:extLst>
            </p:cNvPr>
            <p:cNvSpPr/>
            <p:nvPr/>
          </p:nvSpPr>
          <p:spPr>
            <a:xfrm>
              <a:off x="-812" y="3632016"/>
              <a:ext cx="9144000" cy="58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l-GR" sz="2400" b="1" dirty="0">
                  <a:solidFill>
                    <a:srgbClr val="C00000"/>
                  </a:solidFill>
                  <a:latin typeface="Calibri" pitchFamily="34" charset="0"/>
                </a:rPr>
                <a:t>Προϋπολογισμός Δημόσιας Φαρμακευτικής Δαπάνης   1,945 δις €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3BDA7F4-E19F-4B61-BE65-8352D6F13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504" y="4365104"/>
              <a:ext cx="892899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55C556-3DE4-40DC-B767-87DE84A2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96" y="4410681"/>
            <a:ext cx="4979099" cy="2445509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0210ADF1-2A9B-437A-A566-86A796E2B13D}"/>
              </a:ext>
            </a:extLst>
          </p:cNvPr>
          <p:cNvSpPr/>
          <p:nvPr/>
        </p:nvSpPr>
        <p:spPr>
          <a:xfrm rot="354708">
            <a:off x="-6691" y="5993457"/>
            <a:ext cx="2682127" cy="61141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40 % των πωλήσεων</a:t>
            </a:r>
          </a:p>
        </p:txBody>
      </p:sp>
    </p:spTree>
    <p:extLst>
      <p:ext uri="{BB962C8B-B14F-4D97-AF65-F5344CB8AC3E}">
        <p14:creationId xmlns:p14="http://schemas.microsoft.com/office/powerpoint/2010/main" val="4671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2801" y="1110201"/>
          <a:ext cx="8928991" cy="5378512"/>
        </p:xfrm>
        <a:graphic>
          <a:graphicData uri="http://schemas.openxmlformats.org/drawingml/2006/table">
            <a:tbl>
              <a:tblPr/>
              <a:tblGrid>
                <a:gridCol w="1103294"/>
                <a:gridCol w="533186"/>
                <a:gridCol w="569211"/>
                <a:gridCol w="711513"/>
                <a:gridCol w="711513"/>
                <a:gridCol w="782665"/>
                <a:gridCol w="1067270"/>
                <a:gridCol w="817739"/>
                <a:gridCol w="996119"/>
                <a:gridCol w="1636481"/>
              </a:tblGrid>
              <a:tr h="2215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REBATES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CLAWBACK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35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ΜΕΑ/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58 MN € 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Cyprus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</a:t>
                      </a:r>
                      <a:r>
                        <a:rPr kumimoji="0" lang="el-GR" sz="900" b="0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9,75%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if growth &gt; 10% 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24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state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 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If growth &gt; GDP growth (No GX)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Kingdom*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="" xmlns:a16="http://schemas.microsoft.com/office/drawing/2014/main" id="{946FC3FA-99AF-48C9-A3E8-86C1280424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dirty="0" smtClean="0"/>
              <a:t>Υποχρεωτικές επιστροφές στην Ε.Ε.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PHARMACEUTICAL EXPENDITURE TRACKING, BUDGETING AND FORECASTING IN 23 OECD AND EU </a:t>
            </a:r>
            <a:r>
              <a:rPr lang="en-US" sz="1000" dirty="0" smtClean="0">
                <a:latin typeface="+mj-lt"/>
              </a:rPr>
              <a:t>COUNTRIES, OECD2019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Panteli</a:t>
            </a:r>
            <a:r>
              <a:rPr lang="en-US" sz="1000" dirty="0" smtClean="0">
                <a:latin typeface="+mj-lt"/>
              </a:rPr>
              <a:t> at al </a:t>
            </a:r>
            <a:r>
              <a:rPr lang="en-US" sz="1000" dirty="0">
                <a:latin typeface="+mj-lt"/>
              </a:rPr>
              <a:t>Pharmaceutical regulation in </a:t>
            </a:r>
            <a:r>
              <a:rPr lang="en-US" sz="1000" dirty="0" smtClean="0">
                <a:latin typeface="+mj-lt"/>
              </a:rPr>
              <a:t>15 </a:t>
            </a:r>
            <a:r>
              <a:rPr lang="en-US" sz="1000" dirty="0">
                <a:latin typeface="+mj-lt"/>
              </a:rPr>
              <a:t>European countries: Review. </a:t>
            </a:r>
            <a:r>
              <a:rPr lang="en-US" sz="1000" dirty="0" smtClean="0">
                <a:latin typeface="+mj-lt"/>
              </a:rPr>
              <a:t>Health </a:t>
            </a:r>
            <a:r>
              <a:rPr lang="en-US" sz="1000" dirty="0">
                <a:latin typeface="+mj-lt"/>
              </a:rPr>
              <a:t>Systems in </a:t>
            </a:r>
            <a:r>
              <a:rPr lang="en-US" sz="1000" dirty="0" smtClean="0">
                <a:latin typeface="+mj-lt"/>
              </a:rPr>
              <a:t>Transition, </a:t>
            </a:r>
            <a:r>
              <a:rPr lang="en-US" sz="1000" dirty="0">
                <a:latin typeface="+mj-lt"/>
              </a:rPr>
              <a:t>2016; 18(5):1–118</a:t>
            </a:r>
            <a:r>
              <a:rPr lang="en-US" sz="1000" dirty="0" smtClean="0">
                <a:latin typeface="+mj-lt"/>
              </a:rPr>
              <a:t>.</a:t>
            </a:r>
            <a:endParaRPr lang="el-GR" sz="1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112608"/>
            <a:ext cx="6156176" cy="5375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7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ED21-866E-4930-A233-591E92804E73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2801" y="1110201"/>
          <a:ext cx="8928991" cy="5378512"/>
        </p:xfrm>
        <a:graphic>
          <a:graphicData uri="http://schemas.openxmlformats.org/drawingml/2006/table">
            <a:tbl>
              <a:tblPr/>
              <a:tblGrid>
                <a:gridCol w="1103294"/>
                <a:gridCol w="533186"/>
                <a:gridCol w="569211"/>
                <a:gridCol w="711513"/>
                <a:gridCol w="711513"/>
                <a:gridCol w="782665"/>
                <a:gridCol w="1067270"/>
                <a:gridCol w="817739"/>
                <a:gridCol w="996119"/>
                <a:gridCol w="1636481"/>
              </a:tblGrid>
              <a:tr h="2215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REBATES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CLAWBACK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4583" marR="4583" marT="4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35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ΜΕΑ/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58 MN € 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Cyprus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</a:t>
                      </a:r>
                      <a:r>
                        <a:rPr kumimoji="0" lang="el-GR" sz="900" b="0" i="0" u="none" strike="noStrike" kern="12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9,75%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if growth &gt; 10% 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24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state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 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If growth &gt; GDP growth (No GX)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Kingdom*</a:t>
                      </a:r>
                    </a:p>
                  </a:txBody>
                  <a:tcPr marL="41249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ΜΕΑ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3" marR="4583" marT="4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="" xmlns:a16="http://schemas.microsoft.com/office/drawing/2014/main" id="{946FC3FA-99AF-48C9-A3E8-86C1280424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>
            <a:defPPr>
              <a:defRPr lang="el-G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1pPr>
          </a:lstStyle>
          <a:p>
            <a:r>
              <a:rPr lang="el-GR" dirty="0" smtClean="0"/>
              <a:t>Υποχρεωτικές επιστροφές στην Ε.Ε.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PHARMACEUTICAL EXPENDITURE TRACKING, BUDGETING AND FORECASTING IN 23 OECD AND EU </a:t>
            </a:r>
            <a:r>
              <a:rPr lang="en-US" sz="1000" dirty="0" smtClean="0">
                <a:latin typeface="+mj-lt"/>
              </a:rPr>
              <a:t>COUNTRIES, OECD2019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Panteli</a:t>
            </a:r>
            <a:r>
              <a:rPr lang="en-US" sz="1000" dirty="0" smtClean="0">
                <a:latin typeface="+mj-lt"/>
              </a:rPr>
              <a:t> at al </a:t>
            </a:r>
            <a:r>
              <a:rPr lang="en-US" sz="1000" dirty="0">
                <a:latin typeface="+mj-lt"/>
              </a:rPr>
              <a:t>Pharmaceutical regulation in </a:t>
            </a:r>
            <a:r>
              <a:rPr lang="en-US" sz="1000" dirty="0" smtClean="0">
                <a:latin typeface="+mj-lt"/>
              </a:rPr>
              <a:t>15 </a:t>
            </a:r>
            <a:r>
              <a:rPr lang="en-US" sz="1000" dirty="0">
                <a:latin typeface="+mj-lt"/>
              </a:rPr>
              <a:t>European countries: Review. </a:t>
            </a:r>
            <a:r>
              <a:rPr lang="en-US" sz="1000" dirty="0" smtClean="0">
                <a:latin typeface="+mj-lt"/>
              </a:rPr>
              <a:t>Health </a:t>
            </a:r>
            <a:r>
              <a:rPr lang="en-US" sz="1000" dirty="0">
                <a:latin typeface="+mj-lt"/>
              </a:rPr>
              <a:t>Systems in </a:t>
            </a:r>
            <a:r>
              <a:rPr lang="en-US" sz="1000" dirty="0" smtClean="0">
                <a:latin typeface="+mj-lt"/>
              </a:rPr>
              <a:t>Transition, </a:t>
            </a:r>
            <a:r>
              <a:rPr lang="en-US" sz="1000" dirty="0">
                <a:latin typeface="+mj-lt"/>
              </a:rPr>
              <a:t>2016; 18(5):1–118</a:t>
            </a:r>
            <a:r>
              <a:rPr lang="en-US" sz="1000" dirty="0" smtClean="0">
                <a:latin typeface="+mj-lt"/>
              </a:rPr>
              <a:t>.</a:t>
            </a:r>
            <a:endParaRPr lang="el-GR" sz="1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112608"/>
            <a:ext cx="3563888" cy="5375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22663</TotalTime>
  <Words>1204</Words>
  <Application>Microsoft Office PowerPoint</Application>
  <PresentationFormat>On-screen Show (4:3)</PresentationFormat>
  <Paragraphs>1038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Φαρμακευτική πολιτική 2017</dc:title>
  <dc:creator>Markos</dc:creator>
  <cp:lastModifiedBy>Pentafragas</cp:lastModifiedBy>
  <cp:revision>577</cp:revision>
  <cp:lastPrinted>2020-02-18T07:31:45Z</cp:lastPrinted>
  <dcterms:created xsi:type="dcterms:W3CDTF">2017-02-06T15:44:33Z</dcterms:created>
  <dcterms:modified xsi:type="dcterms:W3CDTF">2020-02-18T10:43:18Z</dcterms:modified>
</cp:coreProperties>
</file>