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4.wmf" ContentType="image/x-wmf"/>
  <Override PartName="/ppt/media/image23.jpeg" ContentType="image/jpeg"/>
  <Override PartName="/ppt/media/image22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26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.jpeg" ContentType="image/jpeg"/>
  <Override PartName="/ppt/media/image7.png" ContentType="image/png"/>
  <Override PartName="/ppt/media/image6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8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1400">
                <a:solidFill>
                  <a:srgbClr val="1b2125"/>
                </a:solidFill>
                <a:latin typeface="Arial Narrow"/>
              </a:rPr>
              <a:t>Εξωνοσοκομειακη Αγορα &amp; ΕΟΠΥΥ 1Β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6eceb2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0.395962732919255</c:v>
                </c:pt>
                <c:pt idx="1">
                  <c:v>0.604037267080745</c:v>
                </c:pt>
              </c:numCache>
            </c:numRef>
          </c:val>
        </c:ser>
        <c:ser>
          <c:idx val="1"/>
          <c:order val="1"/>
          <c:spPr>
            <a:solidFill>
              <a:srgbClr val="00877c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0.395962732919255</c:v>
                </c:pt>
                <c:pt idx="1">
                  <c:v>0.604037267080745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1400">
                <a:solidFill>
                  <a:srgbClr val="1b2125"/>
                </a:solidFill>
                <a:latin typeface="Arial Narrow"/>
              </a:rPr>
              <a:t>Δημoσια Νοσοκομεια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6eceb2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0.450549450549451</c:v>
                </c:pt>
                <c:pt idx="1">
                  <c:v>0.549450549450549</c:v>
                </c:pt>
              </c:numCache>
            </c:numRef>
          </c:val>
        </c:ser>
        <c:ser>
          <c:idx val="1"/>
          <c:order val="1"/>
          <c:spPr>
            <a:solidFill>
              <a:srgbClr val="00877c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0.395962732919255</c:v>
                </c:pt>
                <c:pt idx="1">
                  <c:v>0.604037267080745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1400">
                <a:solidFill>
                  <a:srgbClr val="1b2125"/>
                </a:solidFill>
                <a:latin typeface="Arial Narrow"/>
              </a:rPr>
              <a:t>ΕΟΠΥΥ 1Α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6eceb2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0.514285714285714</c:v>
                </c:pt>
                <c:pt idx="1">
                  <c:v>0.485714285714286</c:v>
                </c:pt>
              </c:numCache>
            </c:numRef>
          </c:val>
        </c:ser>
        <c:ser>
          <c:idx val="1"/>
          <c:order val="1"/>
          <c:spPr>
            <a:solidFill>
              <a:srgbClr val="00877c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0.395962732919255</c:v>
                </c:pt>
                <c:pt idx="1">
                  <c:v>0.604037267080745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</c:chart>
  <c:spPr>
    <a:noFill/>
    <a:ln w="936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1400">
                <a:solidFill>
                  <a:srgbClr val="1b2125"/>
                </a:solidFill>
                <a:latin typeface="Arial Narrow"/>
              </a:rPr>
              <a:t>Συνολικη αγορα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6eceb2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0.412311265969803</c:v>
                </c:pt>
                <c:pt idx="1">
                  <c:v>0.587688734030198</c:v>
                </c:pt>
              </c:numCache>
            </c:numRef>
          </c:val>
        </c:ser>
        <c:ser>
          <c:idx val="1"/>
          <c:order val="1"/>
          <c:spPr>
            <a:solidFill>
              <a:srgbClr val="00877c"/>
            </a:solidFill>
            <a:ln>
              <a:noFill/>
            </a:ln>
          </c:spPr>
          <c:explosion val="0"/>
          <c:dPt>
            <c:idx val="0"/>
            <c:spPr>
              <a:solidFill>
                <a:srgbClr val="6eceb2"/>
              </a:solidFill>
              <a:ln>
                <a:noFill/>
              </a:ln>
            </c:spPr>
          </c:dPt>
          <c:dPt>
            <c:idx val="1"/>
            <c:spPr>
              <a:solidFill>
                <a:srgbClr val="f68d2e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</c:dLbl>
            <c:dLblPos val="inEnd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2"/>
                <c:pt idx="0">
                  <c:v>Βιομηχανία </c:v>
                </c:pt>
                <c:pt idx="1">
                  <c:v>Πολιτεία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0.395962732919255</c:v>
                </c:pt>
                <c:pt idx="1">
                  <c:v>0.604037267080745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l-GR" sz="2000">
                <a:latin typeface="Arial"/>
              </a:rPr>
              <a:t>Πατήστε για επεξεργασία της μορφής των σημειώσεων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l-GR" sz="1400">
                <a:latin typeface="Times New Roman"/>
              </a:rPr>
              <a:t>&lt;κεφαλίδα&gt;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l-GR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l-GR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DFDF8E4-0B76-4B31-8781-A7CACDD28479}" type="slidenum">
              <a:rPr lang="el-GR" sz="1400">
                <a:latin typeface="Times New Roman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5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66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67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42183EB-96E1-4978-91B7-840F01AE0B74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02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03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552FFB1-2E47-4768-B656-CEF96C8E1D55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05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06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07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03664E4-F9DF-4257-8DBE-AAF451F5CE6F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09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10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11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6B29FF-ABEE-47F9-8353-F9E78C9718B8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13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14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15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96ACA0F-7D20-4240-887F-329866254A15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17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18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19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ADA0444-F575-4442-8278-81191189AFB5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21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22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23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F6C82AC-1D28-46E1-A174-DF60CF0711B9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26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27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197192C-8B52-4145-A65A-D2E7CA3AD555}" type="slidenum">
              <a:rPr lang="el-GR" sz="1200" strike="noStrike">
                <a:solidFill>
                  <a:srgbClr val="000000"/>
                </a:solidFill>
                <a:latin typeface="Arial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30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31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9063861-6A67-4376-A710-332D6694E0C2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3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34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35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911A94A-D97D-49E1-A02D-D87485C90616}" type="slidenum">
              <a:rPr lang="el-GR" sz="1200" strike="noStrike">
                <a:solidFill>
                  <a:srgbClr val="000000"/>
                </a:solidFill>
                <a:latin typeface="Arial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438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439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1BAB32B-3E6C-4E48-B0DC-F7AA16D17D34}" type="slidenum">
              <a:rPr lang="el-GR" sz="1200" strike="noStrike">
                <a:solidFill>
                  <a:srgbClr val="000000"/>
                </a:solidFill>
                <a:latin typeface="Arial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70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71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A920C9E-98FC-4E00-85B4-111B6AC32E4B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74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75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BC70121-290F-4B98-9550-E93F3D51C216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78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79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38E1BFB-1203-4FDE-BF6C-13BFBA966E11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1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82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83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BA1F71F-D4DE-4287-8881-BBCD089A240F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86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87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824C05-605E-4335-9FE6-8B9EA52A9ABA}" type="slidenum">
              <a:rPr lang="el-GR" sz="1200" strike="noStrike">
                <a:solidFill>
                  <a:srgbClr val="000000"/>
                </a:solidFill>
                <a:latin typeface="+mn-lt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89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90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91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94F641-90EC-4D5E-974E-B6E5CE72D4C2}" type="slidenum">
              <a:rPr lang="el-GR" sz="1200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94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95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43F880-4A7D-42DE-9FE6-FC0C407759A6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97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398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399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16A636C-6D8C-475C-B0ED-00BEF45A2A08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19560" y="402120"/>
            <a:ext cx="10962360" cy="534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19560" y="402120"/>
            <a:ext cx="10962360" cy="534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19560" y="402120"/>
            <a:ext cx="10962360" cy="534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-2160"/>
            <a:ext cx="12191760" cy="68623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16680" y="1222200"/>
            <a:ext cx="9298440" cy="22395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lang="en-US" sz="4000" strike="noStrike" cap="all">
                <a:solidFill>
                  <a:srgbClr val="ffffff"/>
                </a:solidFill>
                <a:latin typeface="Arial Narrow"/>
              </a:rPr>
              <a:t>&lt;Insert title&gt;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616680" y="5628960"/>
            <a:ext cx="5476680" cy="9241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lang="el-GR" strike="noStrike">
                <a:solidFill>
                  <a:srgbClr val="6eceb2"/>
                </a:solidFill>
                <a:latin typeface="Arial Narrow"/>
              </a:rPr>
              <a:t>&lt;Insert subtitle – optional&gt;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16680" y="5325480"/>
            <a:ext cx="2581560" cy="1890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6eceb2"/>
                </a:solidFill>
                <a:latin typeface="Arial Narrow"/>
              </a:rPr>
              <a:t>Έβδομο επίπεδο διάρθρωσηςInsert Date Here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&lt;Title &amp; content layout&gt;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19560" y="1789920"/>
            <a:ext cx="10963080" cy="42897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SzPct val="95000"/>
              <a:buFont typeface="Arial"/>
              <a:buChar char="•"/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Lucida Grande"/>
              <a:buChar char="–"/>
            </a:pPr>
            <a:r>
              <a:rPr lang="en-US" sz="1900" strike="noStrike">
                <a:solidFill>
                  <a:srgbClr val="37424a"/>
                </a:solidFill>
                <a:latin typeface="Arial Narrow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95000"/>
              <a:buFont typeface="Arial"/>
              <a:buChar char="•"/>
            </a:pPr>
            <a:r>
              <a:rPr lang="en-US" strike="noStrike">
                <a:solidFill>
                  <a:srgbClr val="37424a"/>
                </a:solidFill>
                <a:latin typeface="Arial Narrow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Lucida Grande"/>
              <a:buChar char="–"/>
            </a:pPr>
            <a:r>
              <a:rPr lang="en-US" sz="1700" strike="noStrike">
                <a:solidFill>
                  <a:srgbClr val="37424a"/>
                </a:solidFill>
                <a:latin typeface="Arial Narrow"/>
              </a:rPr>
              <a:t>Fifth level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ftr"/>
          </p:nvPr>
        </p:nvSpPr>
        <p:spPr>
          <a:xfrm>
            <a:off x="619560" y="6434280"/>
            <a:ext cx="3860280" cy="27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sldNum"/>
          </p:nvPr>
        </p:nvSpPr>
        <p:spPr>
          <a:xfrm>
            <a:off x="11262960" y="6434280"/>
            <a:ext cx="372240" cy="288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E63E873E-EF05-4F2F-AD71-AF562612555F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pic>
        <p:nvPicPr>
          <p:cNvPr id="42" name="Picture 7" descr=""/>
          <p:cNvPicPr/>
          <p:nvPr/>
        </p:nvPicPr>
        <p:blipFill>
          <a:blip r:embed="rId2"/>
          <a:stretch/>
        </p:blipFill>
        <p:spPr>
          <a:xfrm>
            <a:off x="8478000" y="6269400"/>
            <a:ext cx="2099160" cy="4222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19560" y="402120"/>
            <a:ext cx="10962360" cy="11520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&lt;Title &amp; content layout&gt;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ftr"/>
          </p:nvPr>
        </p:nvSpPr>
        <p:spPr>
          <a:xfrm>
            <a:off x="619560" y="6434280"/>
            <a:ext cx="3860280" cy="27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11262960" y="6434280"/>
            <a:ext cx="372240" cy="288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7249F531-0818-49A3-B0AD-F060D0DEE6A9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pic>
        <p:nvPicPr>
          <p:cNvPr id="80" name="Picture 7" descr=""/>
          <p:cNvPicPr/>
          <p:nvPr/>
        </p:nvPicPr>
        <p:blipFill>
          <a:blip r:embed="rId2"/>
          <a:stretch/>
        </p:blipFill>
        <p:spPr>
          <a:xfrm>
            <a:off x="8478000" y="6269400"/>
            <a:ext cx="2099160" cy="422280"/>
          </a:xfrm>
          <a:prstGeom prst="rect">
            <a:avLst/>
          </a:prstGeom>
          <a:ln>
            <a:noFill/>
          </a:ln>
        </p:spPr>
      </p:pic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000">
                <a:latin typeface="Arial Narrow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900">
                <a:latin typeface="Arial Narrow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 Narrow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700">
                <a:latin typeface="Arial Narrow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 Narrow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 Narrow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 Narrow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81600" y="3233880"/>
            <a:ext cx="5476680" cy="924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lang="el-GR" sz="3200" strike="noStrike">
                <a:solidFill>
                  <a:srgbClr val="ffff00"/>
                </a:solidFill>
                <a:latin typeface="Arial Narrow"/>
              </a:rPr>
              <a:t>Αντώνης Καρόκης</a:t>
            </a:r>
            <a:endParaRPr/>
          </a:p>
          <a:p>
            <a:pPr>
              <a:lnSpc>
                <a:spcPct val="90000"/>
              </a:lnSpc>
            </a:pPr>
            <a:r>
              <a:rPr lang="el-GR" sz="3200" strike="noStrike">
                <a:solidFill>
                  <a:srgbClr val="ffff00"/>
                </a:solidFill>
                <a:latin typeface="Arial Narrow"/>
              </a:rPr>
              <a:t>Διευθυντής Εταιρικών Υποθέσεων 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1053720" y="1114560"/>
            <a:ext cx="9178560" cy="13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l-GR" sz="4400" strike="noStrike">
                <a:solidFill>
                  <a:srgbClr val="ffffff"/>
                </a:solidFill>
                <a:latin typeface="Arial Narrow"/>
              </a:rPr>
              <a:t>H Πρόκληση και τα Δεδομένα της Φαρμακευτικής Καινοτομίας</a:t>
            </a:r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-687960" y="6077880"/>
            <a:ext cx="6330600" cy="5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z="1200" strike="noStrike">
                <a:solidFill>
                  <a:srgbClr val="69fff3"/>
                </a:solidFill>
                <a:latin typeface="Trebuchet MS"/>
                <a:ea typeface="Calibri"/>
              </a:rPr>
              <a:t>«</a:t>
            </a:r>
            <a:r>
              <a:rPr b="1" lang="el-GR" sz="1200" strike="noStrike">
                <a:solidFill>
                  <a:srgbClr val="69fff3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200" strike="noStrike">
                <a:solidFill>
                  <a:srgbClr val="69fff3"/>
                </a:solidFill>
                <a:latin typeface="Trebuchet MS"/>
                <a:ea typeface="Calibri"/>
              </a:rPr>
              <a:t>»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strike="noStrike">
                <a:solidFill>
                  <a:srgbClr val="69fff3"/>
                </a:solidFill>
                <a:latin typeface="Arial Narrow"/>
                <a:ea typeface="Calibri"/>
              </a:rPr>
              <a:t>Αθήνα 18 Φεβρουαρίου 2020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Οι CAR T-κυτταρικές θεραπείες μαζί με τις RNAi και τις CRISPR είναι ακόμα πιο πολύπλοκες θεραπείες που υπόσχονται να φέρουν την επανάσταση στο καρκίνο</a:t>
            </a:r>
            <a:endParaRPr/>
          </a:p>
        </p:txBody>
      </p:sp>
      <p:sp>
        <p:nvSpPr>
          <p:cNvPr id="285" name="TextShape 2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067BEBAE-7BF7-4018-BAFB-E978ED8FCF90}" type="slidenum">
              <a:rPr lang="el-GR" sz="900" strike="noStrike">
                <a:solidFill>
                  <a:srgbClr val="ffffff"/>
                </a:solidFill>
                <a:latin typeface="Arial Narrow"/>
              </a:rPr>
              <a:t>&lt;αριθμός&gt;</a:t>
            </a:fld>
            <a:endParaRPr/>
          </a:p>
        </p:txBody>
      </p:sp>
      <p:sp>
        <p:nvSpPr>
          <p:cNvPr id="286" name="CustomShape 3"/>
          <p:cNvSpPr/>
          <p:nvPr/>
        </p:nvSpPr>
        <p:spPr>
          <a:xfrm>
            <a:off x="8916840" y="5061240"/>
            <a:ext cx="1626840" cy="550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287" name="Picture 3" descr=""/>
          <p:cNvPicPr/>
          <p:nvPr/>
        </p:nvPicPr>
        <p:blipFill>
          <a:blip r:embed="rId1"/>
          <a:srcRect l="15001" t="14260" r="13437" b="10554"/>
          <a:stretch/>
        </p:blipFill>
        <p:spPr>
          <a:xfrm>
            <a:off x="876960" y="1453680"/>
            <a:ext cx="10243080" cy="4430880"/>
          </a:xfrm>
          <a:prstGeom prst="rect">
            <a:avLst/>
          </a:prstGeom>
          <a:ln>
            <a:noFill/>
          </a:ln>
        </p:spPr>
      </p:pic>
      <p:sp>
        <p:nvSpPr>
          <p:cNvPr id="288" name="CustomShape 4"/>
          <p:cNvSpPr/>
          <p:nvPr/>
        </p:nvSpPr>
        <p:spPr>
          <a:xfrm>
            <a:off x="1019520" y="1453680"/>
            <a:ext cx="10243080" cy="69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36320" y="128880"/>
            <a:ext cx="9590760" cy="80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Οι νέες καινοτόμες θεραπείες που εισήχθησαν κατά την περίοδο 1995-2010 στην Ελλάδα συνέβαλαν: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91FADA91-4DF1-43EA-8915-B6B64138E683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sp>
        <p:nvSpPr>
          <p:cNvPr id="291" name="CustomShape 3"/>
          <p:cNvSpPr/>
          <p:nvPr/>
        </p:nvSpPr>
        <p:spPr>
          <a:xfrm>
            <a:off x="4281840" y="936360"/>
            <a:ext cx="3450600" cy="3137040"/>
          </a:xfrm>
          <a:prstGeom prst="ellipse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l-GR" sz="1600" strike="noStrike">
                <a:solidFill>
                  <a:srgbClr val="002060"/>
                </a:solidFill>
                <a:latin typeface="Calibri"/>
                <a:ea typeface="Segoe UI"/>
              </a:rPr>
              <a:t>Σε συνολική αύξηση του προσδόκιμου ζωής των Ελλήνων κατά 44% </a:t>
            </a:r>
            <a:endParaRPr/>
          </a:p>
        </p:txBody>
      </p:sp>
      <p:sp>
        <p:nvSpPr>
          <p:cNvPr id="292" name="CustomShape 4"/>
          <p:cNvSpPr/>
          <p:nvPr/>
        </p:nvSpPr>
        <p:spPr>
          <a:xfrm>
            <a:off x="5932800" y="2557080"/>
            <a:ext cx="3450600" cy="3137040"/>
          </a:xfrm>
          <a:prstGeom prst="ellipse">
            <a:avLst/>
          </a:prstGeom>
          <a:solidFill>
            <a:schemeClr val="accent2">
              <a:lumMod val="60000"/>
              <a:lumOff val="40000"/>
              <a:alpha val="49804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l-GR" sz="1600" strike="noStrike">
                <a:solidFill>
                  <a:srgbClr val="002060"/>
                </a:solidFill>
                <a:latin typeface="Calibri"/>
                <a:ea typeface="Segoe UI"/>
              </a:rPr>
              <a:t>Σε ετήσια μείωση των νοσοκομειακών εισαγωγών κατά  2.2%</a:t>
            </a:r>
            <a:endParaRPr/>
          </a:p>
        </p:txBody>
      </p:sp>
      <p:sp>
        <p:nvSpPr>
          <p:cNvPr id="293" name="CustomShape 5"/>
          <p:cNvSpPr/>
          <p:nvPr/>
        </p:nvSpPr>
        <p:spPr>
          <a:xfrm>
            <a:off x="2486880" y="2557080"/>
            <a:ext cx="3450600" cy="3137040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4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l-GR" sz="1600" strike="noStrike">
                <a:solidFill>
                  <a:srgbClr val="002060"/>
                </a:solidFill>
                <a:latin typeface="Calibri"/>
              </a:rPr>
              <a:t>Σε αντιστάθμιση του 62% της αύξησης της φαρμακευτικής δαπάνης με μείωση της νοσοκομειακής δαπάνης </a:t>
            </a:r>
            <a:endParaRPr/>
          </a:p>
        </p:txBody>
      </p:sp>
      <p:pic>
        <p:nvPicPr>
          <p:cNvPr id="294" name="Picture 11" descr=""/>
          <p:cNvPicPr/>
          <p:nvPr/>
        </p:nvPicPr>
        <p:blipFill>
          <a:blip r:embed="rId1"/>
          <a:stretch/>
        </p:blipFill>
        <p:spPr>
          <a:xfrm>
            <a:off x="11314440" y="128880"/>
            <a:ext cx="567000" cy="567000"/>
          </a:xfrm>
          <a:prstGeom prst="rect">
            <a:avLst/>
          </a:prstGeom>
          <a:ln>
            <a:noFill/>
          </a:ln>
        </p:spPr>
      </p:pic>
      <p:sp>
        <p:nvSpPr>
          <p:cNvPr id="295" name="CustomShape 6"/>
          <p:cNvSpPr/>
          <p:nvPr/>
        </p:nvSpPr>
        <p:spPr>
          <a:xfrm>
            <a:off x="354240" y="6412320"/>
            <a:ext cx="84038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000" strike="noStrike">
                <a:solidFill>
                  <a:srgbClr val="665d51"/>
                </a:solidFill>
                <a:latin typeface="Calibri"/>
                <a:ea typeface="Segoe UI"/>
              </a:rPr>
              <a:t>Source: Lichtenberg F et al  Pharmaceutical Innovation, Longevity, and Medical Expenditure in Greece, 1995-2010 CESIFO Centre for Economic Studies &amp; IFO Institute WORKING PAPER NO. 5166 JANUARY 2015</a:t>
            </a:r>
            <a:r>
              <a:rPr i="1" lang="el-GR" sz="1000" strike="noStrike">
                <a:solidFill>
                  <a:srgbClr val="665d51"/>
                </a:solidFill>
                <a:latin typeface="Calibri"/>
                <a:ea typeface="Segoe UI"/>
              </a:rPr>
              <a:t>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Το άμεσο κόστος του καρκίνου μεταξύ 1995-2018 στην Ευρώπη</a:t>
            </a:r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619560" y="6434280"/>
            <a:ext cx="386028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l-GR" sz="800" strike="noStrike">
                <a:solidFill>
                  <a:srgbClr val="000000"/>
                </a:solidFill>
                <a:latin typeface="Arial Narrow"/>
              </a:rPr>
              <a:t>Hofmarcher, T., Brådvik, G., Svedman, C., Lindgren, P., Jönsson, B., Wilking, N. Comparator Report on Cancer in Europe 2019 – Disease Burden, Costs and Access to Medicines. IHE Report 2019:7. IHE: Lund, Sweden.</a:t>
            </a:r>
            <a:endParaRPr/>
          </a:p>
        </p:txBody>
      </p:sp>
      <p:sp>
        <p:nvSpPr>
          <p:cNvPr id="298" name="TextShape 3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E78737BF-EBCA-4B15-9241-4ABC075BB924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pic>
        <p:nvPicPr>
          <p:cNvPr id="299" name="Platshållare för innehåll 12" descr=""/>
          <p:cNvPicPr/>
          <p:nvPr/>
        </p:nvPicPr>
        <p:blipFill>
          <a:blip r:embed="rId1"/>
          <a:stretch/>
        </p:blipFill>
        <p:spPr>
          <a:xfrm>
            <a:off x="1703160" y="1461600"/>
            <a:ext cx="7360200" cy="3599640"/>
          </a:xfrm>
          <a:prstGeom prst="rect">
            <a:avLst/>
          </a:prstGeom>
          <a:ln>
            <a:noFill/>
          </a:ln>
        </p:spPr>
      </p:pic>
      <p:sp>
        <p:nvSpPr>
          <p:cNvPr id="300" name="CustomShape 4"/>
          <p:cNvSpPr/>
          <p:nvPr/>
        </p:nvSpPr>
        <p:spPr>
          <a:xfrm>
            <a:off x="1703160" y="5057640"/>
            <a:ext cx="75711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37424a"/>
                </a:solidFill>
                <a:latin typeface="Arial Narrow"/>
              </a:rPr>
              <a:t>Άμεσο κόστος του καρκίνου στην Ευρώπη (σε δις €, 2018 σταθερές τιμές και ισοτιμίες), 1995–2018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Το συνολικό κόστος του καρκίνου μεταξύ 1995-2018 στην Ευρώπη </a:t>
            </a: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
</a:t>
            </a: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
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619560" y="6434280"/>
            <a:ext cx="386028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l-GR" sz="800" strike="noStrike">
                <a:solidFill>
                  <a:srgbClr val="000000"/>
                </a:solidFill>
                <a:latin typeface="Arial Narrow"/>
              </a:rPr>
              <a:t>Hofmarcher, T., Brådvik, G., Svedman, C., Lindgren, P., Jönsson, B., Wilking, N. Comparator Report on Cancer in Europe 2019 – Disease Burden, Costs and Access to Medicines. IHE Report 2019:7. IHE: Lund, Sweden.</a:t>
            </a: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0CFDFA08-8122-4D2F-AD42-A151EF62A820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pic>
        <p:nvPicPr>
          <p:cNvPr id="304" name="Platshållare för innehåll 8" descr=""/>
          <p:cNvPicPr/>
          <p:nvPr/>
        </p:nvPicPr>
        <p:blipFill>
          <a:blip r:embed="rId1"/>
          <a:stretch/>
        </p:blipFill>
        <p:spPr>
          <a:xfrm>
            <a:off x="1401120" y="1275840"/>
            <a:ext cx="9002160" cy="3599640"/>
          </a:xfrm>
          <a:prstGeom prst="rect">
            <a:avLst/>
          </a:prstGeom>
          <a:ln>
            <a:noFill/>
          </a:ln>
        </p:spPr>
      </p:pic>
      <p:sp>
        <p:nvSpPr>
          <p:cNvPr id="305" name="CustomShape 4"/>
          <p:cNvSpPr/>
          <p:nvPr/>
        </p:nvSpPr>
        <p:spPr>
          <a:xfrm>
            <a:off x="1401120" y="4954680"/>
            <a:ext cx="75711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37424a"/>
                </a:solidFill>
                <a:latin typeface="Arial Narrow"/>
              </a:rPr>
              <a:t>Άμεσο κόστος του καρκίνου στην Ευρώπη (σε δις €, 2018 σταθερές τιμές και ισοτιμίες), 1995–2018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Τα επιμέρους κέντρα άμεσου κόστους για τον καρκίνο μεταξύ 1995-2018 στην Ευρώπη</a:t>
            </a:r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BAF43044-6C23-4CF1-A913-D5D2E1E9F41C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sp>
        <p:nvSpPr>
          <p:cNvPr id="308" name="TextShape 3"/>
          <p:cNvSpPr txBox="1"/>
          <p:nvPr/>
        </p:nvSpPr>
        <p:spPr>
          <a:xfrm>
            <a:off x="619200" y="6434280"/>
            <a:ext cx="3860280" cy="397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l-GR" sz="800" strike="noStrike">
                <a:solidFill>
                  <a:srgbClr val="000000"/>
                </a:solidFill>
                <a:latin typeface="Arial Narrow"/>
              </a:rPr>
              <a:t>Hofmarcher, T., Brådvik, G., Svedman, C., Lindgren, P., Jönsson, B., Wilking, N. Comparator Report on Cancer in Europe 2019 – Disease Burden, Costs and Access to Medicines. IHE Report 2019:7. IHE: Lund, Sweden.</a:t>
            </a:r>
            <a:endParaRPr/>
          </a:p>
        </p:txBody>
      </p:sp>
      <p:pic>
        <p:nvPicPr>
          <p:cNvPr id="309" name="Picture 7" descr=""/>
          <p:cNvPicPr/>
          <p:nvPr/>
        </p:nvPicPr>
        <p:blipFill>
          <a:blip r:embed="rId1"/>
          <a:stretch/>
        </p:blipFill>
        <p:spPr>
          <a:xfrm>
            <a:off x="1267560" y="1418400"/>
            <a:ext cx="8482680" cy="44211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14520" y="28944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Το πόσο ακριβά είναι τα φάρμακα σχετίζεται με το πώς συμφωνούμε να τα αποζημιώσουμε…</a:t>
            </a:r>
            <a:endParaRPr/>
          </a:p>
        </p:txBody>
      </p:sp>
      <p:pic>
        <p:nvPicPr>
          <p:cNvPr id="311" name="Picture 2" descr=""/>
          <p:cNvPicPr/>
          <p:nvPr/>
        </p:nvPicPr>
        <p:blipFill>
          <a:blip r:embed="rId1"/>
          <a:stretch/>
        </p:blipFill>
        <p:spPr>
          <a:xfrm>
            <a:off x="769320" y="2274480"/>
            <a:ext cx="4473720" cy="2848680"/>
          </a:xfrm>
          <a:prstGeom prst="rect">
            <a:avLst/>
          </a:prstGeom>
          <a:ln>
            <a:noFill/>
          </a:ln>
        </p:spPr>
      </p:pic>
      <p:sp>
        <p:nvSpPr>
          <p:cNvPr id="312" name="CustomShape 2"/>
          <p:cNvSpPr/>
          <p:nvPr/>
        </p:nvSpPr>
        <p:spPr>
          <a:xfrm>
            <a:off x="499680" y="1506240"/>
            <a:ext cx="4743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37424a"/>
                </a:solidFill>
                <a:latin typeface="Arial Narrow"/>
              </a:rPr>
              <a:t>2014… To χάπι των 1.000 δολαρίων </a:t>
            </a:r>
            <a:endParaRPr/>
          </a:p>
        </p:txBody>
      </p:sp>
      <p:sp>
        <p:nvSpPr>
          <p:cNvPr id="313" name="CustomShape 3"/>
          <p:cNvSpPr/>
          <p:nvPr/>
        </p:nvSpPr>
        <p:spPr>
          <a:xfrm>
            <a:off x="555840" y="5491800"/>
            <a:ext cx="4743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37424a"/>
                </a:solidFill>
                <a:latin typeface="Arial Narrow"/>
              </a:rPr>
              <a:t>2020… Ανανέωση της συμφωνίας για τις θεραπείες κατά της Ηπατίτιδας C σε ευνοϊκούς για την κυβέρνηση όρους</a:t>
            </a:r>
            <a:endParaRPr/>
          </a:p>
        </p:txBody>
      </p:sp>
      <p:pic>
        <p:nvPicPr>
          <p:cNvPr id="314" name="Picture 5" descr=""/>
          <p:cNvPicPr/>
          <p:nvPr/>
        </p:nvPicPr>
        <p:blipFill>
          <a:blip r:embed="rId2"/>
          <a:stretch/>
        </p:blipFill>
        <p:spPr>
          <a:xfrm>
            <a:off x="5989680" y="2239560"/>
            <a:ext cx="5447880" cy="3251880"/>
          </a:xfrm>
          <a:prstGeom prst="rect">
            <a:avLst/>
          </a:prstGeom>
          <a:ln>
            <a:noFill/>
          </a:ln>
        </p:spPr>
      </p:pic>
      <p:sp>
        <p:nvSpPr>
          <p:cNvPr id="315" name="CustomShape 4"/>
          <p:cNvSpPr/>
          <p:nvPr/>
        </p:nvSpPr>
        <p:spPr>
          <a:xfrm>
            <a:off x="5599080" y="1441800"/>
            <a:ext cx="65926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37424a"/>
                </a:solidFill>
                <a:latin typeface="Arial Narrow"/>
              </a:rPr>
              <a:t>Η τιμή αποζημίωσης των γενοσήμων είναι μεγαλύτερη από την τιμή αποζημίωσης των πρωτοτύπων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609840" y="28080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Στο σημερινό σύστημα χρηματοδότησης η αποζημίωση της καινοτομίας επαφίεται στις φαρμακευτικές εταιρείες και τους ασθενείς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619560" y="6570360"/>
            <a:ext cx="418068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l-GR" sz="1100" strike="noStrike">
                <a:solidFill>
                  <a:srgbClr val="37424a"/>
                </a:solidFill>
                <a:latin typeface="Arial"/>
              </a:rPr>
              <a:t>Πηγή: Καθ. Ι. Υφαντόπουλος Πανεπιστήμιο Αθηνών, 2019</a:t>
            </a:r>
            <a:endParaRPr/>
          </a:p>
        </p:txBody>
      </p:sp>
      <p:pic>
        <p:nvPicPr>
          <p:cNvPr id="318" name="Picture 1" descr=""/>
          <p:cNvPicPr/>
          <p:nvPr/>
        </p:nvPicPr>
        <p:blipFill>
          <a:blip r:embed="rId1"/>
          <a:stretch/>
        </p:blipFill>
        <p:spPr>
          <a:xfrm>
            <a:off x="619560" y="1306440"/>
            <a:ext cx="10952640" cy="5263560"/>
          </a:xfrm>
          <a:prstGeom prst="rect">
            <a:avLst/>
          </a:prstGeom>
          <a:ln>
            <a:noFill/>
          </a:ln>
        </p:spPr>
      </p:pic>
      <p:pic>
        <p:nvPicPr>
          <p:cNvPr id="319" name="Picture 2" descr=""/>
          <p:cNvPicPr/>
          <p:nvPr/>
        </p:nvPicPr>
        <p:blipFill>
          <a:blip r:embed="rId2"/>
          <a:stretch/>
        </p:blipFill>
        <p:spPr>
          <a:xfrm>
            <a:off x="7323120" y="1333440"/>
            <a:ext cx="2997000" cy="53928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00240" y="650520"/>
            <a:ext cx="11777400" cy="91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
</a:t>
            </a: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Η αποζημιούμενη δαπάνη βασίζεται ολοένα και περισσότερο στη συμμετοχή της βιομηχανίας: Πρόβλημα Βιωσιμότητας και Δημοσιονομικό Πρόβλημα</a:t>
            </a: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
</a:t>
            </a: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
</a:t>
            </a: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
</a:t>
            </a:r>
            <a:endParaRPr/>
          </a:p>
        </p:txBody>
      </p:sp>
      <p:sp>
        <p:nvSpPr>
          <p:cNvPr id="321" name="TextShape 2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5A769370-39FF-4F9D-90D2-63E57059ADD9}" type="slidenum">
              <a:rPr lang="el-GR" sz="1200" strike="noStrike">
                <a:solidFill>
                  <a:srgbClr val="898989"/>
                </a:solidFill>
                <a:latin typeface="Arial"/>
              </a:rPr>
              <a:t>&lt;αριθμός&gt;</a:t>
            </a:fld>
            <a:endParaRPr/>
          </a:p>
        </p:txBody>
      </p:sp>
      <p:graphicFrame>
        <p:nvGraphicFramePr>
          <p:cNvPr id="322" name="Chart 17"/>
          <p:cNvGraphicFramePr/>
          <p:nvPr/>
        </p:nvGraphicFramePr>
        <p:xfrm>
          <a:off x="811080" y="1638360"/>
          <a:ext cx="2333160" cy="267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3" name="Chart 18"/>
          <p:cNvGraphicFramePr/>
          <p:nvPr/>
        </p:nvGraphicFramePr>
        <p:xfrm>
          <a:off x="3144600" y="1651320"/>
          <a:ext cx="2583000" cy="266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4" name="Chart 19"/>
          <p:cNvGraphicFramePr/>
          <p:nvPr/>
        </p:nvGraphicFramePr>
        <p:xfrm>
          <a:off x="5406480" y="1617840"/>
          <a:ext cx="2526480" cy="26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5" name="Chart 24"/>
          <p:cNvGraphicFramePr/>
          <p:nvPr/>
        </p:nvGraphicFramePr>
        <p:xfrm>
          <a:off x="8443800" y="1568880"/>
          <a:ext cx="2333160" cy="29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6" name="CustomShape 3"/>
          <p:cNvSpPr/>
          <p:nvPr/>
        </p:nvSpPr>
        <p:spPr>
          <a:xfrm>
            <a:off x="811080" y="4554360"/>
            <a:ext cx="221724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655d"/>
                </a:solidFill>
                <a:latin typeface="Arial Narrow"/>
              </a:rPr>
              <a:t>Για κάθε </a:t>
            </a:r>
            <a:r>
              <a:rPr b="1" lang="el-GR" strike="noStrike">
                <a:solidFill>
                  <a:srgbClr val="00655d"/>
                </a:solidFill>
                <a:latin typeface="Arial Narrow"/>
              </a:rPr>
              <a:t>€ 1</a:t>
            </a:r>
            <a:r>
              <a:rPr lang="el-GR" strike="noStrike">
                <a:solidFill>
                  <a:srgbClr val="00655d"/>
                </a:solidFill>
                <a:latin typeface="Arial Narrow"/>
              </a:rPr>
              <a:t> της πολιτείας, η βιομηχανία συνεισφέρει </a:t>
            </a:r>
            <a:r>
              <a:rPr b="1" i="1" lang="el-GR" strike="noStrike">
                <a:solidFill>
                  <a:srgbClr val="00655d"/>
                </a:solidFill>
                <a:latin typeface="Arial Narrow"/>
              </a:rPr>
              <a:t>€ 0,65</a:t>
            </a:r>
            <a:endParaRPr/>
          </a:p>
        </p:txBody>
      </p:sp>
      <p:sp>
        <p:nvSpPr>
          <p:cNvPr id="327" name="CustomShape 4"/>
          <p:cNvSpPr/>
          <p:nvPr/>
        </p:nvSpPr>
        <p:spPr>
          <a:xfrm>
            <a:off x="3177360" y="4528080"/>
            <a:ext cx="208080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655d"/>
                </a:solidFill>
                <a:latin typeface="Arial Narrow"/>
              </a:rPr>
              <a:t>Για κάθε </a:t>
            </a:r>
            <a:r>
              <a:rPr b="1" lang="el-GR" strike="noStrike">
                <a:solidFill>
                  <a:srgbClr val="00655d"/>
                </a:solidFill>
                <a:latin typeface="Arial Narrow"/>
              </a:rPr>
              <a:t>€ 1 </a:t>
            </a:r>
            <a:r>
              <a:rPr lang="el-GR" strike="noStrike">
                <a:solidFill>
                  <a:srgbClr val="00655d"/>
                </a:solidFill>
                <a:latin typeface="Arial Narrow"/>
              </a:rPr>
              <a:t>της πολιτείας, η βιομηχανία συνεισφέρει </a:t>
            </a:r>
            <a:r>
              <a:rPr b="1" i="1" lang="el-GR" strike="noStrike">
                <a:solidFill>
                  <a:srgbClr val="00655d"/>
                </a:solidFill>
                <a:latin typeface="Arial Narrow"/>
              </a:rPr>
              <a:t>€ 0,82</a:t>
            </a:r>
            <a:endParaRPr/>
          </a:p>
        </p:txBody>
      </p:sp>
      <p:sp>
        <p:nvSpPr>
          <p:cNvPr id="328" name="CustomShape 5"/>
          <p:cNvSpPr/>
          <p:nvPr/>
        </p:nvSpPr>
        <p:spPr>
          <a:xfrm>
            <a:off x="5619960" y="4528080"/>
            <a:ext cx="208044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433e"/>
                </a:solidFill>
                <a:latin typeface="Arial Narrow"/>
              </a:rPr>
              <a:t>Για κάθε </a:t>
            </a:r>
            <a:r>
              <a:rPr b="1" lang="el-GR" strike="noStrike">
                <a:solidFill>
                  <a:srgbClr val="00433e"/>
                </a:solidFill>
                <a:latin typeface="Arial Narrow"/>
              </a:rPr>
              <a:t>€ 1 </a:t>
            </a:r>
            <a:r>
              <a:rPr lang="el-GR" strike="noStrike">
                <a:solidFill>
                  <a:srgbClr val="00433e"/>
                </a:solidFill>
                <a:latin typeface="Arial Narrow"/>
              </a:rPr>
              <a:t>της πολιτείας, η βιομηχανία </a:t>
            </a:r>
            <a:r>
              <a:rPr lang="el-GR" strike="noStrike">
                <a:solidFill>
                  <a:srgbClr val="00655d"/>
                </a:solidFill>
                <a:latin typeface="Arial Narrow"/>
              </a:rPr>
              <a:t>συνεισφέρει</a:t>
            </a:r>
            <a:r>
              <a:rPr lang="el-GR" strike="noStrike">
                <a:solidFill>
                  <a:srgbClr val="00433e"/>
                </a:solidFill>
                <a:latin typeface="Arial Narrow"/>
              </a:rPr>
              <a:t> </a:t>
            </a:r>
            <a:r>
              <a:rPr b="1" i="1" lang="el-GR" strike="noStrike">
                <a:solidFill>
                  <a:srgbClr val="00433e"/>
                </a:solidFill>
                <a:latin typeface="Arial Narrow"/>
              </a:rPr>
              <a:t>€ 1,06</a:t>
            </a:r>
            <a:endParaRPr/>
          </a:p>
        </p:txBody>
      </p:sp>
      <p:sp>
        <p:nvSpPr>
          <p:cNvPr id="329" name="CustomShape 6"/>
          <p:cNvSpPr/>
          <p:nvPr/>
        </p:nvSpPr>
        <p:spPr>
          <a:xfrm>
            <a:off x="8394840" y="4554360"/>
            <a:ext cx="238212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00877c"/>
                </a:solidFill>
                <a:latin typeface="Arial Narrow"/>
              </a:rPr>
              <a:t>Για κάθε € 1 της πολιτείας, η βιομηχανία συνεισφέρει </a:t>
            </a:r>
            <a:r>
              <a:rPr b="1" i="1" lang="el-GR" strike="noStrike">
                <a:solidFill>
                  <a:srgbClr val="00877c"/>
                </a:solidFill>
                <a:latin typeface="Arial Narrow"/>
              </a:rPr>
              <a:t>€ 0,70</a:t>
            </a:r>
            <a:endParaRPr/>
          </a:p>
        </p:txBody>
      </p:sp>
      <p:sp>
        <p:nvSpPr>
          <p:cNvPr id="330" name="CustomShape 7"/>
          <p:cNvSpPr/>
          <p:nvPr/>
        </p:nvSpPr>
        <p:spPr>
          <a:xfrm>
            <a:off x="609480" y="1447920"/>
            <a:ext cx="7198560" cy="4419360"/>
          </a:xfrm>
          <a:prstGeom prst="rect">
            <a:avLst/>
          </a:prstGeom>
          <a:noFill/>
          <a:ln w="6480">
            <a:solidFill>
              <a:schemeClr val="accent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1" name="CustomShape 8"/>
          <p:cNvSpPr/>
          <p:nvPr/>
        </p:nvSpPr>
        <p:spPr>
          <a:xfrm rot="5400000">
            <a:off x="6353280" y="3395160"/>
            <a:ext cx="3763440" cy="57924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648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2" name="CustomShape 9"/>
          <p:cNvSpPr/>
          <p:nvPr/>
        </p:nvSpPr>
        <p:spPr>
          <a:xfrm>
            <a:off x="300240" y="6434280"/>
            <a:ext cx="613836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l-GR" sz="1200" strike="noStrike">
                <a:solidFill>
                  <a:srgbClr val="37424a"/>
                </a:solidFill>
                <a:latin typeface="Arial Narrow"/>
              </a:rPr>
              <a:t>Πηγή: Υπουργείο Υγείας και Σημειώματα clawback και rebates, εκτιμήσεις τελικής δαπάνης 2019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Η αντιμετώπιση του clawback απαιτεί μια συγκροτημένη στρατηγική με βάθος τριετίας </a:t>
            </a:r>
            <a:endParaRPr/>
          </a:p>
        </p:txBody>
      </p:sp>
      <p:sp>
        <p:nvSpPr>
          <p:cNvPr id="334" name="Line 2"/>
          <p:cNvSpPr/>
          <p:nvPr/>
        </p:nvSpPr>
        <p:spPr>
          <a:xfrm>
            <a:off x="609120" y="1556280"/>
            <a:ext cx="5214600" cy="0"/>
          </a:xfrm>
          <a:prstGeom prst="line">
            <a:avLst/>
          </a:prstGeom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35" name="CustomShape 3"/>
          <p:cNvSpPr/>
          <p:nvPr/>
        </p:nvSpPr>
        <p:spPr>
          <a:xfrm>
            <a:off x="609120" y="1556640"/>
            <a:ext cx="1042560" cy="434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 vert="vert270"/>
          <a:p>
            <a:pPr>
              <a:lnSpc>
                <a:spcPct val="90000"/>
              </a:lnSpc>
            </a:pPr>
            <a:r>
              <a:rPr b="1" i="1" lang="el-GR" sz="2000" strike="noStrike">
                <a:solidFill>
                  <a:srgbClr val="37424a"/>
                </a:solidFill>
                <a:latin typeface="Arial Narrow"/>
              </a:rPr>
              <a:t>Μείωση συνολικών αγορών </a:t>
            </a:r>
            <a:endParaRPr/>
          </a:p>
        </p:txBody>
      </p:sp>
      <p:sp>
        <p:nvSpPr>
          <p:cNvPr id="336" name="CustomShape 4"/>
          <p:cNvSpPr/>
          <p:nvPr/>
        </p:nvSpPr>
        <p:spPr>
          <a:xfrm>
            <a:off x="1730520" y="158580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Έλεγχος δαπάνης ανασφαλίστων </a:t>
            </a:r>
            <a:endParaRPr/>
          </a:p>
        </p:txBody>
      </p:sp>
      <p:sp>
        <p:nvSpPr>
          <p:cNvPr id="337" name="Line 5"/>
          <p:cNvSpPr/>
          <p:nvPr/>
        </p:nvSpPr>
        <p:spPr>
          <a:xfrm>
            <a:off x="1652040" y="217260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38" name="CustomShape 6"/>
          <p:cNvSpPr/>
          <p:nvPr/>
        </p:nvSpPr>
        <p:spPr>
          <a:xfrm>
            <a:off x="1730520" y="531900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Εξορθολογισμός τιμών αποζημίωσης φαρμάκων εκτός πατέντας</a:t>
            </a:r>
            <a:endParaRPr/>
          </a:p>
        </p:txBody>
      </p:sp>
      <p:sp>
        <p:nvSpPr>
          <p:cNvPr id="339" name="Line 7"/>
          <p:cNvSpPr/>
          <p:nvPr/>
        </p:nvSpPr>
        <p:spPr>
          <a:xfrm>
            <a:off x="1652040" y="278892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40" name="CustomShape 8"/>
          <p:cNvSpPr/>
          <p:nvPr/>
        </p:nvSpPr>
        <p:spPr>
          <a:xfrm>
            <a:off x="1719000" y="470916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Κατάργηση κατώτατης τιμής φαρμάκων και πιστή εφαρμογή ανατιμολόγησης</a:t>
            </a:r>
            <a:endParaRPr/>
          </a:p>
        </p:txBody>
      </p:sp>
      <p:sp>
        <p:nvSpPr>
          <p:cNvPr id="341" name="Line 9"/>
          <p:cNvSpPr/>
          <p:nvPr/>
        </p:nvSpPr>
        <p:spPr>
          <a:xfrm>
            <a:off x="1652040" y="340524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42" name="CustomShape 10"/>
          <p:cNvSpPr/>
          <p:nvPr/>
        </p:nvSpPr>
        <p:spPr>
          <a:xfrm>
            <a:off x="1707840" y="222732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Επιτάχυνση ΑΤΥ και Διαπραγματεύσεων </a:t>
            </a:r>
            <a:endParaRPr/>
          </a:p>
        </p:txBody>
      </p:sp>
      <p:sp>
        <p:nvSpPr>
          <p:cNvPr id="343" name="Line 11"/>
          <p:cNvSpPr/>
          <p:nvPr/>
        </p:nvSpPr>
        <p:spPr>
          <a:xfrm>
            <a:off x="1652040" y="402120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44" name="CustomShape 12"/>
          <p:cNvSpPr/>
          <p:nvPr/>
        </p:nvSpPr>
        <p:spPr>
          <a:xfrm>
            <a:off x="1730520" y="276912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Εφαρμογή συνταγογραφικών θεραπευτικών πρωτοκόλλων σε συνδυασμό με στρατηγική ελέγχου ανά θεραπευτική κατηγορία</a:t>
            </a:r>
            <a:endParaRPr/>
          </a:p>
        </p:txBody>
      </p:sp>
      <p:sp>
        <p:nvSpPr>
          <p:cNvPr id="345" name="Line 13"/>
          <p:cNvSpPr/>
          <p:nvPr/>
        </p:nvSpPr>
        <p:spPr>
          <a:xfrm>
            <a:off x="1652040" y="463752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46" name="CustomShape 14"/>
          <p:cNvSpPr/>
          <p:nvPr/>
        </p:nvSpPr>
        <p:spPr>
          <a:xfrm>
            <a:off x="1707840" y="356112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Επέκταση ηλεκτρονικής συνταγογράφησης στα νοσοκομεία </a:t>
            </a:r>
            <a:endParaRPr/>
          </a:p>
        </p:txBody>
      </p:sp>
      <p:sp>
        <p:nvSpPr>
          <p:cNvPr id="347" name="Line 15"/>
          <p:cNvSpPr/>
          <p:nvPr/>
        </p:nvSpPr>
        <p:spPr>
          <a:xfrm>
            <a:off x="1652040" y="525384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48" name="CustomShape 16"/>
          <p:cNvSpPr/>
          <p:nvPr/>
        </p:nvSpPr>
        <p:spPr>
          <a:xfrm>
            <a:off x="1730520" y="4090320"/>
            <a:ext cx="409320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Εξορθολογισμός των νοσοκομειακών προϋπολογισμών και συνυπευθυνότητα </a:t>
            </a:r>
            <a:endParaRPr/>
          </a:p>
        </p:txBody>
      </p:sp>
      <p:sp>
        <p:nvSpPr>
          <p:cNvPr id="349" name="Line 17"/>
          <p:cNvSpPr/>
          <p:nvPr/>
        </p:nvSpPr>
        <p:spPr>
          <a:xfrm>
            <a:off x="1652040" y="5870160"/>
            <a:ext cx="41716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50" name="Line 18"/>
          <p:cNvSpPr/>
          <p:nvPr/>
        </p:nvSpPr>
        <p:spPr>
          <a:xfrm>
            <a:off x="6368040" y="1554120"/>
            <a:ext cx="5301360" cy="0"/>
          </a:xfrm>
          <a:prstGeom prst="line">
            <a:avLst/>
          </a:prstGeom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51" name="CustomShape 19"/>
          <p:cNvSpPr/>
          <p:nvPr/>
        </p:nvSpPr>
        <p:spPr>
          <a:xfrm>
            <a:off x="10609200" y="1554480"/>
            <a:ext cx="105984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 vert="vert"/>
          <a:p>
            <a:pPr>
              <a:lnSpc>
                <a:spcPct val="90000"/>
              </a:lnSpc>
            </a:pPr>
            <a:r>
              <a:rPr b="1" i="1" lang="el-GR" sz="2000" strike="noStrike">
                <a:solidFill>
                  <a:srgbClr val="37424a"/>
                </a:solidFill>
                <a:latin typeface="Arial Narrow"/>
              </a:rPr>
              <a:t>Αύξηση δημόσιας δαπάνης</a:t>
            </a:r>
            <a:endParaRPr/>
          </a:p>
        </p:txBody>
      </p:sp>
      <p:sp>
        <p:nvSpPr>
          <p:cNvPr id="352" name="CustomShape 20"/>
          <p:cNvSpPr/>
          <p:nvPr/>
        </p:nvSpPr>
        <p:spPr>
          <a:xfrm>
            <a:off x="6368040" y="1605600"/>
            <a:ext cx="4161240" cy="10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Δημιουργία κονδυλίου για πρόληψη και εξαίρεση από το μηχανισμό επιστροφών </a:t>
            </a:r>
            <a:endParaRPr/>
          </a:p>
        </p:txBody>
      </p:sp>
      <p:sp>
        <p:nvSpPr>
          <p:cNvPr id="353" name="Line 21"/>
          <p:cNvSpPr/>
          <p:nvPr/>
        </p:nvSpPr>
        <p:spPr>
          <a:xfrm>
            <a:off x="6368040" y="2628360"/>
            <a:ext cx="424116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54" name="CustomShape 22"/>
          <p:cNvSpPr/>
          <p:nvPr/>
        </p:nvSpPr>
        <p:spPr>
          <a:xfrm>
            <a:off x="6368040" y="2679840"/>
            <a:ext cx="4161240" cy="10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Εφάπαξ αύξηση της δαπάνης βάση αύξηση του ΑΕΠ για την τριετία 2020-2022</a:t>
            </a:r>
            <a:endParaRPr/>
          </a:p>
        </p:txBody>
      </p:sp>
      <p:sp>
        <p:nvSpPr>
          <p:cNvPr id="355" name="Line 23"/>
          <p:cNvSpPr/>
          <p:nvPr/>
        </p:nvSpPr>
        <p:spPr>
          <a:xfrm>
            <a:off x="6368040" y="3702600"/>
            <a:ext cx="424116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56" name="CustomShape 24"/>
          <p:cNvSpPr/>
          <p:nvPr/>
        </p:nvSpPr>
        <p:spPr>
          <a:xfrm>
            <a:off x="6368040" y="3754080"/>
            <a:ext cx="4161240" cy="10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Ανάληψη κυβερνητικής ευθύνης για αποφάσεις που αυξάνουν την δαπάνη - Συνυπευθυνότητα</a:t>
            </a:r>
            <a:endParaRPr/>
          </a:p>
        </p:txBody>
      </p:sp>
      <p:sp>
        <p:nvSpPr>
          <p:cNvPr id="357" name="Line 25"/>
          <p:cNvSpPr/>
          <p:nvPr/>
        </p:nvSpPr>
        <p:spPr>
          <a:xfrm>
            <a:off x="6368040" y="4776840"/>
            <a:ext cx="424116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  <p:sp>
        <p:nvSpPr>
          <p:cNvPr id="358" name="CustomShape 26"/>
          <p:cNvSpPr/>
          <p:nvPr/>
        </p:nvSpPr>
        <p:spPr>
          <a:xfrm>
            <a:off x="6368040" y="4827960"/>
            <a:ext cx="4161240" cy="10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280" rIns="53280" tIns="53280" bIns="53280"/>
          <a:p>
            <a:pPr>
              <a:lnSpc>
                <a:spcPct val="90000"/>
              </a:lnSpc>
            </a:pPr>
            <a:r>
              <a:rPr b="1" lang="el-GR" sz="1400" strike="noStrike">
                <a:solidFill>
                  <a:srgbClr val="37424a"/>
                </a:solidFill>
                <a:latin typeface="Arial Narrow"/>
              </a:rPr>
              <a:t>Εκμετάλλευση του πλούτου της ψηφιακής υγείας («μεγάλα/πραγματικά δεδομένα»)</a:t>
            </a:r>
            <a:endParaRPr/>
          </a:p>
        </p:txBody>
      </p:sp>
      <p:sp>
        <p:nvSpPr>
          <p:cNvPr id="359" name="Line 27"/>
          <p:cNvSpPr/>
          <p:nvPr/>
        </p:nvSpPr>
        <p:spPr>
          <a:xfrm>
            <a:off x="6368040" y="5851080"/>
            <a:ext cx="424116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fld id="{60033802-C321-4FAF-B00F-81B0AD0142D0}" type="slidenum">
              <a:rPr lang="el-GR" sz="1400" strike="noStrike">
                <a:solidFill>
                  <a:srgbClr val="898989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361" name="CustomShape 2"/>
          <p:cNvSpPr/>
          <p:nvPr/>
        </p:nvSpPr>
        <p:spPr>
          <a:xfrm>
            <a:off x="1998720" y="2101680"/>
            <a:ext cx="5792400" cy="3768480"/>
          </a:xfrm>
          <a:prstGeom prst="rect">
            <a:avLst/>
          </a:prstGeom>
          <a:solidFill>
            <a:schemeClr val="bg1">
              <a:alpha val="68000"/>
            </a:schemeClr>
          </a:solidFill>
          <a:ln w="648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2" name="CustomShape 3"/>
          <p:cNvSpPr/>
          <p:nvPr/>
        </p:nvSpPr>
        <p:spPr>
          <a:xfrm>
            <a:off x="2151000" y="2254320"/>
            <a:ext cx="5792400" cy="3768480"/>
          </a:xfrm>
          <a:prstGeom prst="rect">
            <a:avLst/>
          </a:prstGeom>
          <a:solidFill>
            <a:schemeClr val="bg1">
              <a:alpha val="68000"/>
            </a:schemeClr>
          </a:solidFill>
          <a:ln w="648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63" name="Picture 3" descr=""/>
          <p:cNvPicPr/>
          <p:nvPr/>
        </p:nvPicPr>
        <p:blipFill>
          <a:blip r:embed="rId1"/>
          <a:stretch/>
        </p:blipFill>
        <p:spPr>
          <a:xfrm>
            <a:off x="5518080" y="2068560"/>
            <a:ext cx="4322520" cy="28810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Δήλωση συμφερόντων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619560" y="1789920"/>
            <a:ext cx="10963080" cy="428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37424a"/>
                </a:solidFill>
                <a:latin typeface="Arial Narrow"/>
              </a:rPr>
              <a:t>Η παρουσίαση αυτή απηχεί τις απόψεις του ομιλητή και όχι κατ’ ανάγκη τις απόψεις της εταιρείας στην οποία εργάζεται. Η ομιλία αυτή δεν έχει ελεγχθεί από τα αρμόδια εγκριτικά τμήματα της ΜSD στην Ελλάδα. </a:t>
            </a:r>
            <a:endParaRPr/>
          </a:p>
        </p:txBody>
      </p:sp>
      <p:sp>
        <p:nvSpPr>
          <p:cNvPr id="126" name="TextShape 3"/>
          <p:cNvSpPr txBox="1"/>
          <p:nvPr/>
        </p:nvSpPr>
        <p:spPr>
          <a:xfrm>
            <a:off x="619560" y="6434280"/>
            <a:ext cx="386028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/>
          </a:p>
        </p:txBody>
      </p:sp>
      <p:sp>
        <p:nvSpPr>
          <p:cNvPr id="127" name="TextShape 4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2D441B9D-4916-4E16-BF7F-31CDFB17AF95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094120" y="6238440"/>
            <a:ext cx="461736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>
              <a:lnSpc>
                <a:spcPct val="100000"/>
              </a:lnSpc>
            </a:pPr>
            <a:r>
              <a:rPr lang="el-GR" sz="780" strike="noStrike">
                <a:solidFill>
                  <a:srgbClr val="77787b"/>
                </a:solidFill>
                <a:latin typeface="Tahoma"/>
              </a:rPr>
              <a:t>*Defined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as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single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products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that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are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counted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only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once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regardless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of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the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number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of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indications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pursued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531720" y="332280"/>
            <a:ext cx="10962360" cy="1159200"/>
          </a:xfrm>
          <a:prstGeom prst="rect">
            <a:avLst/>
          </a:prstGeom>
          <a:noFill/>
          <a:ln>
            <a:noFill/>
          </a:ln>
        </p:spPr>
        <p:txBody>
          <a:bodyPr lIns="0" rIns="0" tIns="1404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9999"/>
                </a:solidFill>
                <a:latin typeface="Arial Narrow"/>
              </a:rPr>
              <a:t>8.000 νέα φάρμακα βρίσκονται σε ανάπτυξη παγκοσμίως, εκ των οποίων 4.500 στις ΗΠΑ με έμφαση στην ογκολογία</a:t>
            </a:r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2094120" y="1529640"/>
            <a:ext cx="649764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80" strike="noStrike">
                <a:solidFill>
                  <a:srgbClr val="77787b"/>
                </a:solidFill>
                <a:latin typeface="Tahoma"/>
              </a:rPr>
              <a:t>Biopharmaceutical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researchers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are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working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on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new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medicines*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for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many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diseases,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280" strike="noStrike">
                <a:solidFill>
                  <a:srgbClr val="77787b"/>
                </a:solidFill>
                <a:latin typeface="Tahoma"/>
              </a:rPr>
              <a:t>including:</a:t>
            </a:r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2362680" y="5231880"/>
            <a:ext cx="745560" cy="745560"/>
          </a:xfrm>
          <a:custGeom>
            <a:avLst/>
            <a:gdLst/>
            <a:ahLst/>
            <a:rect l="0" t="0" r="r" b="b"/>
            <a:pathLst>
              <a:path w="671094" h="671107">
                <a:moveTo>
                  <a:pt x="335534" y="0"/>
                </a:moveTo>
                <a:lnTo>
                  <a:pt x="286018" y="3645"/>
                </a:lnTo>
                <a:lnTo>
                  <a:pt x="238735" y="14232"/>
                </a:lnTo>
                <a:lnTo>
                  <a:pt x="194209" y="31238"/>
                </a:lnTo>
                <a:lnTo>
                  <a:pt x="152963" y="54139"/>
                </a:lnTo>
                <a:lnTo>
                  <a:pt x="115519" y="82412"/>
                </a:lnTo>
                <a:lnTo>
                  <a:pt x="82401" y="115533"/>
                </a:lnTo>
                <a:lnTo>
                  <a:pt x="54131" y="152981"/>
                </a:lnTo>
                <a:lnTo>
                  <a:pt x="31233" y="194230"/>
                </a:lnTo>
                <a:lnTo>
                  <a:pt x="14230" y="238758"/>
                </a:lnTo>
                <a:lnTo>
                  <a:pt x="3644" y="286042"/>
                </a:lnTo>
                <a:lnTo>
                  <a:pt x="0" y="335559"/>
                </a:lnTo>
                <a:lnTo>
                  <a:pt x="3644" y="385072"/>
                </a:lnTo>
                <a:lnTo>
                  <a:pt x="14230" y="432354"/>
                </a:lnTo>
                <a:lnTo>
                  <a:pt x="31233" y="476880"/>
                </a:lnTo>
                <a:lnTo>
                  <a:pt x="54131" y="518128"/>
                </a:lnTo>
                <a:lnTo>
                  <a:pt x="82401" y="555574"/>
                </a:lnTo>
                <a:lnTo>
                  <a:pt x="115519" y="588695"/>
                </a:lnTo>
                <a:lnTo>
                  <a:pt x="152963" y="616967"/>
                </a:lnTo>
                <a:lnTo>
                  <a:pt x="194209" y="639868"/>
                </a:lnTo>
                <a:lnTo>
                  <a:pt x="238735" y="656873"/>
                </a:lnTo>
                <a:lnTo>
                  <a:pt x="286018" y="667460"/>
                </a:lnTo>
                <a:lnTo>
                  <a:pt x="335534" y="671106"/>
                </a:lnTo>
                <a:lnTo>
                  <a:pt x="385053" y="667460"/>
                </a:lnTo>
                <a:lnTo>
                  <a:pt x="432339" y="656873"/>
                </a:lnTo>
                <a:lnTo>
                  <a:pt x="459120" y="646645"/>
                </a:lnTo>
                <a:lnTo>
                  <a:pt x="335534" y="646645"/>
                </a:lnTo>
                <a:lnTo>
                  <a:pt x="289624" y="643266"/>
                </a:lnTo>
                <a:lnTo>
                  <a:pt x="245785" y="633451"/>
                </a:lnTo>
                <a:lnTo>
                  <a:pt x="204502" y="617686"/>
                </a:lnTo>
                <a:lnTo>
                  <a:pt x="166259" y="596456"/>
                </a:lnTo>
                <a:lnTo>
                  <a:pt x="131542" y="570246"/>
                </a:lnTo>
                <a:lnTo>
                  <a:pt x="100835" y="539540"/>
                </a:lnTo>
                <a:lnTo>
                  <a:pt x="74624" y="504824"/>
                </a:lnTo>
                <a:lnTo>
                  <a:pt x="53394" y="466583"/>
                </a:lnTo>
                <a:lnTo>
                  <a:pt x="37628" y="425302"/>
                </a:lnTo>
                <a:lnTo>
                  <a:pt x="27814" y="381465"/>
                </a:lnTo>
                <a:lnTo>
                  <a:pt x="24434" y="335559"/>
                </a:lnTo>
                <a:lnTo>
                  <a:pt x="27814" y="289643"/>
                </a:lnTo>
                <a:lnTo>
                  <a:pt x="37628" y="245800"/>
                </a:lnTo>
                <a:lnTo>
                  <a:pt x="53394" y="204514"/>
                </a:lnTo>
                <a:lnTo>
                  <a:pt x="74624" y="166269"/>
                </a:lnTo>
                <a:lnTo>
                  <a:pt x="100835" y="131551"/>
                </a:lnTo>
                <a:lnTo>
                  <a:pt x="131542" y="100845"/>
                </a:lnTo>
                <a:lnTo>
                  <a:pt x="166259" y="74634"/>
                </a:lnTo>
                <a:lnTo>
                  <a:pt x="204502" y="53404"/>
                </a:lnTo>
                <a:lnTo>
                  <a:pt x="245785" y="37640"/>
                </a:lnTo>
                <a:lnTo>
                  <a:pt x="289624" y="27826"/>
                </a:lnTo>
                <a:lnTo>
                  <a:pt x="335534" y="24447"/>
                </a:lnTo>
                <a:lnTo>
                  <a:pt x="459087" y="24447"/>
                </a:lnTo>
                <a:lnTo>
                  <a:pt x="432339" y="14232"/>
                </a:lnTo>
                <a:lnTo>
                  <a:pt x="385053" y="3645"/>
                </a:lnTo>
                <a:lnTo>
                  <a:pt x="335534" y="0"/>
                </a:lnTo>
                <a:lnTo>
                  <a:pt x="459087" y="24447"/>
                </a:lnTo>
                <a:lnTo>
                  <a:pt x="335534" y="24447"/>
                </a:lnTo>
                <a:lnTo>
                  <a:pt x="381447" y="27826"/>
                </a:lnTo>
                <a:lnTo>
                  <a:pt x="425290" y="37640"/>
                </a:lnTo>
                <a:lnTo>
                  <a:pt x="466578" y="53404"/>
                </a:lnTo>
                <a:lnTo>
                  <a:pt x="504825" y="74634"/>
                </a:lnTo>
                <a:lnTo>
                  <a:pt x="539547" y="100845"/>
                </a:lnTo>
                <a:lnTo>
                  <a:pt x="570258" y="131551"/>
                </a:lnTo>
                <a:lnTo>
                  <a:pt x="596473" y="166269"/>
                </a:lnTo>
                <a:lnTo>
                  <a:pt x="617707" y="204514"/>
                </a:lnTo>
                <a:lnTo>
                  <a:pt x="633474" y="245800"/>
                </a:lnTo>
                <a:lnTo>
                  <a:pt x="643291" y="289643"/>
                </a:lnTo>
                <a:lnTo>
                  <a:pt x="646671" y="335559"/>
                </a:lnTo>
                <a:lnTo>
                  <a:pt x="643291" y="381465"/>
                </a:lnTo>
                <a:lnTo>
                  <a:pt x="633474" y="425302"/>
                </a:lnTo>
                <a:lnTo>
                  <a:pt x="617707" y="466583"/>
                </a:lnTo>
                <a:lnTo>
                  <a:pt x="596473" y="504824"/>
                </a:lnTo>
                <a:lnTo>
                  <a:pt x="570258" y="539540"/>
                </a:lnTo>
                <a:lnTo>
                  <a:pt x="539547" y="570246"/>
                </a:lnTo>
                <a:lnTo>
                  <a:pt x="504825" y="596456"/>
                </a:lnTo>
                <a:lnTo>
                  <a:pt x="466578" y="617686"/>
                </a:lnTo>
                <a:lnTo>
                  <a:pt x="425290" y="633451"/>
                </a:lnTo>
                <a:lnTo>
                  <a:pt x="381447" y="643266"/>
                </a:lnTo>
                <a:lnTo>
                  <a:pt x="335534" y="646645"/>
                </a:lnTo>
                <a:lnTo>
                  <a:pt x="459120" y="646645"/>
                </a:lnTo>
                <a:lnTo>
                  <a:pt x="518117" y="616967"/>
                </a:lnTo>
                <a:lnTo>
                  <a:pt x="555564" y="588695"/>
                </a:lnTo>
                <a:lnTo>
                  <a:pt x="588685" y="555574"/>
                </a:lnTo>
                <a:lnTo>
                  <a:pt x="616957" y="518128"/>
                </a:lnTo>
                <a:lnTo>
                  <a:pt x="639857" y="476880"/>
                </a:lnTo>
                <a:lnTo>
                  <a:pt x="656861" y="432354"/>
                </a:lnTo>
                <a:lnTo>
                  <a:pt x="667448" y="385072"/>
                </a:lnTo>
                <a:lnTo>
                  <a:pt x="671093" y="335559"/>
                </a:lnTo>
                <a:lnTo>
                  <a:pt x="667448" y="286042"/>
                </a:lnTo>
                <a:lnTo>
                  <a:pt x="656861" y="238758"/>
                </a:lnTo>
                <a:lnTo>
                  <a:pt x="639857" y="194230"/>
                </a:lnTo>
                <a:lnTo>
                  <a:pt x="616957" y="152981"/>
                </a:lnTo>
                <a:lnTo>
                  <a:pt x="588685" y="115533"/>
                </a:lnTo>
                <a:lnTo>
                  <a:pt x="555564" y="82412"/>
                </a:lnTo>
                <a:lnTo>
                  <a:pt x="518117" y="54139"/>
                </a:lnTo>
                <a:lnTo>
                  <a:pt x="476868" y="31238"/>
                </a:lnTo>
                <a:lnTo>
                  <a:pt x="459087" y="24447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"/>
          <p:cNvSpPr/>
          <p:nvPr/>
        </p:nvSpPr>
        <p:spPr>
          <a:xfrm>
            <a:off x="2520000" y="5307840"/>
            <a:ext cx="379080" cy="575280"/>
          </a:xfrm>
          <a:custGeom>
            <a:avLst/>
            <a:gdLst/>
            <a:ahLst/>
            <a:rect l="0" t="0" r="r" b="b"/>
            <a:pathLst>
              <a:path w="341084" h="517571">
                <a:moveTo>
                  <a:pt x="298344" y="350362"/>
                </a:moveTo>
                <a:lnTo>
                  <a:pt x="182791" y="350362"/>
                </a:lnTo>
                <a:lnTo>
                  <a:pt x="210239" y="393424"/>
                </a:lnTo>
                <a:lnTo>
                  <a:pt x="236173" y="434904"/>
                </a:lnTo>
                <a:lnTo>
                  <a:pt x="264249" y="475915"/>
                </a:lnTo>
                <a:lnTo>
                  <a:pt x="298119" y="517570"/>
                </a:lnTo>
                <a:lnTo>
                  <a:pt x="341083" y="404807"/>
                </a:lnTo>
                <a:lnTo>
                  <a:pt x="298344" y="350362"/>
                </a:lnTo>
                <a:lnTo>
                  <a:pt x="181342" y="0"/>
                </a:lnTo>
                <a:lnTo>
                  <a:pt x="129971" y="5278"/>
                </a:lnTo>
                <a:lnTo>
                  <a:pt x="95580" y="21102"/>
                </a:lnTo>
                <a:lnTo>
                  <a:pt x="95148" y="21102"/>
                </a:lnTo>
                <a:lnTo>
                  <a:pt x="65943" y="60327"/>
                </a:lnTo>
                <a:lnTo>
                  <a:pt x="56061" y="99843"/>
                </a:lnTo>
                <a:lnTo>
                  <a:pt x="56872" y="109470"/>
                </a:lnTo>
                <a:lnTo>
                  <a:pt x="59190" y="119671"/>
                </a:lnTo>
                <a:lnTo>
                  <a:pt x="63017" y="130449"/>
                </a:lnTo>
                <a:lnTo>
                  <a:pt x="68451" y="142655"/>
                </a:lnTo>
                <a:lnTo>
                  <a:pt x="71166" y="148832"/>
                </a:lnTo>
                <a:lnTo>
                  <a:pt x="73875" y="155062"/>
                </a:lnTo>
                <a:lnTo>
                  <a:pt x="76657" y="160904"/>
                </a:lnTo>
                <a:lnTo>
                  <a:pt x="79298" y="166733"/>
                </a:lnTo>
                <a:lnTo>
                  <a:pt x="103084" y="215790"/>
                </a:lnTo>
                <a:lnTo>
                  <a:pt x="126034" y="258567"/>
                </a:lnTo>
                <a:lnTo>
                  <a:pt x="123253" y="262173"/>
                </a:lnTo>
                <a:lnTo>
                  <a:pt x="120332" y="265793"/>
                </a:lnTo>
                <a:lnTo>
                  <a:pt x="117271" y="269412"/>
                </a:lnTo>
                <a:lnTo>
                  <a:pt x="60097" y="342009"/>
                </a:lnTo>
                <a:lnTo>
                  <a:pt x="27873" y="381158"/>
                </a:lnTo>
                <a:lnTo>
                  <a:pt x="0" y="411690"/>
                </a:lnTo>
                <a:lnTo>
                  <a:pt x="55702" y="513456"/>
                </a:lnTo>
                <a:lnTo>
                  <a:pt x="86099" y="477405"/>
                </a:lnTo>
                <a:lnTo>
                  <a:pt x="118413" y="437541"/>
                </a:lnTo>
                <a:lnTo>
                  <a:pt x="149476" y="397373"/>
                </a:lnTo>
                <a:lnTo>
                  <a:pt x="176123" y="360408"/>
                </a:lnTo>
                <a:lnTo>
                  <a:pt x="178333" y="357055"/>
                </a:lnTo>
                <a:lnTo>
                  <a:pt x="182791" y="350362"/>
                </a:lnTo>
                <a:lnTo>
                  <a:pt x="298344" y="350362"/>
                </a:lnTo>
                <a:lnTo>
                  <a:pt x="283311" y="331236"/>
                </a:lnTo>
                <a:lnTo>
                  <a:pt x="270597" y="314320"/>
                </a:lnTo>
                <a:lnTo>
                  <a:pt x="254500" y="292114"/>
                </a:lnTo>
                <a:lnTo>
                  <a:pt x="234822" y="264536"/>
                </a:lnTo>
                <a:lnTo>
                  <a:pt x="238603" y="258149"/>
                </a:lnTo>
                <a:lnTo>
                  <a:pt x="243136" y="250594"/>
                </a:lnTo>
                <a:lnTo>
                  <a:pt x="247615" y="242986"/>
                </a:lnTo>
                <a:lnTo>
                  <a:pt x="251231" y="236443"/>
                </a:lnTo>
                <a:lnTo>
                  <a:pt x="252628" y="234221"/>
                </a:lnTo>
                <a:lnTo>
                  <a:pt x="253872" y="231846"/>
                </a:lnTo>
                <a:lnTo>
                  <a:pt x="254990" y="229344"/>
                </a:lnTo>
                <a:lnTo>
                  <a:pt x="262028" y="215760"/>
                </a:lnTo>
                <a:lnTo>
                  <a:pt x="268968" y="202118"/>
                </a:lnTo>
                <a:lnTo>
                  <a:pt x="275805" y="188424"/>
                </a:lnTo>
                <a:lnTo>
                  <a:pt x="279071" y="181757"/>
                </a:lnTo>
                <a:lnTo>
                  <a:pt x="180962" y="181757"/>
                </a:lnTo>
                <a:lnTo>
                  <a:pt x="140525" y="111755"/>
                </a:lnTo>
                <a:lnTo>
                  <a:pt x="137040" y="98454"/>
                </a:lnTo>
                <a:lnTo>
                  <a:pt x="140531" y="85958"/>
                </a:lnTo>
                <a:lnTo>
                  <a:pt x="149605" y="76686"/>
                </a:lnTo>
                <a:lnTo>
                  <a:pt x="162864" y="73058"/>
                </a:lnTo>
                <a:lnTo>
                  <a:pt x="304015" y="73058"/>
                </a:lnTo>
                <a:lnTo>
                  <a:pt x="303489" y="70937"/>
                </a:lnTo>
                <a:lnTo>
                  <a:pt x="284070" y="36094"/>
                </a:lnTo>
                <a:lnTo>
                  <a:pt x="254702" y="11218"/>
                </a:lnTo>
                <a:lnTo>
                  <a:pt x="185737" y="58"/>
                </a:lnTo>
                <a:lnTo>
                  <a:pt x="181342" y="0"/>
                </a:lnTo>
                <a:lnTo>
                  <a:pt x="304015" y="73058"/>
                </a:lnTo>
                <a:lnTo>
                  <a:pt x="199047" y="73058"/>
                </a:lnTo>
                <a:lnTo>
                  <a:pt x="212306" y="76686"/>
                </a:lnTo>
                <a:lnTo>
                  <a:pt x="221378" y="85958"/>
                </a:lnTo>
                <a:lnTo>
                  <a:pt x="224866" y="98454"/>
                </a:lnTo>
                <a:lnTo>
                  <a:pt x="221373" y="111755"/>
                </a:lnTo>
                <a:lnTo>
                  <a:pt x="180962" y="181757"/>
                </a:lnTo>
                <a:lnTo>
                  <a:pt x="279071" y="181757"/>
                </a:lnTo>
                <a:lnTo>
                  <a:pt x="297320" y="141497"/>
                </a:lnTo>
                <a:lnTo>
                  <a:pt x="309119" y="99843"/>
                </a:lnTo>
                <a:lnTo>
                  <a:pt x="308419" y="90787"/>
                </a:lnTo>
                <a:lnTo>
                  <a:pt x="304015" y="73058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6"/>
          <p:cNvSpPr/>
          <p:nvPr/>
        </p:nvSpPr>
        <p:spPr>
          <a:xfrm>
            <a:off x="2348280" y="4134600"/>
            <a:ext cx="745200" cy="745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7"/>
          <p:cNvSpPr/>
          <p:nvPr/>
        </p:nvSpPr>
        <p:spPr>
          <a:xfrm>
            <a:off x="5945400" y="2997720"/>
            <a:ext cx="745200" cy="74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8"/>
          <p:cNvSpPr/>
          <p:nvPr/>
        </p:nvSpPr>
        <p:spPr>
          <a:xfrm>
            <a:off x="2583000" y="2068560"/>
            <a:ext cx="431280" cy="389160"/>
          </a:xfrm>
          <a:custGeom>
            <a:avLst/>
            <a:gdLst/>
            <a:ahLst/>
            <a:rect l="0" t="0" r="r" b="b"/>
            <a:pathLst>
              <a:path w="388575" h="350446">
                <a:moveTo>
                  <a:pt x="136875" y="0"/>
                </a:moveTo>
                <a:lnTo>
                  <a:pt x="85142" y="10600"/>
                </a:lnTo>
                <a:lnTo>
                  <a:pt x="40552" y="40402"/>
                </a:lnTo>
                <a:lnTo>
                  <a:pt x="9866" y="86902"/>
                </a:lnTo>
                <a:lnTo>
                  <a:pt x="0" y="139621"/>
                </a:lnTo>
                <a:lnTo>
                  <a:pt x="2824" y="165990"/>
                </a:lnTo>
                <a:lnTo>
                  <a:pt x="23184" y="214920"/>
                </a:lnTo>
                <a:lnTo>
                  <a:pt x="62108" y="253620"/>
                </a:lnTo>
                <a:lnTo>
                  <a:pt x="104078" y="272202"/>
                </a:lnTo>
                <a:lnTo>
                  <a:pt x="127729" y="276074"/>
                </a:lnTo>
                <a:lnTo>
                  <a:pt x="131605" y="283033"/>
                </a:lnTo>
                <a:lnTo>
                  <a:pt x="158926" y="315927"/>
                </a:lnTo>
                <a:lnTo>
                  <a:pt x="198976" y="340577"/>
                </a:lnTo>
                <a:lnTo>
                  <a:pt x="251691" y="350445"/>
                </a:lnTo>
                <a:lnTo>
                  <a:pt x="278059" y="347626"/>
                </a:lnTo>
                <a:lnTo>
                  <a:pt x="303417" y="339847"/>
                </a:lnTo>
                <a:lnTo>
                  <a:pt x="320314" y="330828"/>
                </a:lnTo>
                <a:lnTo>
                  <a:pt x="251507" y="330828"/>
                </a:lnTo>
                <a:lnTo>
                  <a:pt x="228662" y="328865"/>
                </a:lnTo>
                <a:lnTo>
                  <a:pt x="184980" y="311215"/>
                </a:lnTo>
                <a:lnTo>
                  <a:pt x="155357" y="283370"/>
                </a:lnTo>
                <a:lnTo>
                  <a:pt x="141407" y="259323"/>
                </a:lnTo>
                <a:lnTo>
                  <a:pt x="138168" y="256973"/>
                </a:lnTo>
                <a:lnTo>
                  <a:pt x="94741" y="248637"/>
                </a:lnTo>
                <a:lnTo>
                  <a:pt x="54283" y="222068"/>
                </a:lnTo>
                <a:lnTo>
                  <a:pt x="28714" y="183808"/>
                </a:lnTo>
                <a:lnTo>
                  <a:pt x="19617" y="139427"/>
                </a:lnTo>
                <a:lnTo>
                  <a:pt x="21584" y="116586"/>
                </a:lnTo>
                <a:lnTo>
                  <a:pt x="39235" y="72899"/>
                </a:lnTo>
                <a:lnTo>
                  <a:pt x="72454" y="39498"/>
                </a:lnTo>
                <a:lnTo>
                  <a:pt x="114445" y="22023"/>
                </a:lnTo>
                <a:lnTo>
                  <a:pt x="137065" y="19602"/>
                </a:lnTo>
                <a:lnTo>
                  <a:pt x="208198" y="19602"/>
                </a:lnTo>
                <a:lnTo>
                  <a:pt x="189592" y="9854"/>
                </a:lnTo>
                <a:lnTo>
                  <a:pt x="163497" y="2291"/>
                </a:lnTo>
                <a:lnTo>
                  <a:pt x="136875" y="0"/>
                </a:lnTo>
                <a:lnTo>
                  <a:pt x="208198" y="19602"/>
                </a:lnTo>
                <a:lnTo>
                  <a:pt x="137065" y="19602"/>
                </a:lnTo>
                <a:lnTo>
                  <a:pt x="159906" y="21572"/>
                </a:lnTo>
                <a:lnTo>
                  <a:pt x="182301" y="28067"/>
                </a:lnTo>
                <a:lnTo>
                  <a:pt x="216740" y="49265"/>
                </a:lnTo>
                <a:lnTo>
                  <a:pt x="242020" y="80672"/>
                </a:lnTo>
                <a:lnTo>
                  <a:pt x="247160" y="91111"/>
                </a:lnTo>
                <a:lnTo>
                  <a:pt x="250398" y="93461"/>
                </a:lnTo>
                <a:lnTo>
                  <a:pt x="293825" y="101791"/>
                </a:lnTo>
                <a:lnTo>
                  <a:pt x="334286" y="128353"/>
                </a:lnTo>
                <a:lnTo>
                  <a:pt x="359862" y="166619"/>
                </a:lnTo>
                <a:lnTo>
                  <a:pt x="368955" y="211014"/>
                </a:lnTo>
                <a:lnTo>
                  <a:pt x="366986" y="233858"/>
                </a:lnTo>
                <a:lnTo>
                  <a:pt x="349344" y="277535"/>
                </a:lnTo>
                <a:lnTo>
                  <a:pt x="316121" y="310944"/>
                </a:lnTo>
                <a:lnTo>
                  <a:pt x="274134" y="328398"/>
                </a:lnTo>
                <a:lnTo>
                  <a:pt x="251507" y="330828"/>
                </a:lnTo>
                <a:lnTo>
                  <a:pt x="320314" y="330828"/>
                </a:lnTo>
                <a:lnTo>
                  <a:pt x="365701" y="288330"/>
                </a:lnTo>
                <a:lnTo>
                  <a:pt x="386277" y="237439"/>
                </a:lnTo>
                <a:lnTo>
                  <a:pt x="388574" y="210818"/>
                </a:lnTo>
                <a:lnTo>
                  <a:pt x="385755" y="184444"/>
                </a:lnTo>
                <a:lnTo>
                  <a:pt x="365389" y="135512"/>
                </a:lnTo>
                <a:lnTo>
                  <a:pt x="326458" y="96801"/>
                </a:lnTo>
                <a:lnTo>
                  <a:pt x="284488" y="78234"/>
                </a:lnTo>
                <a:lnTo>
                  <a:pt x="260825" y="74373"/>
                </a:lnTo>
                <a:lnTo>
                  <a:pt x="256956" y="67411"/>
                </a:lnTo>
                <a:lnTo>
                  <a:pt x="229641" y="34511"/>
                </a:lnTo>
                <a:lnTo>
                  <a:pt x="214394" y="22849"/>
                </a:lnTo>
                <a:lnTo>
                  <a:pt x="208198" y="19602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9"/>
          <p:cNvSpPr/>
          <p:nvPr/>
        </p:nvSpPr>
        <p:spPr>
          <a:xfrm>
            <a:off x="2631960" y="2117520"/>
            <a:ext cx="333360" cy="290880"/>
          </a:xfrm>
          <a:custGeom>
            <a:avLst/>
            <a:gdLst/>
            <a:ahLst/>
            <a:rect l="0" t="0" r="r" b="b"/>
            <a:pathLst>
              <a:path w="300302" h="262186">
                <a:moveTo>
                  <a:pt x="298487" y="186116"/>
                </a:moveTo>
                <a:lnTo>
                  <a:pt x="113855" y="186116"/>
                </a:lnTo>
                <a:lnTo>
                  <a:pt x="115827" y="194267"/>
                </a:lnTo>
                <a:lnTo>
                  <a:pt x="138380" y="233342"/>
                </a:lnTo>
                <a:lnTo>
                  <a:pt x="171239" y="255469"/>
                </a:lnTo>
                <a:lnTo>
                  <a:pt x="207120" y="262185"/>
                </a:lnTo>
                <a:lnTo>
                  <a:pt x="225069" y="260271"/>
                </a:lnTo>
                <a:lnTo>
                  <a:pt x="272691" y="234687"/>
                </a:lnTo>
                <a:lnTo>
                  <a:pt x="298487" y="186116"/>
                </a:lnTo>
                <a:lnTo>
                  <a:pt x="93177" y="0"/>
                </a:lnTo>
                <a:lnTo>
                  <a:pt x="41923" y="15782"/>
                </a:lnTo>
                <a:lnTo>
                  <a:pt x="6712" y="59172"/>
                </a:lnTo>
                <a:lnTo>
                  <a:pt x="0" y="95054"/>
                </a:lnTo>
                <a:lnTo>
                  <a:pt x="1930" y="113002"/>
                </a:lnTo>
                <a:lnTo>
                  <a:pt x="27513" y="160624"/>
                </a:lnTo>
                <a:lnTo>
                  <a:pt x="60780" y="182133"/>
                </a:lnTo>
                <a:lnTo>
                  <a:pt x="97191" y="188157"/>
                </a:lnTo>
                <a:lnTo>
                  <a:pt x="105574" y="187504"/>
                </a:lnTo>
                <a:lnTo>
                  <a:pt x="113855" y="186116"/>
                </a:lnTo>
                <a:lnTo>
                  <a:pt x="298487" y="186116"/>
                </a:lnTo>
                <a:lnTo>
                  <a:pt x="298741" y="185209"/>
                </a:lnTo>
                <a:lnTo>
                  <a:pt x="300301" y="167134"/>
                </a:lnTo>
                <a:lnTo>
                  <a:pt x="298386" y="149184"/>
                </a:lnTo>
                <a:lnTo>
                  <a:pt x="272802" y="101567"/>
                </a:lnTo>
                <a:lnTo>
                  <a:pt x="239526" y="80060"/>
                </a:lnTo>
                <a:lnTo>
                  <a:pt x="225367" y="76070"/>
                </a:lnTo>
                <a:lnTo>
                  <a:pt x="186473" y="76070"/>
                </a:lnTo>
                <a:lnTo>
                  <a:pt x="184491" y="67919"/>
                </a:lnTo>
                <a:lnTo>
                  <a:pt x="161924" y="28856"/>
                </a:lnTo>
                <a:lnTo>
                  <a:pt x="129064" y="6723"/>
                </a:lnTo>
                <a:lnTo>
                  <a:pt x="111299" y="1566"/>
                </a:lnTo>
                <a:lnTo>
                  <a:pt x="93177" y="0"/>
                </a:lnTo>
                <a:lnTo>
                  <a:pt x="203121" y="74029"/>
                </a:lnTo>
                <a:lnTo>
                  <a:pt x="194744" y="74681"/>
                </a:lnTo>
                <a:lnTo>
                  <a:pt x="186473" y="76070"/>
                </a:lnTo>
                <a:lnTo>
                  <a:pt x="225367" y="76070"/>
                </a:lnTo>
                <a:lnTo>
                  <a:pt x="219989" y="74978"/>
                </a:lnTo>
                <a:lnTo>
                  <a:pt x="211553" y="74123"/>
                </a:lnTo>
                <a:lnTo>
                  <a:pt x="203121" y="74029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0"/>
          <p:cNvSpPr/>
          <p:nvPr/>
        </p:nvSpPr>
        <p:spPr>
          <a:xfrm>
            <a:off x="2489400" y="2384640"/>
            <a:ext cx="213120" cy="2131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1"/>
          <p:cNvSpPr/>
          <p:nvPr/>
        </p:nvSpPr>
        <p:spPr>
          <a:xfrm>
            <a:off x="2362680" y="1992600"/>
            <a:ext cx="745560" cy="745560"/>
          </a:xfrm>
          <a:custGeom>
            <a:avLst/>
            <a:gdLst/>
            <a:ahLst/>
            <a:rect l="0" t="0" r="r" b="b"/>
            <a:pathLst>
              <a:path w="671094" h="671094">
                <a:moveTo>
                  <a:pt x="335534" y="0"/>
                </a:moveTo>
                <a:lnTo>
                  <a:pt x="286018" y="3645"/>
                </a:lnTo>
                <a:lnTo>
                  <a:pt x="238735" y="14231"/>
                </a:lnTo>
                <a:lnTo>
                  <a:pt x="194209" y="31235"/>
                </a:lnTo>
                <a:lnTo>
                  <a:pt x="152963" y="54135"/>
                </a:lnTo>
                <a:lnTo>
                  <a:pt x="115519" y="82406"/>
                </a:lnTo>
                <a:lnTo>
                  <a:pt x="82401" y="115526"/>
                </a:lnTo>
                <a:lnTo>
                  <a:pt x="54131" y="152972"/>
                </a:lnTo>
                <a:lnTo>
                  <a:pt x="31233" y="194220"/>
                </a:lnTo>
                <a:lnTo>
                  <a:pt x="14230" y="238747"/>
                </a:lnTo>
                <a:lnTo>
                  <a:pt x="3644" y="286030"/>
                </a:lnTo>
                <a:lnTo>
                  <a:pt x="0" y="335546"/>
                </a:lnTo>
                <a:lnTo>
                  <a:pt x="3644" y="385060"/>
                </a:lnTo>
                <a:lnTo>
                  <a:pt x="14230" y="432341"/>
                </a:lnTo>
                <a:lnTo>
                  <a:pt x="31233" y="476867"/>
                </a:lnTo>
                <a:lnTo>
                  <a:pt x="54131" y="518115"/>
                </a:lnTo>
                <a:lnTo>
                  <a:pt x="82401" y="555561"/>
                </a:lnTo>
                <a:lnTo>
                  <a:pt x="115519" y="588682"/>
                </a:lnTo>
                <a:lnTo>
                  <a:pt x="152963" y="616954"/>
                </a:lnTo>
                <a:lnTo>
                  <a:pt x="194209" y="639855"/>
                </a:lnTo>
                <a:lnTo>
                  <a:pt x="238735" y="656861"/>
                </a:lnTo>
                <a:lnTo>
                  <a:pt x="286018" y="667448"/>
                </a:lnTo>
                <a:lnTo>
                  <a:pt x="335534" y="671093"/>
                </a:lnTo>
                <a:lnTo>
                  <a:pt x="385053" y="667448"/>
                </a:lnTo>
                <a:lnTo>
                  <a:pt x="432339" y="656861"/>
                </a:lnTo>
                <a:lnTo>
                  <a:pt x="459087" y="646645"/>
                </a:lnTo>
                <a:lnTo>
                  <a:pt x="335534" y="646645"/>
                </a:lnTo>
                <a:lnTo>
                  <a:pt x="289624" y="643266"/>
                </a:lnTo>
                <a:lnTo>
                  <a:pt x="245785" y="633450"/>
                </a:lnTo>
                <a:lnTo>
                  <a:pt x="204502" y="617684"/>
                </a:lnTo>
                <a:lnTo>
                  <a:pt x="166259" y="596452"/>
                </a:lnTo>
                <a:lnTo>
                  <a:pt x="131542" y="570240"/>
                </a:lnTo>
                <a:lnTo>
                  <a:pt x="100835" y="539533"/>
                </a:lnTo>
                <a:lnTo>
                  <a:pt x="74624" y="504815"/>
                </a:lnTo>
                <a:lnTo>
                  <a:pt x="53394" y="466573"/>
                </a:lnTo>
                <a:lnTo>
                  <a:pt x="37628" y="425290"/>
                </a:lnTo>
                <a:lnTo>
                  <a:pt x="27814" y="381453"/>
                </a:lnTo>
                <a:lnTo>
                  <a:pt x="24434" y="335546"/>
                </a:lnTo>
                <a:lnTo>
                  <a:pt x="27814" y="289631"/>
                </a:lnTo>
                <a:lnTo>
                  <a:pt x="37628" y="245787"/>
                </a:lnTo>
                <a:lnTo>
                  <a:pt x="53394" y="204501"/>
                </a:lnTo>
                <a:lnTo>
                  <a:pt x="74624" y="166257"/>
                </a:lnTo>
                <a:lnTo>
                  <a:pt x="100835" y="131539"/>
                </a:lnTo>
                <a:lnTo>
                  <a:pt x="131542" y="100832"/>
                </a:lnTo>
                <a:lnTo>
                  <a:pt x="166259" y="74621"/>
                </a:lnTo>
                <a:lnTo>
                  <a:pt x="204502" y="53392"/>
                </a:lnTo>
                <a:lnTo>
                  <a:pt x="245785" y="37627"/>
                </a:lnTo>
                <a:lnTo>
                  <a:pt x="289624" y="27813"/>
                </a:lnTo>
                <a:lnTo>
                  <a:pt x="335534" y="24434"/>
                </a:lnTo>
                <a:lnTo>
                  <a:pt x="459058" y="24434"/>
                </a:lnTo>
                <a:lnTo>
                  <a:pt x="432339" y="14231"/>
                </a:lnTo>
                <a:lnTo>
                  <a:pt x="385053" y="3645"/>
                </a:lnTo>
                <a:lnTo>
                  <a:pt x="335534" y="0"/>
                </a:lnTo>
                <a:lnTo>
                  <a:pt x="459058" y="24434"/>
                </a:lnTo>
                <a:lnTo>
                  <a:pt x="335534" y="24434"/>
                </a:lnTo>
                <a:lnTo>
                  <a:pt x="381447" y="27813"/>
                </a:lnTo>
                <a:lnTo>
                  <a:pt x="425290" y="37627"/>
                </a:lnTo>
                <a:lnTo>
                  <a:pt x="466578" y="53392"/>
                </a:lnTo>
                <a:lnTo>
                  <a:pt x="504825" y="74621"/>
                </a:lnTo>
                <a:lnTo>
                  <a:pt x="539547" y="100832"/>
                </a:lnTo>
                <a:lnTo>
                  <a:pt x="570258" y="131539"/>
                </a:lnTo>
                <a:lnTo>
                  <a:pt x="596473" y="166257"/>
                </a:lnTo>
                <a:lnTo>
                  <a:pt x="617707" y="204501"/>
                </a:lnTo>
                <a:lnTo>
                  <a:pt x="633474" y="245787"/>
                </a:lnTo>
                <a:lnTo>
                  <a:pt x="643291" y="289631"/>
                </a:lnTo>
                <a:lnTo>
                  <a:pt x="646671" y="335546"/>
                </a:lnTo>
                <a:lnTo>
                  <a:pt x="643291" y="381453"/>
                </a:lnTo>
                <a:lnTo>
                  <a:pt x="633474" y="425290"/>
                </a:lnTo>
                <a:lnTo>
                  <a:pt x="617707" y="466573"/>
                </a:lnTo>
                <a:lnTo>
                  <a:pt x="596473" y="504815"/>
                </a:lnTo>
                <a:lnTo>
                  <a:pt x="570258" y="539533"/>
                </a:lnTo>
                <a:lnTo>
                  <a:pt x="539547" y="570240"/>
                </a:lnTo>
                <a:lnTo>
                  <a:pt x="504825" y="596452"/>
                </a:lnTo>
                <a:lnTo>
                  <a:pt x="466578" y="617684"/>
                </a:lnTo>
                <a:lnTo>
                  <a:pt x="425290" y="633450"/>
                </a:lnTo>
                <a:lnTo>
                  <a:pt x="381447" y="643266"/>
                </a:lnTo>
                <a:lnTo>
                  <a:pt x="335534" y="646645"/>
                </a:lnTo>
                <a:lnTo>
                  <a:pt x="459087" y="646645"/>
                </a:lnTo>
                <a:lnTo>
                  <a:pt x="518117" y="616954"/>
                </a:lnTo>
                <a:lnTo>
                  <a:pt x="555564" y="588682"/>
                </a:lnTo>
                <a:lnTo>
                  <a:pt x="588685" y="555561"/>
                </a:lnTo>
                <a:lnTo>
                  <a:pt x="616957" y="518115"/>
                </a:lnTo>
                <a:lnTo>
                  <a:pt x="639857" y="476867"/>
                </a:lnTo>
                <a:lnTo>
                  <a:pt x="656861" y="432341"/>
                </a:lnTo>
                <a:lnTo>
                  <a:pt x="667448" y="385060"/>
                </a:lnTo>
                <a:lnTo>
                  <a:pt x="671093" y="335546"/>
                </a:lnTo>
                <a:lnTo>
                  <a:pt x="667448" y="286030"/>
                </a:lnTo>
                <a:lnTo>
                  <a:pt x="656861" y="238747"/>
                </a:lnTo>
                <a:lnTo>
                  <a:pt x="639857" y="194220"/>
                </a:lnTo>
                <a:lnTo>
                  <a:pt x="616957" y="152972"/>
                </a:lnTo>
                <a:lnTo>
                  <a:pt x="588685" y="115526"/>
                </a:lnTo>
                <a:lnTo>
                  <a:pt x="555564" y="82406"/>
                </a:lnTo>
                <a:lnTo>
                  <a:pt x="518117" y="54135"/>
                </a:lnTo>
                <a:lnTo>
                  <a:pt x="476868" y="31235"/>
                </a:lnTo>
                <a:lnTo>
                  <a:pt x="459058" y="24434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2"/>
          <p:cNvSpPr/>
          <p:nvPr/>
        </p:nvSpPr>
        <p:spPr>
          <a:xfrm>
            <a:off x="6136200" y="2091960"/>
            <a:ext cx="342000" cy="547200"/>
          </a:xfrm>
          <a:custGeom>
            <a:avLst/>
            <a:gdLst/>
            <a:ahLst/>
            <a:rect l="0" t="0" r="r" b="b"/>
            <a:pathLst>
              <a:path w="307450" h="492760">
                <a:moveTo>
                  <a:pt x="59131" y="67309"/>
                </a:moveTo>
                <a:lnTo>
                  <a:pt x="56629" y="67309"/>
                </a:lnTo>
                <a:lnTo>
                  <a:pt x="51854" y="68579"/>
                </a:lnTo>
                <a:lnTo>
                  <a:pt x="46507" y="68579"/>
                </a:lnTo>
                <a:lnTo>
                  <a:pt x="45504" y="69849"/>
                </a:lnTo>
                <a:lnTo>
                  <a:pt x="44170" y="71119"/>
                </a:lnTo>
                <a:lnTo>
                  <a:pt x="43637" y="72389"/>
                </a:lnTo>
                <a:lnTo>
                  <a:pt x="43116" y="74929"/>
                </a:lnTo>
                <a:lnTo>
                  <a:pt x="43052" y="76199"/>
                </a:lnTo>
                <a:lnTo>
                  <a:pt x="41782" y="80009"/>
                </a:lnTo>
                <a:lnTo>
                  <a:pt x="39382" y="92709"/>
                </a:lnTo>
                <a:lnTo>
                  <a:pt x="38976" y="93979"/>
                </a:lnTo>
                <a:lnTo>
                  <a:pt x="38531" y="97789"/>
                </a:lnTo>
                <a:lnTo>
                  <a:pt x="38049" y="100329"/>
                </a:lnTo>
                <a:lnTo>
                  <a:pt x="37261" y="105409"/>
                </a:lnTo>
                <a:lnTo>
                  <a:pt x="36944" y="106679"/>
                </a:lnTo>
                <a:lnTo>
                  <a:pt x="36499" y="109219"/>
                </a:lnTo>
                <a:lnTo>
                  <a:pt x="34162" y="119379"/>
                </a:lnTo>
                <a:lnTo>
                  <a:pt x="32257" y="129539"/>
                </a:lnTo>
                <a:lnTo>
                  <a:pt x="30911" y="140969"/>
                </a:lnTo>
                <a:lnTo>
                  <a:pt x="30327" y="144779"/>
                </a:lnTo>
                <a:lnTo>
                  <a:pt x="30022" y="147319"/>
                </a:lnTo>
                <a:lnTo>
                  <a:pt x="28193" y="157479"/>
                </a:lnTo>
                <a:lnTo>
                  <a:pt x="27165" y="163829"/>
                </a:lnTo>
                <a:lnTo>
                  <a:pt x="26644" y="168909"/>
                </a:lnTo>
                <a:lnTo>
                  <a:pt x="26301" y="182879"/>
                </a:lnTo>
                <a:lnTo>
                  <a:pt x="25755" y="187959"/>
                </a:lnTo>
                <a:lnTo>
                  <a:pt x="24980" y="191769"/>
                </a:lnTo>
                <a:lnTo>
                  <a:pt x="23164" y="198119"/>
                </a:lnTo>
                <a:lnTo>
                  <a:pt x="14477" y="217169"/>
                </a:lnTo>
                <a:lnTo>
                  <a:pt x="13423" y="220979"/>
                </a:lnTo>
                <a:lnTo>
                  <a:pt x="12141" y="223519"/>
                </a:lnTo>
                <a:lnTo>
                  <a:pt x="7658" y="236219"/>
                </a:lnTo>
                <a:lnTo>
                  <a:pt x="5943" y="242569"/>
                </a:lnTo>
                <a:lnTo>
                  <a:pt x="5245" y="243839"/>
                </a:lnTo>
                <a:lnTo>
                  <a:pt x="3835" y="251459"/>
                </a:lnTo>
                <a:lnTo>
                  <a:pt x="3568" y="252729"/>
                </a:lnTo>
                <a:lnTo>
                  <a:pt x="1904" y="261619"/>
                </a:lnTo>
                <a:lnTo>
                  <a:pt x="1173" y="269239"/>
                </a:lnTo>
                <a:lnTo>
                  <a:pt x="184" y="285749"/>
                </a:lnTo>
                <a:lnTo>
                  <a:pt x="110" y="288289"/>
                </a:lnTo>
                <a:lnTo>
                  <a:pt x="0" y="298449"/>
                </a:lnTo>
                <a:lnTo>
                  <a:pt x="800" y="309879"/>
                </a:lnTo>
                <a:lnTo>
                  <a:pt x="2489" y="322579"/>
                </a:lnTo>
                <a:lnTo>
                  <a:pt x="5473" y="332739"/>
                </a:lnTo>
                <a:lnTo>
                  <a:pt x="7797" y="341629"/>
                </a:lnTo>
                <a:lnTo>
                  <a:pt x="10718" y="347979"/>
                </a:lnTo>
                <a:lnTo>
                  <a:pt x="11391" y="350519"/>
                </a:lnTo>
                <a:lnTo>
                  <a:pt x="14985" y="359409"/>
                </a:lnTo>
                <a:lnTo>
                  <a:pt x="34099" y="392429"/>
                </a:lnTo>
                <a:lnTo>
                  <a:pt x="40919" y="400049"/>
                </a:lnTo>
                <a:lnTo>
                  <a:pt x="48602" y="410209"/>
                </a:lnTo>
                <a:lnTo>
                  <a:pt x="56197" y="417829"/>
                </a:lnTo>
                <a:lnTo>
                  <a:pt x="63372" y="424179"/>
                </a:lnTo>
                <a:lnTo>
                  <a:pt x="67208" y="426719"/>
                </a:lnTo>
                <a:lnTo>
                  <a:pt x="72390" y="431799"/>
                </a:lnTo>
                <a:lnTo>
                  <a:pt x="78741" y="435609"/>
                </a:lnTo>
                <a:lnTo>
                  <a:pt x="85151" y="440689"/>
                </a:lnTo>
                <a:lnTo>
                  <a:pt x="90512" y="444499"/>
                </a:lnTo>
                <a:lnTo>
                  <a:pt x="102984" y="452119"/>
                </a:lnTo>
                <a:lnTo>
                  <a:pt x="106819" y="454659"/>
                </a:lnTo>
                <a:lnTo>
                  <a:pt x="108610" y="455929"/>
                </a:lnTo>
                <a:lnTo>
                  <a:pt x="122300" y="463549"/>
                </a:lnTo>
                <a:lnTo>
                  <a:pt x="127025" y="466089"/>
                </a:lnTo>
                <a:lnTo>
                  <a:pt x="134565" y="469899"/>
                </a:lnTo>
                <a:lnTo>
                  <a:pt x="153037" y="477519"/>
                </a:lnTo>
                <a:lnTo>
                  <a:pt x="165290" y="481329"/>
                </a:lnTo>
                <a:lnTo>
                  <a:pt x="176301" y="485139"/>
                </a:lnTo>
                <a:lnTo>
                  <a:pt x="181952" y="486409"/>
                </a:lnTo>
                <a:lnTo>
                  <a:pt x="187996" y="487679"/>
                </a:lnTo>
                <a:lnTo>
                  <a:pt x="205121" y="490219"/>
                </a:lnTo>
                <a:lnTo>
                  <a:pt x="210972" y="491489"/>
                </a:lnTo>
                <a:lnTo>
                  <a:pt x="218879" y="491489"/>
                </a:lnTo>
                <a:lnTo>
                  <a:pt x="227115" y="492759"/>
                </a:lnTo>
                <a:lnTo>
                  <a:pt x="260972" y="492759"/>
                </a:lnTo>
                <a:lnTo>
                  <a:pt x="294581" y="462279"/>
                </a:lnTo>
                <a:lnTo>
                  <a:pt x="304369" y="421639"/>
                </a:lnTo>
                <a:lnTo>
                  <a:pt x="305739" y="408939"/>
                </a:lnTo>
                <a:lnTo>
                  <a:pt x="306006" y="406399"/>
                </a:lnTo>
                <a:lnTo>
                  <a:pt x="306595" y="400049"/>
                </a:lnTo>
                <a:lnTo>
                  <a:pt x="307098" y="393699"/>
                </a:lnTo>
                <a:lnTo>
                  <a:pt x="307449" y="387349"/>
                </a:lnTo>
                <a:lnTo>
                  <a:pt x="307344" y="375919"/>
                </a:lnTo>
                <a:lnTo>
                  <a:pt x="306762" y="368299"/>
                </a:lnTo>
                <a:lnTo>
                  <a:pt x="305142" y="349249"/>
                </a:lnTo>
                <a:lnTo>
                  <a:pt x="303923" y="344169"/>
                </a:lnTo>
                <a:lnTo>
                  <a:pt x="303568" y="341629"/>
                </a:lnTo>
                <a:lnTo>
                  <a:pt x="303199" y="340359"/>
                </a:lnTo>
                <a:lnTo>
                  <a:pt x="303047" y="339089"/>
                </a:lnTo>
                <a:lnTo>
                  <a:pt x="302894" y="339089"/>
                </a:lnTo>
                <a:lnTo>
                  <a:pt x="302132" y="331469"/>
                </a:lnTo>
                <a:lnTo>
                  <a:pt x="301574" y="328929"/>
                </a:lnTo>
                <a:lnTo>
                  <a:pt x="300215" y="325119"/>
                </a:lnTo>
                <a:lnTo>
                  <a:pt x="299465" y="322579"/>
                </a:lnTo>
                <a:lnTo>
                  <a:pt x="298843" y="320039"/>
                </a:lnTo>
                <a:lnTo>
                  <a:pt x="298437" y="318769"/>
                </a:lnTo>
                <a:lnTo>
                  <a:pt x="297637" y="313689"/>
                </a:lnTo>
                <a:lnTo>
                  <a:pt x="296989" y="311149"/>
                </a:lnTo>
                <a:lnTo>
                  <a:pt x="295160" y="307339"/>
                </a:lnTo>
                <a:lnTo>
                  <a:pt x="294690" y="306069"/>
                </a:lnTo>
                <a:lnTo>
                  <a:pt x="294424" y="306069"/>
                </a:lnTo>
                <a:lnTo>
                  <a:pt x="294106" y="304799"/>
                </a:lnTo>
                <a:lnTo>
                  <a:pt x="293738" y="303529"/>
                </a:lnTo>
                <a:lnTo>
                  <a:pt x="293420" y="302259"/>
                </a:lnTo>
                <a:lnTo>
                  <a:pt x="293306" y="300989"/>
                </a:lnTo>
                <a:lnTo>
                  <a:pt x="293128" y="300989"/>
                </a:lnTo>
                <a:lnTo>
                  <a:pt x="292493" y="297179"/>
                </a:lnTo>
                <a:lnTo>
                  <a:pt x="291795" y="294639"/>
                </a:lnTo>
                <a:lnTo>
                  <a:pt x="291388" y="293369"/>
                </a:lnTo>
                <a:lnTo>
                  <a:pt x="290677" y="292099"/>
                </a:lnTo>
                <a:lnTo>
                  <a:pt x="289445" y="289559"/>
                </a:lnTo>
                <a:lnTo>
                  <a:pt x="288924" y="288289"/>
                </a:lnTo>
                <a:lnTo>
                  <a:pt x="288607" y="287019"/>
                </a:lnTo>
                <a:lnTo>
                  <a:pt x="286905" y="283209"/>
                </a:lnTo>
                <a:lnTo>
                  <a:pt x="281012" y="264159"/>
                </a:lnTo>
                <a:lnTo>
                  <a:pt x="280530" y="262889"/>
                </a:lnTo>
                <a:lnTo>
                  <a:pt x="279666" y="260349"/>
                </a:lnTo>
                <a:lnTo>
                  <a:pt x="278790" y="259079"/>
                </a:lnTo>
                <a:lnTo>
                  <a:pt x="277050" y="255269"/>
                </a:lnTo>
                <a:lnTo>
                  <a:pt x="276351" y="251459"/>
                </a:lnTo>
                <a:lnTo>
                  <a:pt x="276110" y="251459"/>
                </a:lnTo>
                <a:lnTo>
                  <a:pt x="275793" y="248919"/>
                </a:lnTo>
                <a:lnTo>
                  <a:pt x="275170" y="247649"/>
                </a:lnTo>
                <a:lnTo>
                  <a:pt x="273430" y="242569"/>
                </a:lnTo>
                <a:lnTo>
                  <a:pt x="270370" y="236219"/>
                </a:lnTo>
                <a:lnTo>
                  <a:pt x="268630" y="232409"/>
                </a:lnTo>
                <a:lnTo>
                  <a:pt x="266966" y="228599"/>
                </a:lnTo>
                <a:lnTo>
                  <a:pt x="263258" y="222249"/>
                </a:lnTo>
                <a:lnTo>
                  <a:pt x="259257" y="215899"/>
                </a:lnTo>
                <a:lnTo>
                  <a:pt x="255854" y="212089"/>
                </a:lnTo>
                <a:lnTo>
                  <a:pt x="253072" y="208279"/>
                </a:lnTo>
                <a:lnTo>
                  <a:pt x="251967" y="207009"/>
                </a:lnTo>
                <a:lnTo>
                  <a:pt x="250901" y="205739"/>
                </a:lnTo>
                <a:lnTo>
                  <a:pt x="250139" y="204469"/>
                </a:lnTo>
                <a:lnTo>
                  <a:pt x="249186" y="203199"/>
                </a:lnTo>
                <a:lnTo>
                  <a:pt x="248640" y="201929"/>
                </a:lnTo>
                <a:lnTo>
                  <a:pt x="247383" y="200659"/>
                </a:lnTo>
                <a:lnTo>
                  <a:pt x="245846" y="199389"/>
                </a:lnTo>
                <a:lnTo>
                  <a:pt x="245071" y="198119"/>
                </a:lnTo>
                <a:lnTo>
                  <a:pt x="244830" y="198119"/>
                </a:lnTo>
                <a:lnTo>
                  <a:pt x="244627" y="196849"/>
                </a:lnTo>
                <a:lnTo>
                  <a:pt x="242849" y="191769"/>
                </a:lnTo>
                <a:lnTo>
                  <a:pt x="242112" y="177799"/>
                </a:lnTo>
                <a:lnTo>
                  <a:pt x="244424" y="172719"/>
                </a:lnTo>
                <a:lnTo>
                  <a:pt x="244690" y="172719"/>
                </a:lnTo>
                <a:lnTo>
                  <a:pt x="245859" y="171449"/>
                </a:lnTo>
                <a:lnTo>
                  <a:pt x="246989" y="167639"/>
                </a:lnTo>
                <a:lnTo>
                  <a:pt x="246087" y="161289"/>
                </a:lnTo>
                <a:lnTo>
                  <a:pt x="245732" y="157479"/>
                </a:lnTo>
                <a:lnTo>
                  <a:pt x="246164" y="157479"/>
                </a:lnTo>
                <a:lnTo>
                  <a:pt x="246926" y="154939"/>
                </a:lnTo>
                <a:lnTo>
                  <a:pt x="255803" y="148589"/>
                </a:lnTo>
                <a:lnTo>
                  <a:pt x="264058" y="133349"/>
                </a:lnTo>
                <a:lnTo>
                  <a:pt x="265696" y="128269"/>
                </a:lnTo>
                <a:lnTo>
                  <a:pt x="266128" y="124459"/>
                </a:lnTo>
                <a:lnTo>
                  <a:pt x="266509" y="121919"/>
                </a:lnTo>
                <a:lnTo>
                  <a:pt x="266649" y="116839"/>
                </a:lnTo>
                <a:lnTo>
                  <a:pt x="266191" y="111759"/>
                </a:lnTo>
                <a:lnTo>
                  <a:pt x="264756" y="106679"/>
                </a:lnTo>
                <a:lnTo>
                  <a:pt x="264236" y="104139"/>
                </a:lnTo>
                <a:lnTo>
                  <a:pt x="263105" y="100329"/>
                </a:lnTo>
                <a:lnTo>
                  <a:pt x="261785" y="97789"/>
                </a:lnTo>
                <a:lnTo>
                  <a:pt x="260502" y="93979"/>
                </a:lnTo>
                <a:lnTo>
                  <a:pt x="258165" y="90169"/>
                </a:lnTo>
                <a:lnTo>
                  <a:pt x="256476" y="86359"/>
                </a:lnTo>
                <a:lnTo>
                  <a:pt x="254990" y="85089"/>
                </a:lnTo>
                <a:lnTo>
                  <a:pt x="253022" y="83819"/>
                </a:lnTo>
                <a:lnTo>
                  <a:pt x="248399" y="80009"/>
                </a:lnTo>
                <a:lnTo>
                  <a:pt x="85407" y="80009"/>
                </a:lnTo>
                <a:lnTo>
                  <a:pt x="75933" y="74929"/>
                </a:lnTo>
                <a:lnTo>
                  <a:pt x="72986" y="72389"/>
                </a:lnTo>
                <a:lnTo>
                  <a:pt x="70243" y="71119"/>
                </a:lnTo>
                <a:lnTo>
                  <a:pt x="67983" y="69849"/>
                </a:lnTo>
                <a:lnTo>
                  <a:pt x="61658" y="68579"/>
                </a:lnTo>
                <a:lnTo>
                  <a:pt x="59131" y="67309"/>
                </a:lnTo>
                <a:lnTo>
                  <a:pt x="114617" y="0"/>
                </a:lnTo>
                <a:lnTo>
                  <a:pt x="110172" y="0"/>
                </a:lnTo>
                <a:lnTo>
                  <a:pt x="107162" y="1269"/>
                </a:lnTo>
                <a:lnTo>
                  <a:pt x="102247" y="2539"/>
                </a:lnTo>
                <a:lnTo>
                  <a:pt x="84251" y="20319"/>
                </a:lnTo>
                <a:lnTo>
                  <a:pt x="84454" y="21589"/>
                </a:lnTo>
                <a:lnTo>
                  <a:pt x="85178" y="22859"/>
                </a:lnTo>
                <a:lnTo>
                  <a:pt x="85420" y="24129"/>
                </a:lnTo>
                <a:lnTo>
                  <a:pt x="95627" y="50799"/>
                </a:lnTo>
                <a:lnTo>
                  <a:pt x="95313" y="54609"/>
                </a:lnTo>
                <a:lnTo>
                  <a:pt x="94551" y="58419"/>
                </a:lnTo>
                <a:lnTo>
                  <a:pt x="92113" y="64769"/>
                </a:lnTo>
                <a:lnTo>
                  <a:pt x="91503" y="67309"/>
                </a:lnTo>
                <a:lnTo>
                  <a:pt x="90449" y="71119"/>
                </a:lnTo>
                <a:lnTo>
                  <a:pt x="90042" y="72389"/>
                </a:lnTo>
                <a:lnTo>
                  <a:pt x="89585" y="74929"/>
                </a:lnTo>
                <a:lnTo>
                  <a:pt x="89026" y="77469"/>
                </a:lnTo>
                <a:lnTo>
                  <a:pt x="88544" y="78739"/>
                </a:lnTo>
                <a:lnTo>
                  <a:pt x="88277" y="80009"/>
                </a:lnTo>
                <a:lnTo>
                  <a:pt x="248399" y="80009"/>
                </a:lnTo>
                <a:lnTo>
                  <a:pt x="245617" y="78739"/>
                </a:lnTo>
                <a:lnTo>
                  <a:pt x="241465" y="78739"/>
                </a:lnTo>
                <a:lnTo>
                  <a:pt x="240918" y="77469"/>
                </a:lnTo>
                <a:lnTo>
                  <a:pt x="240804" y="76199"/>
                </a:lnTo>
                <a:lnTo>
                  <a:pt x="240576" y="76199"/>
                </a:lnTo>
                <a:lnTo>
                  <a:pt x="240169" y="74929"/>
                </a:lnTo>
                <a:lnTo>
                  <a:pt x="239179" y="72389"/>
                </a:lnTo>
                <a:lnTo>
                  <a:pt x="238404" y="71119"/>
                </a:lnTo>
                <a:lnTo>
                  <a:pt x="237667" y="68579"/>
                </a:lnTo>
                <a:lnTo>
                  <a:pt x="236880" y="67309"/>
                </a:lnTo>
                <a:lnTo>
                  <a:pt x="235584" y="66039"/>
                </a:lnTo>
                <a:lnTo>
                  <a:pt x="229095" y="58419"/>
                </a:lnTo>
                <a:lnTo>
                  <a:pt x="228066" y="57149"/>
                </a:lnTo>
                <a:lnTo>
                  <a:pt x="226148" y="54609"/>
                </a:lnTo>
                <a:lnTo>
                  <a:pt x="223570" y="50799"/>
                </a:lnTo>
                <a:lnTo>
                  <a:pt x="219989" y="48259"/>
                </a:lnTo>
                <a:lnTo>
                  <a:pt x="213804" y="43179"/>
                </a:lnTo>
                <a:lnTo>
                  <a:pt x="212623" y="41909"/>
                </a:lnTo>
                <a:lnTo>
                  <a:pt x="211569" y="41909"/>
                </a:lnTo>
                <a:lnTo>
                  <a:pt x="210184" y="40639"/>
                </a:lnTo>
                <a:lnTo>
                  <a:pt x="209537" y="40639"/>
                </a:lnTo>
                <a:lnTo>
                  <a:pt x="206844" y="38099"/>
                </a:lnTo>
                <a:lnTo>
                  <a:pt x="204698" y="35559"/>
                </a:lnTo>
                <a:lnTo>
                  <a:pt x="201180" y="34289"/>
                </a:lnTo>
                <a:lnTo>
                  <a:pt x="197269" y="33019"/>
                </a:lnTo>
                <a:lnTo>
                  <a:pt x="195237" y="31749"/>
                </a:lnTo>
                <a:lnTo>
                  <a:pt x="189382" y="31749"/>
                </a:lnTo>
                <a:lnTo>
                  <a:pt x="187591" y="30479"/>
                </a:lnTo>
                <a:lnTo>
                  <a:pt x="184505" y="30479"/>
                </a:lnTo>
                <a:lnTo>
                  <a:pt x="181521" y="29209"/>
                </a:lnTo>
                <a:lnTo>
                  <a:pt x="179870" y="29209"/>
                </a:lnTo>
                <a:lnTo>
                  <a:pt x="179476" y="27939"/>
                </a:lnTo>
                <a:lnTo>
                  <a:pt x="179643" y="26669"/>
                </a:lnTo>
                <a:lnTo>
                  <a:pt x="132626" y="26669"/>
                </a:lnTo>
                <a:lnTo>
                  <a:pt x="130975" y="22859"/>
                </a:lnTo>
                <a:lnTo>
                  <a:pt x="123228" y="11429"/>
                </a:lnTo>
                <a:lnTo>
                  <a:pt x="120738" y="7619"/>
                </a:lnTo>
                <a:lnTo>
                  <a:pt x="119341" y="5079"/>
                </a:lnTo>
                <a:lnTo>
                  <a:pt x="118414" y="2539"/>
                </a:lnTo>
                <a:lnTo>
                  <a:pt x="117220" y="1269"/>
                </a:lnTo>
                <a:lnTo>
                  <a:pt x="116141" y="1269"/>
                </a:lnTo>
                <a:lnTo>
                  <a:pt x="114617" y="0"/>
                </a:lnTo>
                <a:lnTo>
                  <a:pt x="152577" y="1269"/>
                </a:lnTo>
                <a:lnTo>
                  <a:pt x="139318" y="1269"/>
                </a:lnTo>
                <a:lnTo>
                  <a:pt x="136448" y="5079"/>
                </a:lnTo>
                <a:lnTo>
                  <a:pt x="134607" y="7619"/>
                </a:lnTo>
                <a:lnTo>
                  <a:pt x="134289" y="10159"/>
                </a:lnTo>
                <a:lnTo>
                  <a:pt x="133857" y="12699"/>
                </a:lnTo>
                <a:lnTo>
                  <a:pt x="133756" y="13969"/>
                </a:lnTo>
                <a:lnTo>
                  <a:pt x="132626" y="20319"/>
                </a:lnTo>
                <a:lnTo>
                  <a:pt x="132384" y="24129"/>
                </a:lnTo>
                <a:lnTo>
                  <a:pt x="132587" y="25399"/>
                </a:lnTo>
                <a:lnTo>
                  <a:pt x="132651" y="26669"/>
                </a:lnTo>
                <a:lnTo>
                  <a:pt x="179643" y="26669"/>
                </a:lnTo>
                <a:lnTo>
                  <a:pt x="181317" y="13969"/>
                </a:lnTo>
                <a:lnTo>
                  <a:pt x="178473" y="8889"/>
                </a:lnTo>
                <a:lnTo>
                  <a:pt x="176640" y="7619"/>
                </a:lnTo>
                <a:lnTo>
                  <a:pt x="157543" y="7619"/>
                </a:lnTo>
                <a:lnTo>
                  <a:pt x="155930" y="5079"/>
                </a:lnTo>
                <a:lnTo>
                  <a:pt x="152577" y="1269"/>
                </a:lnTo>
                <a:lnTo>
                  <a:pt x="168998" y="3809"/>
                </a:lnTo>
                <a:lnTo>
                  <a:pt x="160985" y="3809"/>
                </a:lnTo>
                <a:lnTo>
                  <a:pt x="158318" y="6349"/>
                </a:lnTo>
                <a:lnTo>
                  <a:pt x="157543" y="7619"/>
                </a:lnTo>
                <a:lnTo>
                  <a:pt x="176640" y="7619"/>
                </a:lnTo>
                <a:lnTo>
                  <a:pt x="172973" y="5079"/>
                </a:lnTo>
                <a:lnTo>
                  <a:pt x="168998" y="3809"/>
                </a:lnTo>
                <a:lnTo>
                  <a:pt x="148691" y="0"/>
                </a:lnTo>
                <a:lnTo>
                  <a:pt x="143078" y="0"/>
                </a:lnTo>
                <a:lnTo>
                  <a:pt x="141693" y="1269"/>
                </a:lnTo>
                <a:lnTo>
                  <a:pt x="150088" y="1269"/>
                </a:lnTo>
                <a:lnTo>
                  <a:pt x="148691" y="0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3"/>
          <p:cNvSpPr/>
          <p:nvPr/>
        </p:nvSpPr>
        <p:spPr>
          <a:xfrm>
            <a:off x="5934240" y="1992600"/>
            <a:ext cx="745560" cy="745560"/>
          </a:xfrm>
          <a:custGeom>
            <a:avLst/>
            <a:gdLst/>
            <a:ahLst/>
            <a:rect l="0" t="0" r="r" b="b"/>
            <a:pathLst>
              <a:path w="671119" h="671119">
                <a:moveTo>
                  <a:pt x="335572" y="0"/>
                </a:moveTo>
                <a:lnTo>
                  <a:pt x="286046" y="3645"/>
                </a:lnTo>
                <a:lnTo>
                  <a:pt x="238756" y="14232"/>
                </a:lnTo>
                <a:lnTo>
                  <a:pt x="194224" y="31238"/>
                </a:lnTo>
                <a:lnTo>
                  <a:pt x="152973" y="54139"/>
                </a:lnTo>
                <a:lnTo>
                  <a:pt x="115525" y="82412"/>
                </a:lnTo>
                <a:lnTo>
                  <a:pt x="82404" y="115533"/>
                </a:lnTo>
                <a:lnTo>
                  <a:pt x="54133" y="152981"/>
                </a:lnTo>
                <a:lnTo>
                  <a:pt x="31234" y="194230"/>
                </a:lnTo>
                <a:lnTo>
                  <a:pt x="14230" y="238758"/>
                </a:lnTo>
                <a:lnTo>
                  <a:pt x="3644" y="286042"/>
                </a:lnTo>
                <a:lnTo>
                  <a:pt x="0" y="335559"/>
                </a:lnTo>
                <a:lnTo>
                  <a:pt x="3644" y="385078"/>
                </a:lnTo>
                <a:lnTo>
                  <a:pt x="14230" y="432364"/>
                </a:lnTo>
                <a:lnTo>
                  <a:pt x="31234" y="476893"/>
                </a:lnTo>
                <a:lnTo>
                  <a:pt x="54133" y="518143"/>
                </a:lnTo>
                <a:lnTo>
                  <a:pt x="82404" y="555590"/>
                </a:lnTo>
                <a:lnTo>
                  <a:pt x="115525" y="588710"/>
                </a:lnTo>
                <a:lnTo>
                  <a:pt x="152973" y="616982"/>
                </a:lnTo>
                <a:lnTo>
                  <a:pt x="194224" y="639882"/>
                </a:lnTo>
                <a:lnTo>
                  <a:pt x="238756" y="656887"/>
                </a:lnTo>
                <a:lnTo>
                  <a:pt x="286046" y="667473"/>
                </a:lnTo>
                <a:lnTo>
                  <a:pt x="335572" y="671118"/>
                </a:lnTo>
                <a:lnTo>
                  <a:pt x="385088" y="667473"/>
                </a:lnTo>
                <a:lnTo>
                  <a:pt x="432371" y="656887"/>
                </a:lnTo>
                <a:lnTo>
                  <a:pt x="459089" y="646684"/>
                </a:lnTo>
                <a:lnTo>
                  <a:pt x="335572" y="646684"/>
                </a:lnTo>
                <a:lnTo>
                  <a:pt x="289655" y="643304"/>
                </a:lnTo>
                <a:lnTo>
                  <a:pt x="245809" y="633488"/>
                </a:lnTo>
                <a:lnTo>
                  <a:pt x="204519" y="617722"/>
                </a:lnTo>
                <a:lnTo>
                  <a:pt x="166270" y="596489"/>
                </a:lnTo>
                <a:lnTo>
                  <a:pt x="131548" y="570276"/>
                </a:lnTo>
                <a:lnTo>
                  <a:pt x="100836" y="539567"/>
                </a:lnTo>
                <a:lnTo>
                  <a:pt x="74620" y="504847"/>
                </a:lnTo>
                <a:lnTo>
                  <a:pt x="53386" y="466601"/>
                </a:lnTo>
                <a:lnTo>
                  <a:pt x="37618" y="425314"/>
                </a:lnTo>
                <a:lnTo>
                  <a:pt x="27802" y="381472"/>
                </a:lnTo>
                <a:lnTo>
                  <a:pt x="24422" y="335559"/>
                </a:lnTo>
                <a:lnTo>
                  <a:pt x="27802" y="289645"/>
                </a:lnTo>
                <a:lnTo>
                  <a:pt x="37618" y="245802"/>
                </a:lnTo>
                <a:lnTo>
                  <a:pt x="53386" y="204515"/>
                </a:lnTo>
                <a:lnTo>
                  <a:pt x="74620" y="166267"/>
                </a:lnTo>
                <a:lnTo>
                  <a:pt x="100836" y="131546"/>
                </a:lnTo>
                <a:lnTo>
                  <a:pt x="131548" y="100835"/>
                </a:lnTo>
                <a:lnTo>
                  <a:pt x="166270" y="74620"/>
                </a:lnTo>
                <a:lnTo>
                  <a:pt x="204519" y="53386"/>
                </a:lnTo>
                <a:lnTo>
                  <a:pt x="245809" y="37618"/>
                </a:lnTo>
                <a:lnTo>
                  <a:pt x="289655" y="27802"/>
                </a:lnTo>
                <a:lnTo>
                  <a:pt x="335572" y="24422"/>
                </a:lnTo>
                <a:lnTo>
                  <a:pt x="459051" y="24422"/>
                </a:lnTo>
                <a:lnTo>
                  <a:pt x="432371" y="14232"/>
                </a:lnTo>
                <a:lnTo>
                  <a:pt x="385088" y="3645"/>
                </a:lnTo>
                <a:lnTo>
                  <a:pt x="335572" y="0"/>
                </a:lnTo>
                <a:lnTo>
                  <a:pt x="459051" y="24422"/>
                </a:lnTo>
                <a:lnTo>
                  <a:pt x="335572" y="24422"/>
                </a:lnTo>
                <a:lnTo>
                  <a:pt x="381478" y="27802"/>
                </a:lnTo>
                <a:lnTo>
                  <a:pt x="425316" y="37618"/>
                </a:lnTo>
                <a:lnTo>
                  <a:pt x="466598" y="53386"/>
                </a:lnTo>
                <a:lnTo>
                  <a:pt x="504841" y="74620"/>
                </a:lnTo>
                <a:lnTo>
                  <a:pt x="539558" y="100835"/>
                </a:lnTo>
                <a:lnTo>
                  <a:pt x="570266" y="131546"/>
                </a:lnTo>
                <a:lnTo>
                  <a:pt x="596478" y="166267"/>
                </a:lnTo>
                <a:lnTo>
                  <a:pt x="617710" y="204515"/>
                </a:lnTo>
                <a:lnTo>
                  <a:pt x="633476" y="245802"/>
                </a:lnTo>
                <a:lnTo>
                  <a:pt x="643291" y="289645"/>
                </a:lnTo>
                <a:lnTo>
                  <a:pt x="646671" y="335559"/>
                </a:lnTo>
                <a:lnTo>
                  <a:pt x="643291" y="381472"/>
                </a:lnTo>
                <a:lnTo>
                  <a:pt x="633476" y="425314"/>
                </a:lnTo>
                <a:lnTo>
                  <a:pt x="617710" y="466601"/>
                </a:lnTo>
                <a:lnTo>
                  <a:pt x="596478" y="504847"/>
                </a:lnTo>
                <a:lnTo>
                  <a:pt x="570266" y="539567"/>
                </a:lnTo>
                <a:lnTo>
                  <a:pt x="539558" y="570276"/>
                </a:lnTo>
                <a:lnTo>
                  <a:pt x="504841" y="596489"/>
                </a:lnTo>
                <a:lnTo>
                  <a:pt x="466598" y="617722"/>
                </a:lnTo>
                <a:lnTo>
                  <a:pt x="425316" y="633488"/>
                </a:lnTo>
                <a:lnTo>
                  <a:pt x="381478" y="643304"/>
                </a:lnTo>
                <a:lnTo>
                  <a:pt x="335572" y="646684"/>
                </a:lnTo>
                <a:lnTo>
                  <a:pt x="459089" y="646684"/>
                </a:lnTo>
                <a:lnTo>
                  <a:pt x="518146" y="616982"/>
                </a:lnTo>
                <a:lnTo>
                  <a:pt x="555592" y="588710"/>
                </a:lnTo>
                <a:lnTo>
                  <a:pt x="588712" y="555590"/>
                </a:lnTo>
                <a:lnTo>
                  <a:pt x="616983" y="518143"/>
                </a:lnTo>
                <a:lnTo>
                  <a:pt x="639882" y="476893"/>
                </a:lnTo>
                <a:lnTo>
                  <a:pt x="656887" y="432364"/>
                </a:lnTo>
                <a:lnTo>
                  <a:pt x="667473" y="385078"/>
                </a:lnTo>
                <a:lnTo>
                  <a:pt x="671118" y="335559"/>
                </a:lnTo>
                <a:lnTo>
                  <a:pt x="667473" y="286042"/>
                </a:lnTo>
                <a:lnTo>
                  <a:pt x="656887" y="238758"/>
                </a:lnTo>
                <a:lnTo>
                  <a:pt x="639882" y="194230"/>
                </a:lnTo>
                <a:lnTo>
                  <a:pt x="616983" y="152981"/>
                </a:lnTo>
                <a:lnTo>
                  <a:pt x="588712" y="115533"/>
                </a:lnTo>
                <a:lnTo>
                  <a:pt x="555592" y="82412"/>
                </a:lnTo>
                <a:lnTo>
                  <a:pt x="518146" y="54139"/>
                </a:lnTo>
                <a:lnTo>
                  <a:pt x="476898" y="31238"/>
                </a:lnTo>
                <a:lnTo>
                  <a:pt x="459051" y="24422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4"/>
          <p:cNvSpPr/>
          <p:nvPr/>
        </p:nvSpPr>
        <p:spPr>
          <a:xfrm>
            <a:off x="5934240" y="4155840"/>
            <a:ext cx="745560" cy="745560"/>
          </a:xfrm>
          <a:custGeom>
            <a:avLst/>
            <a:gdLst/>
            <a:ahLst/>
            <a:rect l="0" t="0" r="r" b="b"/>
            <a:pathLst>
              <a:path w="671094" h="671107">
                <a:moveTo>
                  <a:pt x="335534" y="0"/>
                </a:moveTo>
                <a:lnTo>
                  <a:pt x="286018" y="3645"/>
                </a:lnTo>
                <a:lnTo>
                  <a:pt x="238735" y="14232"/>
                </a:lnTo>
                <a:lnTo>
                  <a:pt x="194209" y="31238"/>
                </a:lnTo>
                <a:lnTo>
                  <a:pt x="152963" y="54139"/>
                </a:lnTo>
                <a:lnTo>
                  <a:pt x="115519" y="82412"/>
                </a:lnTo>
                <a:lnTo>
                  <a:pt x="82401" y="115533"/>
                </a:lnTo>
                <a:lnTo>
                  <a:pt x="54131" y="152981"/>
                </a:lnTo>
                <a:lnTo>
                  <a:pt x="31233" y="194230"/>
                </a:lnTo>
                <a:lnTo>
                  <a:pt x="14230" y="238758"/>
                </a:lnTo>
                <a:lnTo>
                  <a:pt x="3644" y="286042"/>
                </a:lnTo>
                <a:lnTo>
                  <a:pt x="0" y="335559"/>
                </a:lnTo>
                <a:lnTo>
                  <a:pt x="3644" y="385072"/>
                </a:lnTo>
                <a:lnTo>
                  <a:pt x="14230" y="432354"/>
                </a:lnTo>
                <a:lnTo>
                  <a:pt x="31233" y="476880"/>
                </a:lnTo>
                <a:lnTo>
                  <a:pt x="54131" y="518128"/>
                </a:lnTo>
                <a:lnTo>
                  <a:pt x="82401" y="555574"/>
                </a:lnTo>
                <a:lnTo>
                  <a:pt x="115519" y="588695"/>
                </a:lnTo>
                <a:lnTo>
                  <a:pt x="152963" y="616967"/>
                </a:lnTo>
                <a:lnTo>
                  <a:pt x="194209" y="639868"/>
                </a:lnTo>
                <a:lnTo>
                  <a:pt x="238735" y="656873"/>
                </a:lnTo>
                <a:lnTo>
                  <a:pt x="286018" y="667460"/>
                </a:lnTo>
                <a:lnTo>
                  <a:pt x="335534" y="671106"/>
                </a:lnTo>
                <a:lnTo>
                  <a:pt x="385050" y="667460"/>
                </a:lnTo>
                <a:lnTo>
                  <a:pt x="432334" y="656873"/>
                </a:lnTo>
                <a:lnTo>
                  <a:pt x="459115" y="646645"/>
                </a:lnTo>
                <a:lnTo>
                  <a:pt x="335534" y="646645"/>
                </a:lnTo>
                <a:lnTo>
                  <a:pt x="289624" y="643266"/>
                </a:lnTo>
                <a:lnTo>
                  <a:pt x="245785" y="633450"/>
                </a:lnTo>
                <a:lnTo>
                  <a:pt x="204502" y="617684"/>
                </a:lnTo>
                <a:lnTo>
                  <a:pt x="166259" y="596453"/>
                </a:lnTo>
                <a:lnTo>
                  <a:pt x="131542" y="570241"/>
                </a:lnTo>
                <a:lnTo>
                  <a:pt x="100835" y="539535"/>
                </a:lnTo>
                <a:lnTo>
                  <a:pt x="74624" y="504819"/>
                </a:lnTo>
                <a:lnTo>
                  <a:pt x="53394" y="466578"/>
                </a:lnTo>
                <a:lnTo>
                  <a:pt x="37628" y="425297"/>
                </a:lnTo>
                <a:lnTo>
                  <a:pt x="27814" y="381463"/>
                </a:lnTo>
                <a:lnTo>
                  <a:pt x="24434" y="335559"/>
                </a:lnTo>
                <a:lnTo>
                  <a:pt x="27814" y="289643"/>
                </a:lnTo>
                <a:lnTo>
                  <a:pt x="37628" y="245800"/>
                </a:lnTo>
                <a:lnTo>
                  <a:pt x="53394" y="204514"/>
                </a:lnTo>
                <a:lnTo>
                  <a:pt x="74624" y="166269"/>
                </a:lnTo>
                <a:lnTo>
                  <a:pt x="100835" y="131551"/>
                </a:lnTo>
                <a:lnTo>
                  <a:pt x="131542" y="100845"/>
                </a:lnTo>
                <a:lnTo>
                  <a:pt x="166259" y="74634"/>
                </a:lnTo>
                <a:lnTo>
                  <a:pt x="204502" y="53404"/>
                </a:lnTo>
                <a:lnTo>
                  <a:pt x="245785" y="37640"/>
                </a:lnTo>
                <a:lnTo>
                  <a:pt x="289624" y="27826"/>
                </a:lnTo>
                <a:lnTo>
                  <a:pt x="335534" y="24447"/>
                </a:lnTo>
                <a:lnTo>
                  <a:pt x="459081" y="24447"/>
                </a:lnTo>
                <a:lnTo>
                  <a:pt x="432334" y="14232"/>
                </a:lnTo>
                <a:lnTo>
                  <a:pt x="385050" y="3645"/>
                </a:lnTo>
                <a:lnTo>
                  <a:pt x="335534" y="0"/>
                </a:lnTo>
                <a:lnTo>
                  <a:pt x="459081" y="24447"/>
                </a:lnTo>
                <a:lnTo>
                  <a:pt x="335534" y="24447"/>
                </a:lnTo>
                <a:lnTo>
                  <a:pt x="381447" y="27826"/>
                </a:lnTo>
                <a:lnTo>
                  <a:pt x="425290" y="37640"/>
                </a:lnTo>
                <a:lnTo>
                  <a:pt x="466578" y="53404"/>
                </a:lnTo>
                <a:lnTo>
                  <a:pt x="504825" y="74634"/>
                </a:lnTo>
                <a:lnTo>
                  <a:pt x="539547" y="100845"/>
                </a:lnTo>
                <a:lnTo>
                  <a:pt x="570258" y="131551"/>
                </a:lnTo>
                <a:lnTo>
                  <a:pt x="596473" y="166269"/>
                </a:lnTo>
                <a:lnTo>
                  <a:pt x="617707" y="204514"/>
                </a:lnTo>
                <a:lnTo>
                  <a:pt x="633474" y="245800"/>
                </a:lnTo>
                <a:lnTo>
                  <a:pt x="643291" y="289643"/>
                </a:lnTo>
                <a:lnTo>
                  <a:pt x="646671" y="335559"/>
                </a:lnTo>
                <a:lnTo>
                  <a:pt x="643291" y="381463"/>
                </a:lnTo>
                <a:lnTo>
                  <a:pt x="633474" y="425297"/>
                </a:lnTo>
                <a:lnTo>
                  <a:pt x="617707" y="466578"/>
                </a:lnTo>
                <a:lnTo>
                  <a:pt x="596473" y="504819"/>
                </a:lnTo>
                <a:lnTo>
                  <a:pt x="570258" y="539535"/>
                </a:lnTo>
                <a:lnTo>
                  <a:pt x="539547" y="570241"/>
                </a:lnTo>
                <a:lnTo>
                  <a:pt x="504825" y="596453"/>
                </a:lnTo>
                <a:lnTo>
                  <a:pt x="466578" y="617684"/>
                </a:lnTo>
                <a:lnTo>
                  <a:pt x="425290" y="633450"/>
                </a:lnTo>
                <a:lnTo>
                  <a:pt x="381447" y="643266"/>
                </a:lnTo>
                <a:lnTo>
                  <a:pt x="335534" y="646645"/>
                </a:lnTo>
                <a:lnTo>
                  <a:pt x="459115" y="646645"/>
                </a:lnTo>
                <a:lnTo>
                  <a:pt x="518112" y="616967"/>
                </a:lnTo>
                <a:lnTo>
                  <a:pt x="555559" y="588695"/>
                </a:lnTo>
                <a:lnTo>
                  <a:pt x="588681" y="555574"/>
                </a:lnTo>
                <a:lnTo>
                  <a:pt x="616954" y="518128"/>
                </a:lnTo>
                <a:lnTo>
                  <a:pt x="639855" y="476880"/>
                </a:lnTo>
                <a:lnTo>
                  <a:pt x="656860" y="432354"/>
                </a:lnTo>
                <a:lnTo>
                  <a:pt x="667448" y="385072"/>
                </a:lnTo>
                <a:lnTo>
                  <a:pt x="671093" y="335559"/>
                </a:lnTo>
                <a:lnTo>
                  <a:pt x="667448" y="286042"/>
                </a:lnTo>
                <a:lnTo>
                  <a:pt x="656860" y="238758"/>
                </a:lnTo>
                <a:lnTo>
                  <a:pt x="639855" y="194230"/>
                </a:lnTo>
                <a:lnTo>
                  <a:pt x="616954" y="152981"/>
                </a:lnTo>
                <a:lnTo>
                  <a:pt x="588681" y="115533"/>
                </a:lnTo>
                <a:lnTo>
                  <a:pt x="555559" y="82412"/>
                </a:lnTo>
                <a:lnTo>
                  <a:pt x="518112" y="54139"/>
                </a:lnTo>
                <a:lnTo>
                  <a:pt x="476862" y="31238"/>
                </a:lnTo>
                <a:lnTo>
                  <a:pt x="459081" y="24447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5"/>
          <p:cNvSpPr/>
          <p:nvPr/>
        </p:nvSpPr>
        <p:spPr>
          <a:xfrm>
            <a:off x="6088680" y="4231080"/>
            <a:ext cx="459720" cy="617760"/>
          </a:xfrm>
          <a:custGeom>
            <a:avLst/>
            <a:gdLst/>
            <a:ahLst/>
            <a:rect l="0" t="0" r="r" b="b"/>
            <a:pathLst>
              <a:path w="413665" h="556146">
                <a:moveTo>
                  <a:pt x="371582" y="324548"/>
                </a:moveTo>
                <a:lnTo>
                  <a:pt x="60777" y="324548"/>
                </a:lnTo>
                <a:lnTo>
                  <a:pt x="66898" y="326897"/>
                </a:lnTo>
                <a:lnTo>
                  <a:pt x="68206" y="327672"/>
                </a:lnTo>
                <a:lnTo>
                  <a:pt x="65022" y="371267"/>
                </a:lnTo>
                <a:lnTo>
                  <a:pt x="55240" y="391782"/>
                </a:lnTo>
                <a:lnTo>
                  <a:pt x="52230" y="396557"/>
                </a:lnTo>
                <a:lnTo>
                  <a:pt x="64968" y="400900"/>
                </a:lnTo>
                <a:lnTo>
                  <a:pt x="81398" y="410752"/>
                </a:lnTo>
                <a:lnTo>
                  <a:pt x="92579" y="419071"/>
                </a:lnTo>
                <a:lnTo>
                  <a:pt x="100506" y="426213"/>
                </a:lnTo>
                <a:lnTo>
                  <a:pt x="107107" y="432498"/>
                </a:lnTo>
                <a:lnTo>
                  <a:pt x="116894" y="441676"/>
                </a:lnTo>
                <a:lnTo>
                  <a:pt x="150659" y="481995"/>
                </a:lnTo>
                <a:lnTo>
                  <a:pt x="174992" y="516119"/>
                </a:lnTo>
                <a:lnTo>
                  <a:pt x="185694" y="531152"/>
                </a:lnTo>
                <a:lnTo>
                  <a:pt x="192088" y="539745"/>
                </a:lnTo>
                <a:lnTo>
                  <a:pt x="197783" y="546130"/>
                </a:lnTo>
                <a:lnTo>
                  <a:pt x="204438" y="551274"/>
                </a:lnTo>
                <a:lnTo>
                  <a:pt x="213710" y="556145"/>
                </a:lnTo>
                <a:lnTo>
                  <a:pt x="212695" y="543180"/>
                </a:lnTo>
                <a:lnTo>
                  <a:pt x="211866" y="526484"/>
                </a:lnTo>
                <a:lnTo>
                  <a:pt x="213260" y="509722"/>
                </a:lnTo>
                <a:lnTo>
                  <a:pt x="218917" y="496557"/>
                </a:lnTo>
                <a:lnTo>
                  <a:pt x="224768" y="488544"/>
                </a:lnTo>
                <a:lnTo>
                  <a:pt x="229474" y="479871"/>
                </a:lnTo>
                <a:lnTo>
                  <a:pt x="232908" y="470580"/>
                </a:lnTo>
                <a:lnTo>
                  <a:pt x="234945" y="460717"/>
                </a:lnTo>
                <a:lnTo>
                  <a:pt x="235892" y="451705"/>
                </a:lnTo>
                <a:lnTo>
                  <a:pt x="237008" y="443053"/>
                </a:lnTo>
                <a:lnTo>
                  <a:pt x="239220" y="434766"/>
                </a:lnTo>
                <a:lnTo>
                  <a:pt x="246690" y="420755"/>
                </a:lnTo>
                <a:lnTo>
                  <a:pt x="248612" y="415455"/>
                </a:lnTo>
                <a:lnTo>
                  <a:pt x="251307" y="411230"/>
                </a:lnTo>
                <a:lnTo>
                  <a:pt x="255262" y="409193"/>
                </a:lnTo>
                <a:lnTo>
                  <a:pt x="253322" y="409193"/>
                </a:lnTo>
                <a:lnTo>
                  <a:pt x="258757" y="407898"/>
                </a:lnTo>
                <a:lnTo>
                  <a:pt x="279847" y="406622"/>
                </a:lnTo>
                <a:lnTo>
                  <a:pt x="348929" y="406622"/>
                </a:lnTo>
                <a:lnTo>
                  <a:pt x="352734" y="404654"/>
                </a:lnTo>
                <a:lnTo>
                  <a:pt x="358470" y="399875"/>
                </a:lnTo>
                <a:lnTo>
                  <a:pt x="362479" y="393509"/>
                </a:lnTo>
                <a:lnTo>
                  <a:pt x="364751" y="384898"/>
                </a:lnTo>
                <a:lnTo>
                  <a:pt x="364715" y="375424"/>
                </a:lnTo>
                <a:lnTo>
                  <a:pt x="360812" y="360256"/>
                </a:lnTo>
                <a:lnTo>
                  <a:pt x="360789" y="350596"/>
                </a:lnTo>
                <a:lnTo>
                  <a:pt x="361589" y="344703"/>
                </a:lnTo>
                <a:lnTo>
                  <a:pt x="364345" y="342163"/>
                </a:lnTo>
                <a:lnTo>
                  <a:pt x="374226" y="337007"/>
                </a:lnTo>
                <a:lnTo>
                  <a:pt x="374759" y="332625"/>
                </a:lnTo>
                <a:lnTo>
                  <a:pt x="372333" y="327977"/>
                </a:lnTo>
                <a:lnTo>
                  <a:pt x="371582" y="324548"/>
                </a:lnTo>
                <a:lnTo>
                  <a:pt x="348929" y="406622"/>
                </a:lnTo>
                <a:lnTo>
                  <a:pt x="279847" y="406622"/>
                </a:lnTo>
                <a:lnTo>
                  <a:pt x="302094" y="408819"/>
                </a:lnTo>
                <a:lnTo>
                  <a:pt x="324291" y="410711"/>
                </a:lnTo>
                <a:lnTo>
                  <a:pt x="345282" y="408508"/>
                </a:lnTo>
                <a:lnTo>
                  <a:pt x="348929" y="406622"/>
                </a:lnTo>
                <a:lnTo>
                  <a:pt x="256865" y="408368"/>
                </a:lnTo>
                <a:lnTo>
                  <a:pt x="253322" y="409193"/>
                </a:lnTo>
                <a:lnTo>
                  <a:pt x="255262" y="409193"/>
                </a:lnTo>
                <a:lnTo>
                  <a:pt x="256865" y="408368"/>
                </a:lnTo>
                <a:lnTo>
                  <a:pt x="197467" y="0"/>
                </a:lnTo>
                <a:lnTo>
                  <a:pt x="137596" y="5475"/>
                </a:lnTo>
                <a:lnTo>
                  <a:pt x="82164" y="28371"/>
                </a:lnTo>
                <a:lnTo>
                  <a:pt x="39000" y="65947"/>
                </a:lnTo>
                <a:lnTo>
                  <a:pt x="8504" y="114439"/>
                </a:lnTo>
                <a:lnTo>
                  <a:pt x="0" y="168989"/>
                </a:lnTo>
                <a:lnTo>
                  <a:pt x="5359" y="196564"/>
                </a:lnTo>
                <a:lnTo>
                  <a:pt x="21076" y="236804"/>
                </a:lnTo>
                <a:lnTo>
                  <a:pt x="41854" y="277621"/>
                </a:lnTo>
                <a:lnTo>
                  <a:pt x="48074" y="289571"/>
                </a:lnTo>
                <a:lnTo>
                  <a:pt x="51034" y="295633"/>
                </a:lnTo>
                <a:lnTo>
                  <a:pt x="53665" y="301815"/>
                </a:lnTo>
                <a:lnTo>
                  <a:pt x="56891" y="310222"/>
                </a:lnTo>
                <a:lnTo>
                  <a:pt x="54478" y="316966"/>
                </a:lnTo>
                <a:lnTo>
                  <a:pt x="59304" y="324713"/>
                </a:lnTo>
                <a:lnTo>
                  <a:pt x="60777" y="324548"/>
                </a:lnTo>
                <a:lnTo>
                  <a:pt x="371582" y="324548"/>
                </a:lnTo>
                <a:lnTo>
                  <a:pt x="370816" y="321052"/>
                </a:lnTo>
                <a:lnTo>
                  <a:pt x="373962" y="317185"/>
                </a:lnTo>
                <a:lnTo>
                  <a:pt x="378827" y="313932"/>
                </a:lnTo>
                <a:lnTo>
                  <a:pt x="382468" y="308851"/>
                </a:lnTo>
                <a:lnTo>
                  <a:pt x="383230" y="302566"/>
                </a:lnTo>
                <a:lnTo>
                  <a:pt x="380639" y="289300"/>
                </a:lnTo>
                <a:lnTo>
                  <a:pt x="381287" y="282651"/>
                </a:lnTo>
                <a:lnTo>
                  <a:pt x="385650" y="277384"/>
                </a:lnTo>
                <a:lnTo>
                  <a:pt x="392079" y="274662"/>
                </a:lnTo>
                <a:lnTo>
                  <a:pt x="399350" y="273046"/>
                </a:lnTo>
                <a:lnTo>
                  <a:pt x="406242" y="271094"/>
                </a:lnTo>
                <a:lnTo>
                  <a:pt x="413664" y="260124"/>
                </a:lnTo>
                <a:lnTo>
                  <a:pt x="411677" y="254794"/>
                </a:lnTo>
                <a:lnTo>
                  <a:pt x="408109" y="249821"/>
                </a:lnTo>
                <a:lnTo>
                  <a:pt x="396453" y="238034"/>
                </a:lnTo>
                <a:lnTo>
                  <a:pt x="384429" y="226555"/>
                </a:lnTo>
                <a:lnTo>
                  <a:pt x="374050" y="213885"/>
                </a:lnTo>
                <a:lnTo>
                  <a:pt x="367330" y="198526"/>
                </a:lnTo>
                <a:lnTo>
                  <a:pt x="367706" y="191600"/>
                </a:lnTo>
                <a:lnTo>
                  <a:pt x="371333" y="186362"/>
                </a:lnTo>
                <a:lnTo>
                  <a:pt x="375870" y="181377"/>
                </a:lnTo>
                <a:lnTo>
                  <a:pt x="378975" y="175209"/>
                </a:lnTo>
                <a:lnTo>
                  <a:pt x="379870" y="166446"/>
                </a:lnTo>
                <a:lnTo>
                  <a:pt x="379006" y="157783"/>
                </a:lnTo>
                <a:lnTo>
                  <a:pt x="376863" y="149307"/>
                </a:lnTo>
                <a:lnTo>
                  <a:pt x="373921" y="141109"/>
                </a:lnTo>
                <a:lnTo>
                  <a:pt x="368574" y="129241"/>
                </a:lnTo>
                <a:lnTo>
                  <a:pt x="362696" y="117855"/>
                </a:lnTo>
                <a:lnTo>
                  <a:pt x="356981" y="106423"/>
                </a:lnTo>
                <a:lnTo>
                  <a:pt x="352128" y="94411"/>
                </a:lnTo>
                <a:lnTo>
                  <a:pt x="359176" y="89090"/>
                </a:lnTo>
                <a:lnTo>
                  <a:pt x="354312" y="75412"/>
                </a:lnTo>
                <a:lnTo>
                  <a:pt x="329659" y="42617"/>
                </a:lnTo>
                <a:lnTo>
                  <a:pt x="283976" y="18079"/>
                </a:lnTo>
                <a:lnTo>
                  <a:pt x="227665" y="2779"/>
                </a:lnTo>
                <a:lnTo>
                  <a:pt x="197467" y="0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6"/>
          <p:cNvSpPr/>
          <p:nvPr/>
        </p:nvSpPr>
        <p:spPr>
          <a:xfrm>
            <a:off x="6013080" y="5347800"/>
            <a:ext cx="571680" cy="537120"/>
          </a:xfrm>
          <a:custGeom>
            <a:avLst/>
            <a:gdLst/>
            <a:ahLst/>
            <a:rect l="0" t="0" r="r" b="b"/>
            <a:pathLst>
              <a:path w="514693" h="483870">
                <a:moveTo>
                  <a:pt x="159417" y="424179"/>
                </a:moveTo>
                <a:lnTo>
                  <a:pt x="142366" y="424179"/>
                </a:lnTo>
                <a:lnTo>
                  <a:pt x="148005" y="426719"/>
                </a:lnTo>
                <a:lnTo>
                  <a:pt x="150875" y="429259"/>
                </a:lnTo>
                <a:lnTo>
                  <a:pt x="159402" y="472439"/>
                </a:lnTo>
                <a:lnTo>
                  <a:pt x="168744" y="483869"/>
                </a:lnTo>
                <a:lnTo>
                  <a:pt x="161112" y="472439"/>
                </a:lnTo>
                <a:lnTo>
                  <a:pt x="157216" y="463549"/>
                </a:lnTo>
                <a:lnTo>
                  <a:pt x="155839" y="455929"/>
                </a:lnTo>
                <a:lnTo>
                  <a:pt x="155854" y="440689"/>
                </a:lnTo>
                <a:lnTo>
                  <a:pt x="154127" y="436879"/>
                </a:lnTo>
                <a:lnTo>
                  <a:pt x="157975" y="430529"/>
                </a:lnTo>
                <a:lnTo>
                  <a:pt x="162678" y="430529"/>
                </a:lnTo>
                <a:lnTo>
                  <a:pt x="159417" y="424179"/>
                </a:lnTo>
                <a:lnTo>
                  <a:pt x="162678" y="430529"/>
                </a:lnTo>
                <a:lnTo>
                  <a:pt x="157975" y="430529"/>
                </a:lnTo>
                <a:lnTo>
                  <a:pt x="161886" y="434339"/>
                </a:lnTo>
                <a:lnTo>
                  <a:pt x="165416" y="444499"/>
                </a:lnTo>
                <a:lnTo>
                  <a:pt x="167881" y="454659"/>
                </a:lnTo>
                <a:lnTo>
                  <a:pt x="169798" y="464819"/>
                </a:lnTo>
                <a:lnTo>
                  <a:pt x="169608" y="453389"/>
                </a:lnTo>
                <a:lnTo>
                  <a:pt x="168938" y="445769"/>
                </a:lnTo>
                <a:lnTo>
                  <a:pt x="167245" y="439419"/>
                </a:lnTo>
                <a:lnTo>
                  <a:pt x="162678" y="430529"/>
                </a:lnTo>
                <a:lnTo>
                  <a:pt x="222567" y="365759"/>
                </a:lnTo>
                <a:lnTo>
                  <a:pt x="115544" y="365759"/>
                </a:lnTo>
                <a:lnTo>
                  <a:pt x="126649" y="367029"/>
                </a:lnTo>
                <a:lnTo>
                  <a:pt x="135629" y="373379"/>
                </a:lnTo>
                <a:lnTo>
                  <a:pt x="142076" y="380999"/>
                </a:lnTo>
                <a:lnTo>
                  <a:pt x="145580" y="388619"/>
                </a:lnTo>
                <a:lnTo>
                  <a:pt x="146805" y="394969"/>
                </a:lnTo>
                <a:lnTo>
                  <a:pt x="146531" y="401342"/>
                </a:lnTo>
                <a:lnTo>
                  <a:pt x="144513" y="408939"/>
                </a:lnTo>
                <a:lnTo>
                  <a:pt x="140474" y="415289"/>
                </a:lnTo>
                <a:lnTo>
                  <a:pt x="136625" y="420369"/>
                </a:lnTo>
                <a:lnTo>
                  <a:pt x="134873" y="426719"/>
                </a:lnTo>
                <a:lnTo>
                  <a:pt x="134674" y="430529"/>
                </a:lnTo>
                <a:lnTo>
                  <a:pt x="134609" y="434339"/>
                </a:lnTo>
                <a:lnTo>
                  <a:pt x="134950" y="440689"/>
                </a:lnTo>
                <a:lnTo>
                  <a:pt x="135648" y="450849"/>
                </a:lnTo>
                <a:lnTo>
                  <a:pt x="128841" y="463549"/>
                </a:lnTo>
                <a:lnTo>
                  <a:pt x="138468" y="452119"/>
                </a:lnTo>
                <a:lnTo>
                  <a:pt x="137274" y="430529"/>
                </a:lnTo>
                <a:lnTo>
                  <a:pt x="142366" y="424179"/>
                </a:lnTo>
                <a:lnTo>
                  <a:pt x="159417" y="424179"/>
                </a:lnTo>
                <a:lnTo>
                  <a:pt x="155644" y="415289"/>
                </a:lnTo>
                <a:lnTo>
                  <a:pt x="154863" y="405129"/>
                </a:lnTo>
                <a:lnTo>
                  <a:pt x="159270" y="391159"/>
                </a:lnTo>
                <a:lnTo>
                  <a:pt x="168648" y="379729"/>
                </a:lnTo>
                <a:lnTo>
                  <a:pt x="179793" y="373379"/>
                </a:lnTo>
                <a:lnTo>
                  <a:pt x="190538" y="372109"/>
                </a:lnTo>
                <a:lnTo>
                  <a:pt x="223134" y="372109"/>
                </a:lnTo>
                <a:lnTo>
                  <a:pt x="222862" y="370839"/>
                </a:lnTo>
                <a:lnTo>
                  <a:pt x="222567" y="365759"/>
                </a:lnTo>
                <a:lnTo>
                  <a:pt x="230591" y="393699"/>
                </a:lnTo>
                <a:lnTo>
                  <a:pt x="221602" y="393699"/>
                </a:lnTo>
                <a:lnTo>
                  <a:pt x="223875" y="397509"/>
                </a:lnTo>
                <a:lnTo>
                  <a:pt x="225438" y="402589"/>
                </a:lnTo>
                <a:lnTo>
                  <a:pt x="228620" y="416559"/>
                </a:lnTo>
                <a:lnTo>
                  <a:pt x="230962" y="426719"/>
                </a:lnTo>
                <a:lnTo>
                  <a:pt x="234683" y="443229"/>
                </a:lnTo>
                <a:lnTo>
                  <a:pt x="247561" y="443229"/>
                </a:lnTo>
                <a:lnTo>
                  <a:pt x="238997" y="438149"/>
                </a:lnTo>
                <a:lnTo>
                  <a:pt x="234748" y="430529"/>
                </a:lnTo>
                <a:lnTo>
                  <a:pt x="233396" y="424179"/>
                </a:lnTo>
                <a:lnTo>
                  <a:pt x="233527" y="420369"/>
                </a:lnTo>
                <a:lnTo>
                  <a:pt x="234048" y="416559"/>
                </a:lnTo>
                <a:lnTo>
                  <a:pt x="236258" y="416559"/>
                </a:lnTo>
                <a:lnTo>
                  <a:pt x="233273" y="410209"/>
                </a:lnTo>
                <a:lnTo>
                  <a:pt x="231774" y="403859"/>
                </a:lnTo>
                <a:lnTo>
                  <a:pt x="234302" y="401319"/>
                </a:lnTo>
                <a:lnTo>
                  <a:pt x="243410" y="401319"/>
                </a:lnTo>
                <a:lnTo>
                  <a:pt x="237391" y="400049"/>
                </a:lnTo>
                <a:lnTo>
                  <a:pt x="232215" y="396239"/>
                </a:lnTo>
                <a:lnTo>
                  <a:pt x="230591" y="393699"/>
                </a:lnTo>
                <a:lnTo>
                  <a:pt x="60656" y="410585"/>
                </a:lnTo>
                <a:lnTo>
                  <a:pt x="60567" y="411479"/>
                </a:lnTo>
                <a:lnTo>
                  <a:pt x="63592" y="424179"/>
                </a:lnTo>
                <a:lnTo>
                  <a:pt x="67783" y="433069"/>
                </a:lnTo>
                <a:lnTo>
                  <a:pt x="69900" y="435609"/>
                </a:lnTo>
                <a:lnTo>
                  <a:pt x="62050" y="416559"/>
                </a:lnTo>
                <a:lnTo>
                  <a:pt x="60656" y="410585"/>
                </a:lnTo>
                <a:lnTo>
                  <a:pt x="236258" y="416559"/>
                </a:lnTo>
                <a:lnTo>
                  <a:pt x="234048" y="416559"/>
                </a:lnTo>
                <a:lnTo>
                  <a:pt x="241274" y="420369"/>
                </a:lnTo>
                <a:lnTo>
                  <a:pt x="249895" y="424179"/>
                </a:lnTo>
                <a:lnTo>
                  <a:pt x="258137" y="424179"/>
                </a:lnTo>
                <a:lnTo>
                  <a:pt x="264316" y="422909"/>
                </a:lnTo>
                <a:lnTo>
                  <a:pt x="266750" y="421639"/>
                </a:lnTo>
                <a:lnTo>
                  <a:pt x="258914" y="421639"/>
                </a:lnTo>
                <a:lnTo>
                  <a:pt x="236258" y="416559"/>
                </a:lnTo>
                <a:lnTo>
                  <a:pt x="223134" y="372109"/>
                </a:lnTo>
                <a:lnTo>
                  <a:pt x="198716" y="372109"/>
                </a:lnTo>
                <a:lnTo>
                  <a:pt x="204949" y="373379"/>
                </a:lnTo>
                <a:lnTo>
                  <a:pt x="210327" y="379729"/>
                </a:lnTo>
                <a:lnTo>
                  <a:pt x="213300" y="388619"/>
                </a:lnTo>
                <a:lnTo>
                  <a:pt x="212318" y="397509"/>
                </a:lnTo>
                <a:lnTo>
                  <a:pt x="211498" y="406399"/>
                </a:lnTo>
                <a:lnTo>
                  <a:pt x="214226" y="412749"/>
                </a:lnTo>
                <a:lnTo>
                  <a:pt x="217826" y="417829"/>
                </a:lnTo>
                <a:lnTo>
                  <a:pt x="219621" y="419099"/>
                </a:lnTo>
                <a:lnTo>
                  <a:pt x="214299" y="411479"/>
                </a:lnTo>
                <a:lnTo>
                  <a:pt x="214081" y="403859"/>
                </a:lnTo>
                <a:lnTo>
                  <a:pt x="213944" y="397509"/>
                </a:lnTo>
                <a:lnTo>
                  <a:pt x="221602" y="393699"/>
                </a:lnTo>
                <a:lnTo>
                  <a:pt x="230591" y="393699"/>
                </a:lnTo>
                <a:lnTo>
                  <a:pt x="228155" y="389889"/>
                </a:lnTo>
                <a:lnTo>
                  <a:pt x="225037" y="380999"/>
                </a:lnTo>
                <a:lnTo>
                  <a:pt x="223134" y="372109"/>
                </a:lnTo>
                <a:lnTo>
                  <a:pt x="61571" y="401342"/>
                </a:lnTo>
                <a:lnTo>
                  <a:pt x="59678" y="406399"/>
                </a:lnTo>
                <a:lnTo>
                  <a:pt x="60656" y="410585"/>
                </a:lnTo>
                <a:lnTo>
                  <a:pt x="61571" y="401342"/>
                </a:lnTo>
                <a:lnTo>
                  <a:pt x="43103" y="361949"/>
                </a:lnTo>
                <a:lnTo>
                  <a:pt x="49024" y="368299"/>
                </a:lnTo>
                <a:lnTo>
                  <a:pt x="57124" y="370839"/>
                </a:lnTo>
                <a:lnTo>
                  <a:pt x="64567" y="372109"/>
                </a:lnTo>
                <a:lnTo>
                  <a:pt x="68516" y="373379"/>
                </a:lnTo>
                <a:lnTo>
                  <a:pt x="70167" y="374649"/>
                </a:lnTo>
                <a:lnTo>
                  <a:pt x="68821" y="378459"/>
                </a:lnTo>
                <a:lnTo>
                  <a:pt x="53924" y="383539"/>
                </a:lnTo>
                <a:lnTo>
                  <a:pt x="49314" y="386079"/>
                </a:lnTo>
                <a:lnTo>
                  <a:pt x="44030" y="393699"/>
                </a:lnTo>
                <a:lnTo>
                  <a:pt x="41046" y="397509"/>
                </a:lnTo>
                <a:lnTo>
                  <a:pt x="37998" y="410209"/>
                </a:lnTo>
                <a:lnTo>
                  <a:pt x="45631" y="397509"/>
                </a:lnTo>
                <a:lnTo>
                  <a:pt x="49504" y="393699"/>
                </a:lnTo>
                <a:lnTo>
                  <a:pt x="54381" y="391159"/>
                </a:lnTo>
                <a:lnTo>
                  <a:pt x="59204" y="389889"/>
                </a:lnTo>
                <a:lnTo>
                  <a:pt x="70929" y="389889"/>
                </a:lnTo>
                <a:lnTo>
                  <a:pt x="72250" y="388619"/>
                </a:lnTo>
                <a:lnTo>
                  <a:pt x="81833" y="380999"/>
                </a:lnTo>
                <a:lnTo>
                  <a:pt x="92402" y="373379"/>
                </a:lnTo>
                <a:lnTo>
                  <a:pt x="103718" y="368299"/>
                </a:lnTo>
                <a:lnTo>
                  <a:pt x="53822" y="368299"/>
                </a:lnTo>
                <a:lnTo>
                  <a:pt x="43103" y="361949"/>
                </a:lnTo>
                <a:lnTo>
                  <a:pt x="249999" y="401319"/>
                </a:lnTo>
                <a:lnTo>
                  <a:pt x="234302" y="401319"/>
                </a:lnTo>
                <a:lnTo>
                  <a:pt x="242430" y="407669"/>
                </a:lnTo>
                <a:lnTo>
                  <a:pt x="249999" y="401319"/>
                </a:lnTo>
                <a:lnTo>
                  <a:pt x="70929" y="389889"/>
                </a:lnTo>
                <a:lnTo>
                  <a:pt x="59204" y="389889"/>
                </a:lnTo>
                <a:lnTo>
                  <a:pt x="62288" y="392429"/>
                </a:lnTo>
                <a:lnTo>
                  <a:pt x="61950" y="397509"/>
                </a:lnTo>
                <a:lnTo>
                  <a:pt x="61571" y="401342"/>
                </a:lnTo>
                <a:lnTo>
                  <a:pt x="63005" y="397509"/>
                </a:lnTo>
                <a:lnTo>
                  <a:pt x="70929" y="389889"/>
                </a:lnTo>
                <a:lnTo>
                  <a:pt x="69913" y="363219"/>
                </a:lnTo>
                <a:lnTo>
                  <a:pt x="53822" y="368299"/>
                </a:lnTo>
                <a:lnTo>
                  <a:pt x="77520" y="368299"/>
                </a:lnTo>
                <a:lnTo>
                  <a:pt x="72809" y="367029"/>
                </a:lnTo>
                <a:lnTo>
                  <a:pt x="69913" y="363219"/>
                </a:lnTo>
                <a:lnTo>
                  <a:pt x="217880" y="293369"/>
                </a:lnTo>
                <a:lnTo>
                  <a:pt x="58953" y="293369"/>
                </a:lnTo>
                <a:lnTo>
                  <a:pt x="68494" y="294639"/>
                </a:lnTo>
                <a:lnTo>
                  <a:pt x="78500" y="297179"/>
                </a:lnTo>
                <a:lnTo>
                  <a:pt x="88566" y="303529"/>
                </a:lnTo>
                <a:lnTo>
                  <a:pt x="98285" y="313689"/>
                </a:lnTo>
                <a:lnTo>
                  <a:pt x="102533" y="320039"/>
                </a:lnTo>
                <a:lnTo>
                  <a:pt x="107003" y="326389"/>
                </a:lnTo>
                <a:lnTo>
                  <a:pt x="109768" y="335279"/>
                </a:lnTo>
                <a:lnTo>
                  <a:pt x="108902" y="342899"/>
                </a:lnTo>
                <a:lnTo>
                  <a:pt x="101725" y="354329"/>
                </a:lnTo>
                <a:lnTo>
                  <a:pt x="91892" y="361949"/>
                </a:lnTo>
                <a:lnTo>
                  <a:pt x="82718" y="367029"/>
                </a:lnTo>
                <a:lnTo>
                  <a:pt x="77520" y="368299"/>
                </a:lnTo>
                <a:lnTo>
                  <a:pt x="103718" y="368299"/>
                </a:lnTo>
                <a:lnTo>
                  <a:pt x="115544" y="365759"/>
                </a:lnTo>
                <a:lnTo>
                  <a:pt x="222567" y="365759"/>
                </a:lnTo>
                <a:lnTo>
                  <a:pt x="222197" y="359409"/>
                </a:lnTo>
                <a:lnTo>
                  <a:pt x="223608" y="349249"/>
                </a:lnTo>
                <a:lnTo>
                  <a:pt x="224091" y="347979"/>
                </a:lnTo>
                <a:lnTo>
                  <a:pt x="224789" y="346709"/>
                </a:lnTo>
                <a:lnTo>
                  <a:pt x="225590" y="344169"/>
                </a:lnTo>
                <a:lnTo>
                  <a:pt x="227130" y="342899"/>
                </a:lnTo>
                <a:lnTo>
                  <a:pt x="231752" y="337819"/>
                </a:lnTo>
                <a:lnTo>
                  <a:pt x="240513" y="332739"/>
                </a:lnTo>
                <a:lnTo>
                  <a:pt x="254469" y="327659"/>
                </a:lnTo>
                <a:lnTo>
                  <a:pt x="274262" y="321309"/>
                </a:lnTo>
                <a:lnTo>
                  <a:pt x="297299" y="309879"/>
                </a:lnTo>
                <a:lnTo>
                  <a:pt x="241700" y="309879"/>
                </a:lnTo>
                <a:lnTo>
                  <a:pt x="236016" y="308609"/>
                </a:lnTo>
                <a:lnTo>
                  <a:pt x="224572" y="300989"/>
                </a:lnTo>
                <a:lnTo>
                  <a:pt x="217880" y="293369"/>
                </a:lnTo>
                <a:lnTo>
                  <a:pt x="24815" y="240029"/>
                </a:lnTo>
                <a:lnTo>
                  <a:pt x="39234" y="259079"/>
                </a:lnTo>
                <a:lnTo>
                  <a:pt x="47304" y="271779"/>
                </a:lnTo>
                <a:lnTo>
                  <a:pt x="50826" y="279399"/>
                </a:lnTo>
                <a:lnTo>
                  <a:pt x="51600" y="281939"/>
                </a:lnTo>
                <a:lnTo>
                  <a:pt x="39221" y="281939"/>
                </a:lnTo>
                <a:lnTo>
                  <a:pt x="46218" y="284479"/>
                </a:lnTo>
                <a:lnTo>
                  <a:pt x="49943" y="287019"/>
                </a:lnTo>
                <a:lnTo>
                  <a:pt x="51041" y="288289"/>
                </a:lnTo>
                <a:lnTo>
                  <a:pt x="44055" y="295909"/>
                </a:lnTo>
                <a:lnTo>
                  <a:pt x="40970" y="306069"/>
                </a:lnTo>
                <a:lnTo>
                  <a:pt x="40247" y="313689"/>
                </a:lnTo>
                <a:lnTo>
                  <a:pt x="40347" y="316229"/>
                </a:lnTo>
                <a:lnTo>
                  <a:pt x="44224" y="303529"/>
                </a:lnTo>
                <a:lnTo>
                  <a:pt x="47455" y="295909"/>
                </a:lnTo>
                <a:lnTo>
                  <a:pt x="51783" y="293369"/>
                </a:lnTo>
                <a:lnTo>
                  <a:pt x="217880" y="293369"/>
                </a:lnTo>
                <a:lnTo>
                  <a:pt x="216765" y="292099"/>
                </a:lnTo>
                <a:lnTo>
                  <a:pt x="216224" y="290829"/>
                </a:lnTo>
                <a:lnTo>
                  <a:pt x="98539" y="290829"/>
                </a:lnTo>
                <a:lnTo>
                  <a:pt x="89020" y="289559"/>
                </a:lnTo>
                <a:lnTo>
                  <a:pt x="81251" y="288289"/>
                </a:lnTo>
                <a:lnTo>
                  <a:pt x="74782" y="287019"/>
                </a:lnTo>
                <a:lnTo>
                  <a:pt x="69164" y="287019"/>
                </a:lnTo>
                <a:lnTo>
                  <a:pt x="63741" y="285749"/>
                </a:lnTo>
                <a:lnTo>
                  <a:pt x="58877" y="279399"/>
                </a:lnTo>
                <a:lnTo>
                  <a:pt x="57696" y="276859"/>
                </a:lnTo>
                <a:lnTo>
                  <a:pt x="49263" y="265429"/>
                </a:lnTo>
                <a:lnTo>
                  <a:pt x="38327" y="252729"/>
                </a:lnTo>
                <a:lnTo>
                  <a:pt x="24815" y="240029"/>
                </a:lnTo>
                <a:lnTo>
                  <a:pt x="442772" y="0"/>
                </a:lnTo>
                <a:lnTo>
                  <a:pt x="441744" y="0"/>
                </a:lnTo>
                <a:lnTo>
                  <a:pt x="443369" y="7619"/>
                </a:lnTo>
                <a:lnTo>
                  <a:pt x="446382" y="17779"/>
                </a:lnTo>
                <a:lnTo>
                  <a:pt x="450597" y="29209"/>
                </a:lnTo>
                <a:lnTo>
                  <a:pt x="459968" y="49529"/>
                </a:lnTo>
                <a:lnTo>
                  <a:pt x="462879" y="57149"/>
                </a:lnTo>
                <a:lnTo>
                  <a:pt x="465345" y="66039"/>
                </a:lnTo>
                <a:lnTo>
                  <a:pt x="466056" y="74929"/>
                </a:lnTo>
                <a:lnTo>
                  <a:pt x="463702" y="82549"/>
                </a:lnTo>
                <a:lnTo>
                  <a:pt x="460070" y="87629"/>
                </a:lnTo>
                <a:lnTo>
                  <a:pt x="455917" y="88899"/>
                </a:lnTo>
                <a:lnTo>
                  <a:pt x="452132" y="90169"/>
                </a:lnTo>
                <a:lnTo>
                  <a:pt x="418651" y="113029"/>
                </a:lnTo>
                <a:lnTo>
                  <a:pt x="385244" y="154939"/>
                </a:lnTo>
                <a:lnTo>
                  <a:pt x="366010" y="193039"/>
                </a:lnTo>
                <a:lnTo>
                  <a:pt x="344971" y="232409"/>
                </a:lnTo>
                <a:lnTo>
                  <a:pt x="315493" y="270509"/>
                </a:lnTo>
                <a:lnTo>
                  <a:pt x="282870" y="297179"/>
                </a:lnTo>
                <a:lnTo>
                  <a:pt x="257795" y="308609"/>
                </a:lnTo>
                <a:lnTo>
                  <a:pt x="241700" y="309879"/>
                </a:lnTo>
                <a:lnTo>
                  <a:pt x="297299" y="309879"/>
                </a:lnTo>
                <a:lnTo>
                  <a:pt x="346976" y="261619"/>
                </a:lnTo>
                <a:lnTo>
                  <a:pt x="367769" y="228599"/>
                </a:lnTo>
                <a:lnTo>
                  <a:pt x="397477" y="170179"/>
                </a:lnTo>
                <a:lnTo>
                  <a:pt x="413334" y="144779"/>
                </a:lnTo>
                <a:lnTo>
                  <a:pt x="440394" y="115569"/>
                </a:lnTo>
                <a:lnTo>
                  <a:pt x="460692" y="102869"/>
                </a:lnTo>
                <a:lnTo>
                  <a:pt x="484624" y="102869"/>
                </a:lnTo>
                <a:lnTo>
                  <a:pt x="475653" y="97789"/>
                </a:lnTo>
                <a:lnTo>
                  <a:pt x="472097" y="96519"/>
                </a:lnTo>
                <a:lnTo>
                  <a:pt x="470331" y="91439"/>
                </a:lnTo>
                <a:lnTo>
                  <a:pt x="472947" y="86359"/>
                </a:lnTo>
                <a:lnTo>
                  <a:pt x="476772" y="69849"/>
                </a:lnTo>
                <a:lnTo>
                  <a:pt x="477019" y="62229"/>
                </a:lnTo>
                <a:lnTo>
                  <a:pt x="472236" y="62229"/>
                </a:lnTo>
                <a:lnTo>
                  <a:pt x="469150" y="60959"/>
                </a:lnTo>
                <a:lnTo>
                  <a:pt x="468248" y="58419"/>
                </a:lnTo>
                <a:lnTo>
                  <a:pt x="467296" y="54609"/>
                </a:lnTo>
                <a:lnTo>
                  <a:pt x="466001" y="52069"/>
                </a:lnTo>
                <a:lnTo>
                  <a:pt x="464299" y="48259"/>
                </a:lnTo>
                <a:lnTo>
                  <a:pt x="453477" y="27939"/>
                </a:lnTo>
                <a:lnTo>
                  <a:pt x="448534" y="17779"/>
                </a:lnTo>
                <a:lnTo>
                  <a:pt x="444817" y="7619"/>
                </a:lnTo>
                <a:lnTo>
                  <a:pt x="442772" y="0"/>
                </a:lnTo>
                <a:lnTo>
                  <a:pt x="126903" y="215899"/>
                </a:lnTo>
                <a:lnTo>
                  <a:pt x="110790" y="215899"/>
                </a:lnTo>
                <a:lnTo>
                  <a:pt x="120903" y="220979"/>
                </a:lnTo>
                <a:lnTo>
                  <a:pt x="129300" y="233679"/>
                </a:lnTo>
                <a:lnTo>
                  <a:pt x="134770" y="247649"/>
                </a:lnTo>
                <a:lnTo>
                  <a:pt x="137429" y="261619"/>
                </a:lnTo>
                <a:lnTo>
                  <a:pt x="137388" y="271779"/>
                </a:lnTo>
                <a:lnTo>
                  <a:pt x="134041" y="279399"/>
                </a:lnTo>
                <a:lnTo>
                  <a:pt x="126579" y="285749"/>
                </a:lnTo>
                <a:lnTo>
                  <a:pt x="114808" y="289559"/>
                </a:lnTo>
                <a:lnTo>
                  <a:pt x="98539" y="290829"/>
                </a:lnTo>
                <a:lnTo>
                  <a:pt x="216224" y="290829"/>
                </a:lnTo>
                <a:lnTo>
                  <a:pt x="212979" y="283209"/>
                </a:lnTo>
                <a:lnTo>
                  <a:pt x="213601" y="274319"/>
                </a:lnTo>
                <a:lnTo>
                  <a:pt x="214223" y="273049"/>
                </a:lnTo>
                <a:lnTo>
                  <a:pt x="186415" y="273049"/>
                </a:lnTo>
                <a:lnTo>
                  <a:pt x="149676" y="252729"/>
                </a:lnTo>
                <a:lnTo>
                  <a:pt x="134619" y="228599"/>
                </a:lnTo>
                <a:lnTo>
                  <a:pt x="134886" y="224789"/>
                </a:lnTo>
                <a:lnTo>
                  <a:pt x="138722" y="220979"/>
                </a:lnTo>
                <a:lnTo>
                  <a:pt x="139439" y="219709"/>
                </a:lnTo>
                <a:lnTo>
                  <a:pt x="129920" y="219709"/>
                </a:lnTo>
                <a:lnTo>
                  <a:pt x="127761" y="217169"/>
                </a:lnTo>
                <a:lnTo>
                  <a:pt x="126903" y="215899"/>
                </a:lnTo>
                <a:lnTo>
                  <a:pt x="0" y="271779"/>
                </a:lnTo>
                <a:lnTo>
                  <a:pt x="6535" y="280669"/>
                </a:lnTo>
                <a:lnTo>
                  <a:pt x="11663" y="285749"/>
                </a:lnTo>
                <a:lnTo>
                  <a:pt x="18036" y="285749"/>
                </a:lnTo>
                <a:lnTo>
                  <a:pt x="28308" y="283209"/>
                </a:lnTo>
                <a:lnTo>
                  <a:pt x="39221" y="281939"/>
                </a:lnTo>
                <a:lnTo>
                  <a:pt x="51600" y="281939"/>
                </a:lnTo>
                <a:lnTo>
                  <a:pt x="46799" y="279399"/>
                </a:lnTo>
                <a:lnTo>
                  <a:pt x="15050" y="279399"/>
                </a:lnTo>
                <a:lnTo>
                  <a:pt x="6958" y="276859"/>
                </a:lnTo>
                <a:lnTo>
                  <a:pt x="1806" y="273049"/>
                </a:lnTo>
                <a:lnTo>
                  <a:pt x="0" y="271779"/>
                </a:lnTo>
                <a:lnTo>
                  <a:pt x="41887" y="276859"/>
                </a:lnTo>
                <a:lnTo>
                  <a:pt x="35351" y="276859"/>
                </a:lnTo>
                <a:lnTo>
                  <a:pt x="25679" y="279399"/>
                </a:lnTo>
                <a:lnTo>
                  <a:pt x="46799" y="279399"/>
                </a:lnTo>
                <a:lnTo>
                  <a:pt x="41887" y="276859"/>
                </a:lnTo>
                <a:lnTo>
                  <a:pt x="219938" y="207009"/>
                </a:lnTo>
                <a:lnTo>
                  <a:pt x="220573" y="217169"/>
                </a:lnTo>
                <a:lnTo>
                  <a:pt x="220690" y="220979"/>
                </a:lnTo>
                <a:lnTo>
                  <a:pt x="220237" y="234949"/>
                </a:lnTo>
                <a:lnTo>
                  <a:pt x="215313" y="251459"/>
                </a:lnTo>
                <a:lnTo>
                  <a:pt x="202818" y="266699"/>
                </a:lnTo>
                <a:lnTo>
                  <a:pt x="186415" y="273049"/>
                </a:lnTo>
                <a:lnTo>
                  <a:pt x="214223" y="273049"/>
                </a:lnTo>
                <a:lnTo>
                  <a:pt x="215468" y="270509"/>
                </a:lnTo>
                <a:lnTo>
                  <a:pt x="218516" y="267969"/>
                </a:lnTo>
                <a:lnTo>
                  <a:pt x="224193" y="265429"/>
                </a:lnTo>
                <a:lnTo>
                  <a:pt x="243712" y="265429"/>
                </a:lnTo>
                <a:lnTo>
                  <a:pt x="240804" y="264159"/>
                </a:lnTo>
                <a:lnTo>
                  <a:pt x="237985" y="261619"/>
                </a:lnTo>
                <a:lnTo>
                  <a:pt x="235318" y="257809"/>
                </a:lnTo>
                <a:lnTo>
                  <a:pt x="234048" y="255269"/>
                </a:lnTo>
                <a:lnTo>
                  <a:pt x="235038" y="252729"/>
                </a:lnTo>
                <a:lnTo>
                  <a:pt x="237045" y="250189"/>
                </a:lnTo>
                <a:lnTo>
                  <a:pt x="237944" y="248919"/>
                </a:lnTo>
                <a:lnTo>
                  <a:pt x="226047" y="248919"/>
                </a:lnTo>
                <a:lnTo>
                  <a:pt x="224599" y="246379"/>
                </a:lnTo>
                <a:lnTo>
                  <a:pt x="224320" y="243839"/>
                </a:lnTo>
                <a:lnTo>
                  <a:pt x="224154" y="242569"/>
                </a:lnTo>
                <a:lnTo>
                  <a:pt x="225310" y="237489"/>
                </a:lnTo>
                <a:lnTo>
                  <a:pt x="225338" y="232409"/>
                </a:lnTo>
                <a:lnTo>
                  <a:pt x="225108" y="226059"/>
                </a:lnTo>
                <a:lnTo>
                  <a:pt x="223150" y="217169"/>
                </a:lnTo>
                <a:lnTo>
                  <a:pt x="220969" y="209549"/>
                </a:lnTo>
                <a:lnTo>
                  <a:pt x="219938" y="207009"/>
                </a:lnTo>
                <a:lnTo>
                  <a:pt x="243712" y="265429"/>
                </a:lnTo>
                <a:lnTo>
                  <a:pt x="230174" y="265429"/>
                </a:lnTo>
                <a:lnTo>
                  <a:pt x="231863" y="266699"/>
                </a:lnTo>
                <a:lnTo>
                  <a:pt x="246621" y="266699"/>
                </a:lnTo>
                <a:lnTo>
                  <a:pt x="243712" y="265429"/>
                </a:lnTo>
                <a:lnTo>
                  <a:pt x="260261" y="262889"/>
                </a:lnTo>
                <a:lnTo>
                  <a:pt x="246621" y="266699"/>
                </a:lnTo>
                <a:lnTo>
                  <a:pt x="253453" y="266699"/>
                </a:lnTo>
                <a:lnTo>
                  <a:pt x="258595" y="264159"/>
                </a:lnTo>
                <a:lnTo>
                  <a:pt x="260261" y="262889"/>
                </a:lnTo>
                <a:lnTo>
                  <a:pt x="263480" y="232409"/>
                </a:lnTo>
                <a:lnTo>
                  <a:pt x="258379" y="232409"/>
                </a:lnTo>
                <a:lnTo>
                  <a:pt x="250710" y="234949"/>
                </a:lnTo>
                <a:lnTo>
                  <a:pt x="238848" y="237489"/>
                </a:lnTo>
                <a:lnTo>
                  <a:pt x="233933" y="245109"/>
                </a:lnTo>
                <a:lnTo>
                  <a:pt x="229082" y="247649"/>
                </a:lnTo>
                <a:lnTo>
                  <a:pt x="226047" y="248919"/>
                </a:lnTo>
                <a:lnTo>
                  <a:pt x="237944" y="248919"/>
                </a:lnTo>
                <a:lnTo>
                  <a:pt x="240639" y="245109"/>
                </a:lnTo>
                <a:lnTo>
                  <a:pt x="249059" y="240029"/>
                </a:lnTo>
                <a:lnTo>
                  <a:pt x="258407" y="236219"/>
                </a:lnTo>
                <a:lnTo>
                  <a:pt x="272865" y="236219"/>
                </a:lnTo>
                <a:lnTo>
                  <a:pt x="268305" y="233679"/>
                </a:lnTo>
                <a:lnTo>
                  <a:pt x="263480" y="232409"/>
                </a:lnTo>
                <a:lnTo>
                  <a:pt x="272865" y="236219"/>
                </a:lnTo>
                <a:lnTo>
                  <a:pt x="275145" y="237489"/>
                </a:lnTo>
                <a:lnTo>
                  <a:pt x="272865" y="236219"/>
                </a:lnTo>
                <a:lnTo>
                  <a:pt x="135534" y="193039"/>
                </a:lnTo>
                <a:lnTo>
                  <a:pt x="138175" y="199389"/>
                </a:lnTo>
                <a:lnTo>
                  <a:pt x="136156" y="214629"/>
                </a:lnTo>
                <a:lnTo>
                  <a:pt x="133984" y="217169"/>
                </a:lnTo>
                <a:lnTo>
                  <a:pt x="129920" y="219709"/>
                </a:lnTo>
                <a:lnTo>
                  <a:pt x="139439" y="219709"/>
                </a:lnTo>
                <a:lnTo>
                  <a:pt x="140157" y="218439"/>
                </a:lnTo>
                <a:lnTo>
                  <a:pt x="141198" y="214420"/>
                </a:lnTo>
                <a:lnTo>
                  <a:pt x="143903" y="203199"/>
                </a:lnTo>
                <a:lnTo>
                  <a:pt x="135534" y="193039"/>
                </a:lnTo>
                <a:lnTo>
                  <a:pt x="135826" y="173989"/>
                </a:lnTo>
                <a:lnTo>
                  <a:pt x="123647" y="180339"/>
                </a:lnTo>
                <a:lnTo>
                  <a:pt x="113906" y="194309"/>
                </a:lnTo>
                <a:lnTo>
                  <a:pt x="113855" y="199389"/>
                </a:lnTo>
                <a:lnTo>
                  <a:pt x="115379" y="207009"/>
                </a:lnTo>
                <a:lnTo>
                  <a:pt x="113017" y="208279"/>
                </a:lnTo>
                <a:lnTo>
                  <a:pt x="107568" y="209549"/>
                </a:lnTo>
                <a:lnTo>
                  <a:pt x="101384" y="210819"/>
                </a:lnTo>
                <a:lnTo>
                  <a:pt x="96888" y="212089"/>
                </a:lnTo>
                <a:lnTo>
                  <a:pt x="85387" y="214420"/>
                </a:lnTo>
                <a:lnTo>
                  <a:pt x="89871" y="217169"/>
                </a:lnTo>
                <a:lnTo>
                  <a:pt x="100371" y="217169"/>
                </a:lnTo>
                <a:lnTo>
                  <a:pt x="110790" y="215899"/>
                </a:lnTo>
                <a:lnTo>
                  <a:pt x="126903" y="215899"/>
                </a:lnTo>
                <a:lnTo>
                  <a:pt x="121754" y="208279"/>
                </a:lnTo>
                <a:lnTo>
                  <a:pt x="119113" y="200659"/>
                </a:lnTo>
                <a:lnTo>
                  <a:pt x="121005" y="194309"/>
                </a:lnTo>
                <a:lnTo>
                  <a:pt x="125009" y="185419"/>
                </a:lnTo>
                <a:lnTo>
                  <a:pt x="129916" y="179069"/>
                </a:lnTo>
                <a:lnTo>
                  <a:pt x="134073" y="175259"/>
                </a:lnTo>
                <a:lnTo>
                  <a:pt x="135826" y="173989"/>
                </a:lnTo>
                <a:lnTo>
                  <a:pt x="79514" y="210819"/>
                </a:lnTo>
                <a:lnTo>
                  <a:pt x="84353" y="214629"/>
                </a:lnTo>
                <a:lnTo>
                  <a:pt x="85387" y="214420"/>
                </a:lnTo>
                <a:lnTo>
                  <a:pt x="79514" y="210819"/>
                </a:lnTo>
                <a:lnTo>
                  <a:pt x="484624" y="102869"/>
                </a:lnTo>
                <a:lnTo>
                  <a:pt x="460692" y="102869"/>
                </a:lnTo>
                <a:lnTo>
                  <a:pt x="468693" y="104139"/>
                </a:lnTo>
                <a:lnTo>
                  <a:pt x="480288" y="107949"/>
                </a:lnTo>
                <a:lnTo>
                  <a:pt x="495515" y="114299"/>
                </a:lnTo>
                <a:lnTo>
                  <a:pt x="502132" y="119379"/>
                </a:lnTo>
                <a:lnTo>
                  <a:pt x="507898" y="123189"/>
                </a:lnTo>
                <a:lnTo>
                  <a:pt x="511289" y="126999"/>
                </a:lnTo>
                <a:lnTo>
                  <a:pt x="514692" y="128269"/>
                </a:lnTo>
                <a:lnTo>
                  <a:pt x="508711" y="121919"/>
                </a:lnTo>
                <a:lnTo>
                  <a:pt x="503219" y="116839"/>
                </a:lnTo>
                <a:lnTo>
                  <a:pt x="495996" y="110489"/>
                </a:lnTo>
                <a:lnTo>
                  <a:pt x="486867" y="104139"/>
                </a:lnTo>
                <a:lnTo>
                  <a:pt x="484624" y="102869"/>
                </a:lnTo>
                <a:lnTo>
                  <a:pt x="472376" y="17779"/>
                </a:lnTo>
                <a:lnTo>
                  <a:pt x="473722" y="26669"/>
                </a:lnTo>
                <a:lnTo>
                  <a:pt x="473774" y="48259"/>
                </a:lnTo>
                <a:lnTo>
                  <a:pt x="473546" y="53339"/>
                </a:lnTo>
                <a:lnTo>
                  <a:pt x="472655" y="59689"/>
                </a:lnTo>
                <a:lnTo>
                  <a:pt x="472236" y="62229"/>
                </a:lnTo>
                <a:lnTo>
                  <a:pt x="477019" y="62229"/>
                </a:lnTo>
                <a:lnTo>
                  <a:pt x="477472" y="48259"/>
                </a:lnTo>
                <a:lnTo>
                  <a:pt x="476291" y="30479"/>
                </a:lnTo>
                <a:lnTo>
                  <a:pt x="474471" y="21589"/>
                </a:lnTo>
                <a:lnTo>
                  <a:pt x="472376" y="17779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7"/>
          <p:cNvSpPr/>
          <p:nvPr/>
        </p:nvSpPr>
        <p:spPr>
          <a:xfrm>
            <a:off x="6162480" y="5673960"/>
            <a:ext cx="80640" cy="68760"/>
          </a:xfrm>
          <a:custGeom>
            <a:avLst/>
            <a:gdLst/>
            <a:ahLst/>
            <a:rect l="0" t="0" r="r" b="b"/>
            <a:pathLst>
              <a:path w="72611" h="62179">
                <a:moveTo>
                  <a:pt x="33513" y="0"/>
                </a:moveTo>
                <a:lnTo>
                  <a:pt x="19616" y="4551"/>
                </a:lnTo>
                <a:lnTo>
                  <a:pt x="8328" y="13256"/>
                </a:lnTo>
                <a:lnTo>
                  <a:pt x="1620" y="24342"/>
                </a:lnTo>
                <a:lnTo>
                  <a:pt x="0" y="36418"/>
                </a:lnTo>
                <a:lnTo>
                  <a:pt x="3970" y="48087"/>
                </a:lnTo>
                <a:lnTo>
                  <a:pt x="13003" y="57105"/>
                </a:lnTo>
                <a:lnTo>
                  <a:pt x="25236" y="61901"/>
                </a:lnTo>
                <a:lnTo>
                  <a:pt x="39089" y="62178"/>
                </a:lnTo>
                <a:lnTo>
                  <a:pt x="52979" y="57637"/>
                </a:lnTo>
                <a:lnTo>
                  <a:pt x="64265" y="48922"/>
                </a:lnTo>
                <a:lnTo>
                  <a:pt x="70978" y="37825"/>
                </a:lnTo>
                <a:lnTo>
                  <a:pt x="72610" y="25747"/>
                </a:lnTo>
                <a:lnTo>
                  <a:pt x="68651" y="14089"/>
                </a:lnTo>
                <a:lnTo>
                  <a:pt x="59605" y="5074"/>
                </a:lnTo>
                <a:lnTo>
                  <a:pt x="47367" y="276"/>
                </a:lnTo>
                <a:lnTo>
                  <a:pt x="3351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8"/>
          <p:cNvSpPr/>
          <p:nvPr/>
        </p:nvSpPr>
        <p:spPr>
          <a:xfrm>
            <a:off x="5934240" y="5231880"/>
            <a:ext cx="745560" cy="745560"/>
          </a:xfrm>
          <a:custGeom>
            <a:avLst/>
            <a:gdLst/>
            <a:ahLst/>
            <a:rect l="0" t="0" r="r" b="b"/>
            <a:pathLst>
              <a:path w="671094" h="671107">
                <a:moveTo>
                  <a:pt x="335534" y="0"/>
                </a:moveTo>
                <a:lnTo>
                  <a:pt x="286018" y="3645"/>
                </a:lnTo>
                <a:lnTo>
                  <a:pt x="238735" y="14232"/>
                </a:lnTo>
                <a:lnTo>
                  <a:pt x="194209" y="31238"/>
                </a:lnTo>
                <a:lnTo>
                  <a:pt x="152963" y="54139"/>
                </a:lnTo>
                <a:lnTo>
                  <a:pt x="115519" y="82412"/>
                </a:lnTo>
                <a:lnTo>
                  <a:pt x="82401" y="115533"/>
                </a:lnTo>
                <a:lnTo>
                  <a:pt x="54131" y="152981"/>
                </a:lnTo>
                <a:lnTo>
                  <a:pt x="31233" y="194230"/>
                </a:lnTo>
                <a:lnTo>
                  <a:pt x="14230" y="238758"/>
                </a:lnTo>
                <a:lnTo>
                  <a:pt x="3644" y="286042"/>
                </a:lnTo>
                <a:lnTo>
                  <a:pt x="0" y="335559"/>
                </a:lnTo>
                <a:lnTo>
                  <a:pt x="3644" y="385072"/>
                </a:lnTo>
                <a:lnTo>
                  <a:pt x="14230" y="432354"/>
                </a:lnTo>
                <a:lnTo>
                  <a:pt x="31233" y="476880"/>
                </a:lnTo>
                <a:lnTo>
                  <a:pt x="54131" y="518128"/>
                </a:lnTo>
                <a:lnTo>
                  <a:pt x="82401" y="555574"/>
                </a:lnTo>
                <a:lnTo>
                  <a:pt x="115519" y="588695"/>
                </a:lnTo>
                <a:lnTo>
                  <a:pt x="152963" y="616967"/>
                </a:lnTo>
                <a:lnTo>
                  <a:pt x="194209" y="639868"/>
                </a:lnTo>
                <a:lnTo>
                  <a:pt x="238735" y="656873"/>
                </a:lnTo>
                <a:lnTo>
                  <a:pt x="286018" y="667460"/>
                </a:lnTo>
                <a:lnTo>
                  <a:pt x="335534" y="671106"/>
                </a:lnTo>
                <a:lnTo>
                  <a:pt x="385050" y="667460"/>
                </a:lnTo>
                <a:lnTo>
                  <a:pt x="432334" y="656873"/>
                </a:lnTo>
                <a:lnTo>
                  <a:pt x="459115" y="646645"/>
                </a:lnTo>
                <a:lnTo>
                  <a:pt x="335534" y="646645"/>
                </a:lnTo>
                <a:lnTo>
                  <a:pt x="289624" y="643266"/>
                </a:lnTo>
                <a:lnTo>
                  <a:pt x="245785" y="633451"/>
                </a:lnTo>
                <a:lnTo>
                  <a:pt x="204502" y="617686"/>
                </a:lnTo>
                <a:lnTo>
                  <a:pt x="166259" y="596456"/>
                </a:lnTo>
                <a:lnTo>
                  <a:pt x="131542" y="570246"/>
                </a:lnTo>
                <a:lnTo>
                  <a:pt x="100835" y="539540"/>
                </a:lnTo>
                <a:lnTo>
                  <a:pt x="74624" y="504824"/>
                </a:lnTo>
                <a:lnTo>
                  <a:pt x="53394" y="466583"/>
                </a:lnTo>
                <a:lnTo>
                  <a:pt x="37628" y="425302"/>
                </a:lnTo>
                <a:lnTo>
                  <a:pt x="27814" y="381465"/>
                </a:lnTo>
                <a:lnTo>
                  <a:pt x="24434" y="335559"/>
                </a:lnTo>
                <a:lnTo>
                  <a:pt x="27814" y="289643"/>
                </a:lnTo>
                <a:lnTo>
                  <a:pt x="37628" y="245800"/>
                </a:lnTo>
                <a:lnTo>
                  <a:pt x="53394" y="204514"/>
                </a:lnTo>
                <a:lnTo>
                  <a:pt x="74624" y="166269"/>
                </a:lnTo>
                <a:lnTo>
                  <a:pt x="100835" y="131551"/>
                </a:lnTo>
                <a:lnTo>
                  <a:pt x="131542" y="100845"/>
                </a:lnTo>
                <a:lnTo>
                  <a:pt x="166259" y="74634"/>
                </a:lnTo>
                <a:lnTo>
                  <a:pt x="204502" y="53404"/>
                </a:lnTo>
                <a:lnTo>
                  <a:pt x="245785" y="37640"/>
                </a:lnTo>
                <a:lnTo>
                  <a:pt x="289624" y="27826"/>
                </a:lnTo>
                <a:lnTo>
                  <a:pt x="335534" y="24447"/>
                </a:lnTo>
                <a:lnTo>
                  <a:pt x="459081" y="24447"/>
                </a:lnTo>
                <a:lnTo>
                  <a:pt x="432334" y="14232"/>
                </a:lnTo>
                <a:lnTo>
                  <a:pt x="385050" y="3645"/>
                </a:lnTo>
                <a:lnTo>
                  <a:pt x="335534" y="0"/>
                </a:lnTo>
                <a:lnTo>
                  <a:pt x="459081" y="24447"/>
                </a:lnTo>
                <a:lnTo>
                  <a:pt x="335534" y="24447"/>
                </a:lnTo>
                <a:lnTo>
                  <a:pt x="381447" y="27826"/>
                </a:lnTo>
                <a:lnTo>
                  <a:pt x="425290" y="37640"/>
                </a:lnTo>
                <a:lnTo>
                  <a:pt x="466578" y="53404"/>
                </a:lnTo>
                <a:lnTo>
                  <a:pt x="504825" y="74634"/>
                </a:lnTo>
                <a:lnTo>
                  <a:pt x="539547" y="100845"/>
                </a:lnTo>
                <a:lnTo>
                  <a:pt x="570258" y="131551"/>
                </a:lnTo>
                <a:lnTo>
                  <a:pt x="596473" y="166269"/>
                </a:lnTo>
                <a:lnTo>
                  <a:pt x="617707" y="204514"/>
                </a:lnTo>
                <a:lnTo>
                  <a:pt x="633474" y="245800"/>
                </a:lnTo>
                <a:lnTo>
                  <a:pt x="643291" y="289643"/>
                </a:lnTo>
                <a:lnTo>
                  <a:pt x="646671" y="335559"/>
                </a:lnTo>
                <a:lnTo>
                  <a:pt x="643291" y="381465"/>
                </a:lnTo>
                <a:lnTo>
                  <a:pt x="633474" y="425302"/>
                </a:lnTo>
                <a:lnTo>
                  <a:pt x="617707" y="466583"/>
                </a:lnTo>
                <a:lnTo>
                  <a:pt x="596473" y="504824"/>
                </a:lnTo>
                <a:lnTo>
                  <a:pt x="570258" y="539540"/>
                </a:lnTo>
                <a:lnTo>
                  <a:pt x="539547" y="570246"/>
                </a:lnTo>
                <a:lnTo>
                  <a:pt x="504825" y="596456"/>
                </a:lnTo>
                <a:lnTo>
                  <a:pt x="466578" y="617686"/>
                </a:lnTo>
                <a:lnTo>
                  <a:pt x="425290" y="633451"/>
                </a:lnTo>
                <a:lnTo>
                  <a:pt x="381447" y="643266"/>
                </a:lnTo>
                <a:lnTo>
                  <a:pt x="335534" y="646645"/>
                </a:lnTo>
                <a:lnTo>
                  <a:pt x="459115" y="646645"/>
                </a:lnTo>
                <a:lnTo>
                  <a:pt x="518112" y="616967"/>
                </a:lnTo>
                <a:lnTo>
                  <a:pt x="555559" y="588695"/>
                </a:lnTo>
                <a:lnTo>
                  <a:pt x="588681" y="555574"/>
                </a:lnTo>
                <a:lnTo>
                  <a:pt x="616954" y="518128"/>
                </a:lnTo>
                <a:lnTo>
                  <a:pt x="639855" y="476880"/>
                </a:lnTo>
                <a:lnTo>
                  <a:pt x="656860" y="432354"/>
                </a:lnTo>
                <a:lnTo>
                  <a:pt x="667448" y="385072"/>
                </a:lnTo>
                <a:lnTo>
                  <a:pt x="671093" y="335559"/>
                </a:lnTo>
                <a:lnTo>
                  <a:pt x="667448" y="286042"/>
                </a:lnTo>
                <a:lnTo>
                  <a:pt x="656860" y="238758"/>
                </a:lnTo>
                <a:lnTo>
                  <a:pt x="639855" y="194230"/>
                </a:lnTo>
                <a:lnTo>
                  <a:pt x="616954" y="152981"/>
                </a:lnTo>
                <a:lnTo>
                  <a:pt x="588681" y="115533"/>
                </a:lnTo>
                <a:lnTo>
                  <a:pt x="555559" y="82412"/>
                </a:lnTo>
                <a:lnTo>
                  <a:pt x="518112" y="54139"/>
                </a:lnTo>
                <a:lnTo>
                  <a:pt x="476862" y="31238"/>
                </a:lnTo>
                <a:lnTo>
                  <a:pt x="459081" y="24447"/>
                </a:lnTo>
              </a:path>
            </a:pathLst>
          </a:custGeom>
          <a:solidFill>
            <a:srgbClr val="dce64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9"/>
          <p:cNvSpPr/>
          <p:nvPr/>
        </p:nvSpPr>
        <p:spPr>
          <a:xfrm>
            <a:off x="2336760" y="3054240"/>
            <a:ext cx="745200" cy="745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0"/>
          <p:cNvSpPr/>
          <p:nvPr/>
        </p:nvSpPr>
        <p:spPr>
          <a:xfrm>
            <a:off x="3252600" y="3140280"/>
            <a:ext cx="426600" cy="54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HIV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52</a:t>
            </a:r>
            <a:endParaRPr/>
          </a:p>
        </p:txBody>
      </p:sp>
      <p:sp>
        <p:nvSpPr>
          <p:cNvPr id="148" name="CustomShape 21"/>
          <p:cNvSpPr/>
          <p:nvPr/>
        </p:nvSpPr>
        <p:spPr>
          <a:xfrm>
            <a:off x="3252600" y="4226400"/>
            <a:ext cx="16794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SKIN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 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DISEASES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328</a:t>
            </a:r>
            <a:endParaRPr/>
          </a:p>
        </p:txBody>
      </p:sp>
      <p:sp>
        <p:nvSpPr>
          <p:cNvPr id="149" name="CustomShape 22"/>
          <p:cNvSpPr/>
          <p:nvPr/>
        </p:nvSpPr>
        <p:spPr>
          <a:xfrm>
            <a:off x="3252600" y="5302440"/>
            <a:ext cx="174996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RARE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 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DISEASES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566</a:t>
            </a:r>
            <a:endParaRPr/>
          </a:p>
        </p:txBody>
      </p:sp>
      <p:sp>
        <p:nvSpPr>
          <p:cNvPr id="150" name="CustomShape 23"/>
          <p:cNvSpPr/>
          <p:nvPr/>
        </p:nvSpPr>
        <p:spPr>
          <a:xfrm>
            <a:off x="3252600" y="2063160"/>
            <a:ext cx="106416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CANCERS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1,120</a:t>
            </a:r>
            <a:endParaRPr/>
          </a:p>
        </p:txBody>
      </p:sp>
      <p:sp>
        <p:nvSpPr>
          <p:cNvPr id="151" name="CustomShape 24"/>
          <p:cNvSpPr/>
          <p:nvPr/>
        </p:nvSpPr>
        <p:spPr>
          <a:xfrm>
            <a:off x="6842160" y="3140280"/>
            <a:ext cx="22518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ASTHMA 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&amp;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 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ALLERGY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130</a:t>
            </a:r>
            <a:endParaRPr/>
          </a:p>
        </p:txBody>
      </p:sp>
      <p:sp>
        <p:nvSpPr>
          <p:cNvPr id="152" name="CustomShape 25"/>
          <p:cNvSpPr/>
          <p:nvPr/>
        </p:nvSpPr>
        <p:spPr>
          <a:xfrm>
            <a:off x="6842160" y="4226400"/>
            <a:ext cx="222372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MENTAL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 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DISORDERS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140</a:t>
            </a:r>
            <a:endParaRPr/>
          </a:p>
        </p:txBody>
      </p:sp>
      <p:sp>
        <p:nvSpPr>
          <p:cNvPr id="153" name="CustomShape 26"/>
          <p:cNvSpPr/>
          <p:nvPr/>
        </p:nvSpPr>
        <p:spPr>
          <a:xfrm>
            <a:off x="6842160" y="5302440"/>
            <a:ext cx="30294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NEUROLOGICAL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 </a:t>
            </a:r>
            <a:r>
              <a:rPr lang="el-GR" sz="1720" strike="noStrike">
                <a:solidFill>
                  <a:srgbClr val="00a19b"/>
                </a:solidFill>
                <a:latin typeface="Arial Black"/>
              </a:rPr>
              <a:t>DISORDERS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537</a:t>
            </a:r>
            <a:endParaRPr/>
          </a:p>
        </p:txBody>
      </p:sp>
      <p:sp>
        <p:nvSpPr>
          <p:cNvPr id="154" name="CustomShape 27"/>
          <p:cNvSpPr/>
          <p:nvPr/>
        </p:nvSpPr>
        <p:spPr>
          <a:xfrm>
            <a:off x="6842160" y="2063160"/>
            <a:ext cx="288612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/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HEART 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DISEASE 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&amp;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 </a:t>
            </a:r>
            <a:r>
              <a:rPr lang="el-GR" sz="1720" strike="noStrike">
                <a:solidFill>
                  <a:srgbClr val="3f873f"/>
                </a:solidFill>
                <a:latin typeface="Arial Black"/>
              </a:rPr>
              <a:t>STROKE</a:t>
            </a:r>
            <a:endParaRPr/>
          </a:p>
          <a:p>
            <a:pPr>
              <a:lnSpc>
                <a:spcPct val="100000"/>
              </a:lnSpc>
            </a:pPr>
            <a:r>
              <a:rPr lang="el-GR" sz="1720" strike="noStrike">
                <a:solidFill>
                  <a:srgbClr val="77787b"/>
                </a:solidFill>
                <a:latin typeface="Tahoma"/>
              </a:rPr>
              <a:t>200</a:t>
            </a:r>
            <a:endParaRPr/>
          </a:p>
        </p:txBody>
      </p:sp>
      <p:sp>
        <p:nvSpPr>
          <p:cNvPr id="155" name="CustomShape 28"/>
          <p:cNvSpPr/>
          <p:nvPr/>
        </p:nvSpPr>
        <p:spPr>
          <a:xfrm>
            <a:off x="9937800" y="6593400"/>
            <a:ext cx="159840" cy="14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889" strike="noStrike">
                <a:solidFill>
                  <a:srgbClr val="ffffff"/>
                </a:solidFill>
                <a:latin typeface="Arial"/>
              </a:rPr>
              <a:t>27</a:t>
            </a:r>
            <a:endParaRPr/>
          </a:p>
        </p:txBody>
      </p:sp>
      <p:sp>
        <p:nvSpPr>
          <p:cNvPr id="156" name="CustomShape 29"/>
          <p:cNvSpPr/>
          <p:nvPr/>
        </p:nvSpPr>
        <p:spPr>
          <a:xfrm>
            <a:off x="2094120" y="6593400"/>
            <a:ext cx="1857960" cy="3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31"/>
              </a:lnSpc>
            </a:pPr>
            <a:r>
              <a:rPr b="1" lang="el-GR" sz="1110" strike="noStrike">
                <a:solidFill>
                  <a:srgbClr val="ffffff"/>
                </a:solidFill>
                <a:latin typeface="Arial"/>
              </a:rPr>
              <a:t>2</a:t>
            </a:r>
            <a:r>
              <a:rPr b="1" lang="el-GR" sz="1110" strike="noStrike">
                <a:solidFill>
                  <a:srgbClr val="ffffff"/>
                </a:solidFill>
                <a:latin typeface="Arial"/>
              </a:rPr>
              <a:t>	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Research 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and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 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Development</a:t>
            </a:r>
            <a:endParaRPr/>
          </a:p>
        </p:txBody>
      </p:sp>
      <p:sp>
        <p:nvSpPr>
          <p:cNvPr id="157" name="CustomShape 30"/>
          <p:cNvSpPr/>
          <p:nvPr/>
        </p:nvSpPr>
        <p:spPr>
          <a:xfrm>
            <a:off x="8436240" y="6238440"/>
            <a:ext cx="1690200" cy="1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>
              <a:lnSpc>
                <a:spcPct val="100000"/>
              </a:lnSpc>
            </a:pPr>
            <a:r>
              <a:rPr lang="el-GR" sz="780" strike="noStrike">
                <a:solidFill>
                  <a:srgbClr val="77787b"/>
                </a:solidFill>
                <a:latin typeface="Tahoma"/>
              </a:rPr>
              <a:t>Source: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Adis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R&amp;D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Insight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Database</a:t>
            </a:r>
            <a:r>
              <a:rPr lang="el-GR" sz="668" strike="noStrike" baseline="34000">
                <a:solidFill>
                  <a:srgbClr val="77787b"/>
                </a:solidFill>
                <a:latin typeface="Tahoma"/>
              </a:rPr>
              <a:t>2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044240" y="5629680"/>
            <a:ext cx="22104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0%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4950360" y="5629680"/>
            <a:ext cx="30312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20%</a:t>
            </a:r>
            <a:endParaRPr/>
          </a:p>
        </p:txBody>
      </p:sp>
      <p:sp>
        <p:nvSpPr>
          <p:cNvPr id="160" name="CustomShape 3"/>
          <p:cNvSpPr/>
          <p:nvPr/>
        </p:nvSpPr>
        <p:spPr>
          <a:xfrm>
            <a:off x="5897880" y="5629680"/>
            <a:ext cx="30312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40%</a:t>
            </a:r>
            <a:endParaRPr/>
          </a:p>
        </p:txBody>
      </p:sp>
      <p:sp>
        <p:nvSpPr>
          <p:cNvPr id="161" name="CustomShape 4"/>
          <p:cNvSpPr/>
          <p:nvPr/>
        </p:nvSpPr>
        <p:spPr>
          <a:xfrm>
            <a:off x="6845040" y="5629680"/>
            <a:ext cx="30312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60%</a:t>
            </a:r>
            <a:endParaRPr/>
          </a:p>
        </p:txBody>
      </p:sp>
      <p:sp>
        <p:nvSpPr>
          <p:cNvPr id="162" name="CustomShape 5"/>
          <p:cNvSpPr/>
          <p:nvPr/>
        </p:nvSpPr>
        <p:spPr>
          <a:xfrm>
            <a:off x="7792200" y="5629680"/>
            <a:ext cx="30312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80%</a:t>
            </a:r>
            <a:endParaRPr/>
          </a:p>
        </p:txBody>
      </p:sp>
      <p:sp>
        <p:nvSpPr>
          <p:cNvPr id="163" name="CustomShape 6"/>
          <p:cNvSpPr/>
          <p:nvPr/>
        </p:nvSpPr>
        <p:spPr>
          <a:xfrm>
            <a:off x="8698320" y="5629680"/>
            <a:ext cx="38484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100%</a:t>
            </a:r>
            <a:endParaRPr/>
          </a:p>
        </p:txBody>
      </p:sp>
      <p:sp>
        <p:nvSpPr>
          <p:cNvPr id="164" name="CustomShape 7"/>
          <p:cNvSpPr/>
          <p:nvPr/>
        </p:nvSpPr>
        <p:spPr>
          <a:xfrm>
            <a:off x="4154760" y="5515200"/>
            <a:ext cx="4736160" cy="360"/>
          </a:xfrm>
          <a:custGeom>
            <a:avLst/>
            <a:gdLst/>
            <a:ahLst/>
            <a:rect l="0" t="0" r="r" b="b"/>
            <a:pathLst>
              <a:path w="4262362" h="1">
                <a:moveTo>
                  <a:pt x="0" y="0"/>
                </a:moveTo>
                <a:lnTo>
                  <a:pt x="4262361" y="0"/>
                </a:lnTo>
              </a:path>
            </a:pathLst>
          </a:custGeom>
          <a:noFill/>
          <a:ln w="648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8"/>
          <p:cNvSpPr/>
          <p:nvPr/>
        </p:nvSpPr>
        <p:spPr>
          <a:xfrm>
            <a:off x="4154760" y="5436000"/>
            <a:ext cx="360" cy="79200"/>
          </a:xfrm>
          <a:custGeom>
            <a:avLst/>
            <a:gdLst/>
            <a:ahLst/>
            <a:rect l="0" t="0" r="r" b="b"/>
            <a:pathLst>
              <a:path w="1" h="71324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9"/>
          <p:cNvSpPr/>
          <p:nvPr/>
        </p:nvSpPr>
        <p:spPr>
          <a:xfrm>
            <a:off x="5101920" y="5436000"/>
            <a:ext cx="360" cy="79200"/>
          </a:xfrm>
          <a:custGeom>
            <a:avLst/>
            <a:gdLst/>
            <a:ahLst/>
            <a:rect l="0" t="0" r="r" b="b"/>
            <a:pathLst>
              <a:path w="1" h="71324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0"/>
          <p:cNvSpPr/>
          <p:nvPr/>
        </p:nvSpPr>
        <p:spPr>
          <a:xfrm>
            <a:off x="6049080" y="5436000"/>
            <a:ext cx="360" cy="79200"/>
          </a:xfrm>
          <a:custGeom>
            <a:avLst/>
            <a:gdLst/>
            <a:ahLst/>
            <a:rect l="0" t="0" r="r" b="b"/>
            <a:pathLst>
              <a:path w="1" h="71324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1"/>
          <p:cNvSpPr/>
          <p:nvPr/>
        </p:nvSpPr>
        <p:spPr>
          <a:xfrm>
            <a:off x="6996240" y="5436000"/>
            <a:ext cx="360" cy="79200"/>
          </a:xfrm>
          <a:custGeom>
            <a:avLst/>
            <a:gdLst/>
            <a:ahLst/>
            <a:rect l="0" t="0" r="r" b="b"/>
            <a:pathLst>
              <a:path w="1" h="71324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2"/>
          <p:cNvSpPr/>
          <p:nvPr/>
        </p:nvSpPr>
        <p:spPr>
          <a:xfrm>
            <a:off x="7943400" y="5436000"/>
            <a:ext cx="360" cy="79200"/>
          </a:xfrm>
          <a:custGeom>
            <a:avLst/>
            <a:gdLst/>
            <a:ahLst/>
            <a:rect l="0" t="0" r="r" b="b"/>
            <a:pathLst>
              <a:path w="1" h="71324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3"/>
          <p:cNvSpPr/>
          <p:nvPr/>
        </p:nvSpPr>
        <p:spPr>
          <a:xfrm>
            <a:off x="8890560" y="5436000"/>
            <a:ext cx="360" cy="79200"/>
          </a:xfrm>
          <a:custGeom>
            <a:avLst/>
            <a:gdLst/>
            <a:ahLst/>
            <a:rect l="0" t="0" r="r" b="b"/>
            <a:pathLst>
              <a:path w="1" h="71324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1260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4"/>
          <p:cNvSpPr/>
          <p:nvPr/>
        </p:nvSpPr>
        <p:spPr>
          <a:xfrm>
            <a:off x="4154760" y="2345040"/>
            <a:ext cx="360" cy="3170520"/>
          </a:xfrm>
          <a:custGeom>
            <a:avLst/>
            <a:gdLst/>
            <a:ahLst/>
            <a:rect l="0" t="0" r="r" b="b"/>
            <a:pathLst>
              <a:path w="1" h="2853144">
                <a:moveTo>
                  <a:pt x="0" y="2853143"/>
                </a:moveTo>
                <a:lnTo>
                  <a:pt x="0" y="0"/>
                </a:lnTo>
              </a:path>
            </a:pathLst>
          </a:custGeom>
          <a:noFill/>
          <a:ln w="6480">
            <a:solidFill>
              <a:srgbClr val="b7b7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5"/>
          <p:cNvSpPr/>
          <p:nvPr/>
        </p:nvSpPr>
        <p:spPr>
          <a:xfrm>
            <a:off x="4154760" y="2482200"/>
            <a:ext cx="4072680" cy="253800"/>
          </a:xfrm>
          <a:custGeom>
            <a:avLst/>
            <a:gdLst/>
            <a:ahLst/>
            <a:rect l="0" t="0" r="r" b="b"/>
            <a:pathLst>
              <a:path w="3665627" h="228258">
                <a:moveTo>
                  <a:pt x="0" y="0"/>
                </a:moveTo>
                <a:lnTo>
                  <a:pt x="3665626" y="0"/>
                </a:lnTo>
                <a:lnTo>
                  <a:pt x="3665626" y="228257"/>
                </a:lnTo>
                <a:lnTo>
                  <a:pt x="0" y="228257"/>
                </a:lnTo>
                <a:lnTo>
                  <a:pt x="0" y="0"/>
                </a:lnTo>
              </a:path>
            </a:pathLst>
          </a:custGeom>
          <a:solidFill>
            <a:srgbClr val="00a19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6"/>
          <p:cNvSpPr/>
          <p:nvPr/>
        </p:nvSpPr>
        <p:spPr>
          <a:xfrm>
            <a:off x="4154760" y="3010680"/>
            <a:ext cx="3741120" cy="253800"/>
          </a:xfrm>
          <a:custGeom>
            <a:avLst/>
            <a:gdLst/>
            <a:ahLst/>
            <a:rect l="0" t="0" r="r" b="b"/>
            <a:pathLst>
              <a:path w="3367266" h="228258">
                <a:moveTo>
                  <a:pt x="0" y="0"/>
                </a:moveTo>
                <a:lnTo>
                  <a:pt x="3367265" y="0"/>
                </a:lnTo>
                <a:lnTo>
                  <a:pt x="3367265" y="228257"/>
                </a:lnTo>
                <a:lnTo>
                  <a:pt x="0" y="228257"/>
                </a:lnTo>
                <a:lnTo>
                  <a:pt x="0" y="0"/>
                </a:lnTo>
              </a:path>
            </a:pathLst>
          </a:custGeom>
          <a:solidFill>
            <a:srgbClr val="3f873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7"/>
          <p:cNvSpPr/>
          <p:nvPr/>
        </p:nvSpPr>
        <p:spPr>
          <a:xfrm>
            <a:off x="4154760" y="3539160"/>
            <a:ext cx="3552120" cy="253800"/>
          </a:xfrm>
          <a:custGeom>
            <a:avLst/>
            <a:gdLst/>
            <a:ahLst/>
            <a:rect l="0" t="0" r="r" b="b"/>
            <a:pathLst>
              <a:path w="3196768" h="228258">
                <a:moveTo>
                  <a:pt x="0" y="0"/>
                </a:moveTo>
                <a:lnTo>
                  <a:pt x="3196767" y="0"/>
                </a:lnTo>
                <a:lnTo>
                  <a:pt x="3196767" y="228257"/>
                </a:lnTo>
                <a:lnTo>
                  <a:pt x="0" y="228257"/>
                </a:lnTo>
                <a:lnTo>
                  <a:pt x="0" y="0"/>
                </a:lnTo>
              </a:path>
            </a:pathLst>
          </a:custGeom>
          <a:solidFill>
            <a:srgbClr val="cddb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18"/>
          <p:cNvSpPr/>
          <p:nvPr/>
        </p:nvSpPr>
        <p:spPr>
          <a:xfrm>
            <a:off x="4154760" y="4067280"/>
            <a:ext cx="3504960" cy="253800"/>
          </a:xfrm>
          <a:custGeom>
            <a:avLst/>
            <a:gdLst/>
            <a:ahLst/>
            <a:rect l="0" t="0" r="r" b="b"/>
            <a:pathLst>
              <a:path w="3154147" h="228258">
                <a:moveTo>
                  <a:pt x="0" y="0"/>
                </a:moveTo>
                <a:lnTo>
                  <a:pt x="3154146" y="0"/>
                </a:lnTo>
                <a:lnTo>
                  <a:pt x="3154146" y="228257"/>
                </a:lnTo>
                <a:lnTo>
                  <a:pt x="0" y="228257"/>
                </a:lnTo>
                <a:lnTo>
                  <a:pt x="0" y="0"/>
                </a:lnTo>
              </a:path>
            </a:pathLst>
          </a:custGeom>
          <a:solidFill>
            <a:srgbClr val="00a19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9"/>
          <p:cNvSpPr/>
          <p:nvPr/>
        </p:nvSpPr>
        <p:spPr>
          <a:xfrm>
            <a:off x="4154760" y="4595760"/>
            <a:ext cx="3457440" cy="253800"/>
          </a:xfrm>
          <a:custGeom>
            <a:avLst/>
            <a:gdLst/>
            <a:ahLst/>
            <a:rect l="0" t="0" r="r" b="b"/>
            <a:pathLst>
              <a:path w="3111526" h="228258">
                <a:moveTo>
                  <a:pt x="0" y="0"/>
                </a:moveTo>
                <a:lnTo>
                  <a:pt x="3111525" y="0"/>
                </a:lnTo>
                <a:lnTo>
                  <a:pt x="3111525" y="228257"/>
                </a:lnTo>
                <a:lnTo>
                  <a:pt x="0" y="228257"/>
                </a:lnTo>
                <a:lnTo>
                  <a:pt x="0" y="0"/>
                </a:lnTo>
              </a:path>
            </a:pathLst>
          </a:custGeom>
          <a:solidFill>
            <a:srgbClr val="3f873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0"/>
          <p:cNvSpPr/>
          <p:nvPr/>
        </p:nvSpPr>
        <p:spPr>
          <a:xfrm>
            <a:off x="4154760" y="5124240"/>
            <a:ext cx="3457440" cy="253800"/>
          </a:xfrm>
          <a:custGeom>
            <a:avLst/>
            <a:gdLst/>
            <a:ahLst/>
            <a:rect l="0" t="0" r="r" b="b"/>
            <a:pathLst>
              <a:path w="3111526" h="228258">
                <a:moveTo>
                  <a:pt x="0" y="0"/>
                </a:moveTo>
                <a:lnTo>
                  <a:pt x="3111525" y="0"/>
                </a:lnTo>
                <a:lnTo>
                  <a:pt x="3111525" y="228257"/>
                </a:lnTo>
                <a:lnTo>
                  <a:pt x="0" y="228257"/>
                </a:lnTo>
                <a:lnTo>
                  <a:pt x="0" y="0"/>
                </a:lnTo>
              </a:path>
            </a:pathLst>
          </a:custGeom>
          <a:solidFill>
            <a:srgbClr val="cddb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1"/>
          <p:cNvSpPr/>
          <p:nvPr/>
        </p:nvSpPr>
        <p:spPr>
          <a:xfrm>
            <a:off x="3512160" y="5163480"/>
            <a:ext cx="58248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Diabetes</a:t>
            </a:r>
            <a:endParaRPr/>
          </a:p>
        </p:txBody>
      </p:sp>
      <p:sp>
        <p:nvSpPr>
          <p:cNvPr id="179" name="CustomShape 22"/>
          <p:cNvSpPr/>
          <p:nvPr/>
        </p:nvSpPr>
        <p:spPr>
          <a:xfrm>
            <a:off x="3135960" y="4635000"/>
            <a:ext cx="95832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Cardiovascular</a:t>
            </a:r>
            <a:endParaRPr/>
          </a:p>
        </p:txBody>
      </p:sp>
      <p:sp>
        <p:nvSpPr>
          <p:cNvPr id="180" name="CustomShape 23"/>
          <p:cNvSpPr/>
          <p:nvPr/>
        </p:nvSpPr>
        <p:spPr>
          <a:xfrm>
            <a:off x="3413160" y="4106880"/>
            <a:ext cx="68112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Neurology</a:t>
            </a:r>
            <a:endParaRPr/>
          </a:p>
        </p:txBody>
      </p:sp>
      <p:sp>
        <p:nvSpPr>
          <p:cNvPr id="181" name="CustomShape 24"/>
          <p:cNvSpPr/>
          <p:nvPr/>
        </p:nvSpPr>
        <p:spPr>
          <a:xfrm>
            <a:off x="3414960" y="3578400"/>
            <a:ext cx="67968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Ps</a:t>
            </a:r>
            <a:r>
              <a:rPr lang="el-GR" sz="1110" strike="noStrike">
                <a:solidFill>
                  <a:srgbClr val="77787b"/>
                </a:solidFill>
                <a:latin typeface="Tahoma"/>
              </a:rPr>
              <a:t>y</a:t>
            </a:r>
            <a:r>
              <a:rPr lang="el-GR" sz="1110" strike="noStrike">
                <a:solidFill>
                  <a:srgbClr val="77787b"/>
                </a:solidFill>
                <a:latin typeface="Tahoma"/>
              </a:rPr>
              <a:t>chiatry</a:t>
            </a:r>
            <a:endParaRPr/>
          </a:p>
        </p:txBody>
      </p:sp>
      <p:sp>
        <p:nvSpPr>
          <p:cNvPr id="182" name="CustomShape 25"/>
          <p:cNvSpPr/>
          <p:nvPr/>
        </p:nvSpPr>
        <p:spPr>
          <a:xfrm>
            <a:off x="3623400" y="3050280"/>
            <a:ext cx="471600" cy="18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Cancer</a:t>
            </a:r>
            <a:endParaRPr/>
          </a:p>
        </p:txBody>
      </p:sp>
      <p:sp>
        <p:nvSpPr>
          <p:cNvPr id="183" name="CustomShape 26"/>
          <p:cNvSpPr/>
          <p:nvPr/>
        </p:nvSpPr>
        <p:spPr>
          <a:xfrm>
            <a:off x="2828880" y="2521800"/>
            <a:ext cx="1266120" cy="3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110" strike="noStrike">
                <a:solidFill>
                  <a:srgbClr val="77787b"/>
                </a:solidFill>
                <a:latin typeface="Tahoma"/>
              </a:rPr>
              <a:t>Alzheimer's</a:t>
            </a:r>
            <a:r>
              <a:rPr lang="el-GR" sz="111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1110" strike="noStrike">
                <a:solidFill>
                  <a:srgbClr val="77787b"/>
                </a:solidFill>
                <a:latin typeface="Tahoma"/>
              </a:rPr>
              <a:t>Disease</a:t>
            </a:r>
            <a:endParaRPr/>
          </a:p>
        </p:txBody>
      </p:sp>
      <p:sp>
        <p:nvSpPr>
          <p:cNvPr id="184" name="CustomShape 27"/>
          <p:cNvSpPr/>
          <p:nvPr/>
        </p:nvSpPr>
        <p:spPr>
          <a:xfrm>
            <a:off x="8266320" y="2478600"/>
            <a:ext cx="330480" cy="2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19" strike="noStrike">
                <a:solidFill>
                  <a:srgbClr val="77787b"/>
                </a:solidFill>
                <a:latin typeface="Tahoma"/>
              </a:rPr>
              <a:t>86%</a:t>
            </a:r>
            <a:endParaRPr/>
          </a:p>
        </p:txBody>
      </p:sp>
      <p:sp>
        <p:nvSpPr>
          <p:cNvPr id="185" name="CustomShape 28"/>
          <p:cNvSpPr/>
          <p:nvPr/>
        </p:nvSpPr>
        <p:spPr>
          <a:xfrm>
            <a:off x="7932240" y="3012120"/>
            <a:ext cx="330480" cy="2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19" strike="noStrike">
                <a:solidFill>
                  <a:srgbClr val="77787b"/>
                </a:solidFill>
                <a:latin typeface="Tahoma"/>
              </a:rPr>
              <a:t>79%</a:t>
            </a:r>
            <a:endParaRPr/>
          </a:p>
        </p:txBody>
      </p:sp>
      <p:sp>
        <p:nvSpPr>
          <p:cNvPr id="186" name="CustomShape 29"/>
          <p:cNvSpPr/>
          <p:nvPr/>
        </p:nvSpPr>
        <p:spPr>
          <a:xfrm>
            <a:off x="7705440" y="4073040"/>
            <a:ext cx="330480" cy="2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19" strike="noStrike">
                <a:solidFill>
                  <a:srgbClr val="77787b"/>
                </a:solidFill>
                <a:latin typeface="Tahoma"/>
              </a:rPr>
              <a:t>74%</a:t>
            </a:r>
            <a:endParaRPr/>
          </a:p>
        </p:txBody>
      </p:sp>
      <p:sp>
        <p:nvSpPr>
          <p:cNvPr id="187" name="CustomShape 30"/>
          <p:cNvSpPr/>
          <p:nvPr/>
        </p:nvSpPr>
        <p:spPr>
          <a:xfrm>
            <a:off x="7662600" y="5119560"/>
            <a:ext cx="330480" cy="2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19" strike="noStrike">
                <a:solidFill>
                  <a:srgbClr val="77787b"/>
                </a:solidFill>
                <a:latin typeface="Tahoma"/>
              </a:rPr>
              <a:t>73%</a:t>
            </a:r>
            <a:endParaRPr/>
          </a:p>
        </p:txBody>
      </p:sp>
      <p:sp>
        <p:nvSpPr>
          <p:cNvPr id="188" name="CustomShape 31"/>
          <p:cNvSpPr/>
          <p:nvPr/>
        </p:nvSpPr>
        <p:spPr>
          <a:xfrm>
            <a:off x="7746120" y="3540960"/>
            <a:ext cx="330480" cy="2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19" strike="noStrike">
                <a:solidFill>
                  <a:srgbClr val="77787b"/>
                </a:solidFill>
                <a:latin typeface="Tahoma"/>
              </a:rPr>
              <a:t>75%</a:t>
            </a:r>
            <a:endParaRPr/>
          </a:p>
        </p:txBody>
      </p:sp>
      <p:sp>
        <p:nvSpPr>
          <p:cNvPr id="189" name="CustomShape 32"/>
          <p:cNvSpPr/>
          <p:nvPr/>
        </p:nvSpPr>
        <p:spPr>
          <a:xfrm>
            <a:off x="7662240" y="4615920"/>
            <a:ext cx="330480" cy="20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1219" strike="noStrike">
                <a:solidFill>
                  <a:srgbClr val="77787b"/>
                </a:solidFill>
                <a:latin typeface="Tahoma"/>
              </a:rPr>
              <a:t>73%</a:t>
            </a:r>
            <a:endParaRPr/>
          </a:p>
        </p:txBody>
      </p:sp>
      <p:sp>
        <p:nvSpPr>
          <p:cNvPr id="190" name="CustomShape 33"/>
          <p:cNvSpPr/>
          <p:nvPr/>
        </p:nvSpPr>
        <p:spPr>
          <a:xfrm>
            <a:off x="9932040" y="95760"/>
            <a:ext cx="165600" cy="14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/>
          <a:p>
            <a:pPr>
              <a:lnSpc>
                <a:spcPct val="100000"/>
              </a:lnSpc>
            </a:pPr>
            <a:r>
              <a:rPr lang="el-GR" sz="889" strike="noStrike">
                <a:solidFill>
                  <a:srgbClr val="ffffff"/>
                </a:solidFill>
                <a:latin typeface="Arial"/>
              </a:rPr>
              <a:t>28</a:t>
            </a:r>
            <a:endParaRPr/>
          </a:p>
        </p:txBody>
      </p:sp>
      <p:sp>
        <p:nvSpPr>
          <p:cNvPr id="191" name="CustomShape 34"/>
          <p:cNvSpPr/>
          <p:nvPr/>
        </p:nvSpPr>
        <p:spPr>
          <a:xfrm>
            <a:off x="2094120" y="95760"/>
            <a:ext cx="1857960" cy="3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431"/>
              </a:lnSpc>
            </a:pPr>
            <a:r>
              <a:rPr b="1" lang="el-GR" sz="1110" strike="noStrike">
                <a:solidFill>
                  <a:srgbClr val="ffffff"/>
                </a:solidFill>
                <a:latin typeface="Arial"/>
              </a:rPr>
              <a:t>2</a:t>
            </a:r>
            <a:r>
              <a:rPr b="1" lang="el-GR" sz="1110" strike="noStrike">
                <a:solidFill>
                  <a:srgbClr val="ffffff"/>
                </a:solidFill>
                <a:latin typeface="Arial"/>
              </a:rPr>
              <a:t>	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Research 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and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 </a:t>
            </a:r>
            <a:r>
              <a:rPr lang="el-GR" sz="889" strike="noStrike">
                <a:solidFill>
                  <a:srgbClr val="ffffff"/>
                </a:solidFill>
                <a:latin typeface="Arial"/>
              </a:rPr>
              <a:t>Development</a:t>
            </a:r>
            <a:endParaRPr/>
          </a:p>
        </p:txBody>
      </p:sp>
      <p:sp>
        <p:nvSpPr>
          <p:cNvPr id="192" name="CustomShape 35"/>
          <p:cNvSpPr/>
          <p:nvPr/>
        </p:nvSpPr>
        <p:spPr>
          <a:xfrm>
            <a:off x="408600" y="6640920"/>
            <a:ext cx="1161000" cy="1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>
              <a:lnSpc>
                <a:spcPct val="100000"/>
              </a:lnSpc>
            </a:pPr>
            <a:r>
              <a:rPr lang="el-GR" sz="780" strike="noStrike">
                <a:solidFill>
                  <a:srgbClr val="77787b"/>
                </a:solidFill>
                <a:latin typeface="Tahoma"/>
              </a:rPr>
              <a:t>Source: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Analysis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 </a:t>
            </a:r>
            <a:r>
              <a:rPr lang="el-GR" sz="780" strike="noStrike">
                <a:solidFill>
                  <a:srgbClr val="77787b"/>
                </a:solidFill>
                <a:latin typeface="Tahoma"/>
              </a:rPr>
              <a:t>Group</a:t>
            </a:r>
            <a:r>
              <a:rPr lang="el-GR" sz="668" strike="noStrike" baseline="34000">
                <a:solidFill>
                  <a:srgbClr val="77787b"/>
                </a:solidFill>
                <a:latin typeface="Tahoma"/>
              </a:rPr>
              <a:t>3</a:t>
            </a:r>
            <a:endParaRPr/>
          </a:p>
        </p:txBody>
      </p:sp>
      <p:sp>
        <p:nvSpPr>
          <p:cNvPr id="193" name="TextShape 36"/>
          <p:cNvSpPr txBox="1"/>
          <p:nvPr/>
        </p:nvSpPr>
        <p:spPr>
          <a:xfrm>
            <a:off x="544320" y="22608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Η συντριπτική πλειοψηφία  (74%) των νέων φαρμάκων αφορά νέες θεραπευτικές προσεγγίσεις</a:t>
            </a:r>
            <a:endParaRPr/>
          </a:p>
        </p:txBody>
      </p:sp>
      <p:sp>
        <p:nvSpPr>
          <p:cNvPr id="194" name="CustomShape 37"/>
          <p:cNvSpPr/>
          <p:nvPr/>
        </p:nvSpPr>
        <p:spPr>
          <a:xfrm>
            <a:off x="2529720" y="1298160"/>
            <a:ext cx="7131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Ποσοστό νέων θεραπευτικών προσεγγίσεων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ανά κατηγορία φαρμάκων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C8AB9C15-74EB-4463-820E-9B76D1DF244D}" type="slidenum">
              <a:rPr lang="el-GR" sz="900" strike="noStrike">
                <a:solidFill>
                  <a:srgbClr val="ffffff"/>
                </a:solidFill>
                <a:latin typeface="Arial Narrow"/>
              </a:rPr>
              <a:t>&lt;αριθμός&gt;</a:t>
            </a:fld>
            <a:endParaRPr/>
          </a:p>
        </p:txBody>
      </p:sp>
      <p:pic>
        <p:nvPicPr>
          <p:cNvPr id="196" name="Picture 3" descr=""/>
          <p:cNvPicPr/>
          <p:nvPr/>
        </p:nvPicPr>
        <p:blipFill>
          <a:blip r:embed="rId1"/>
          <a:srcRect l="14480" t="14260" r="12708" b="10183"/>
          <a:stretch/>
        </p:blipFill>
        <p:spPr>
          <a:xfrm>
            <a:off x="475560" y="340920"/>
            <a:ext cx="10786680" cy="596700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9854280" y="549720"/>
            <a:ext cx="689400" cy="550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475560" y="340920"/>
            <a:ext cx="11016720" cy="11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5000"/>
              </a:lnSpc>
            </a:pPr>
            <a:r>
              <a:rPr lang="el-GR" sz="2400" strike="noStrike">
                <a:solidFill>
                  <a:srgbClr val="00877c"/>
                </a:solidFill>
                <a:latin typeface="Arial Narrow"/>
              </a:rPr>
              <a:t>Η καινοτομία επίσης συνοδεύεται από σημαντικές προόδους στο πεδίο της διάγνωσης, των βιοδεικτών και στην ιατρική ακριβείας και εξατομικευμένη ιατρική.</a:t>
            </a:r>
            <a:endParaRPr/>
          </a:p>
          <a:p>
            <a:pPr>
              <a:lnSpc>
                <a:spcPct val="95000"/>
              </a:lnSpc>
            </a:pP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1403640" y="1552680"/>
            <a:ext cx="457992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37424a"/>
                </a:solidFill>
                <a:latin typeface="Arial Narrow"/>
              </a:rPr>
              <a:t>Ποσοστό % των ασθενών που εξετάζονται με βάση το βιοδείκτη και τη χώρα</a:t>
            </a:r>
            <a:endParaRPr/>
          </a:p>
        </p:txBody>
      </p:sp>
      <p:sp>
        <p:nvSpPr>
          <p:cNvPr id="200" name="CustomShape 5"/>
          <p:cNvSpPr/>
          <p:nvPr/>
        </p:nvSpPr>
        <p:spPr>
          <a:xfrm>
            <a:off x="6785640" y="1552680"/>
            <a:ext cx="4706640" cy="36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37424a"/>
                </a:solidFill>
                <a:latin typeface="Arial Narrow"/>
              </a:rPr>
              <a:t>Μετά από μία θετική εξέταση έκφρασης βιοδείκτη, η πλειονότητα των ασθενών λαμβάνουν στοχεύουσα θεραπεία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19560" y="40212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Η εισαγωγή νέων φαρμάκων για τον καρκίνο συνδέεται με την αύξηση του ποσοστού  επιβίωσης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1941480" y="6319800"/>
            <a:ext cx="4765320" cy="2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900" strike="noStrike">
                <a:solidFill>
                  <a:srgbClr val="000000"/>
                </a:solidFill>
                <a:latin typeface="Arial Narrow"/>
              </a:rPr>
              <a:t>QuintilesIMS Institute, “Global Oncology Trends 2017,” June 2017</a:t>
            </a:r>
            <a:endParaRPr/>
          </a:p>
          <a:p>
            <a:pPr>
              <a:lnSpc>
                <a:spcPct val="100000"/>
              </a:lnSpc>
            </a:pPr>
            <a:r>
              <a:rPr lang="el-GR" sz="900" strike="noStrike">
                <a:solidFill>
                  <a:srgbClr val="000000"/>
                </a:solidFill>
                <a:latin typeface="Arial Narrow"/>
              </a:rPr>
              <a:t>Cancer Medicines: Value in Context May 2018 PhRMA</a:t>
            </a:r>
            <a:endParaRPr/>
          </a:p>
        </p:txBody>
      </p:sp>
      <p:sp>
        <p:nvSpPr>
          <p:cNvPr id="203" name="TextShape 3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F33CA782-1919-430D-9756-3DA5DAB9BF22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pic>
        <p:nvPicPr>
          <p:cNvPr id="204" name="Picture 5" descr=""/>
          <p:cNvPicPr/>
          <p:nvPr/>
        </p:nvPicPr>
        <p:blipFill>
          <a:blip r:embed="rId1"/>
          <a:stretch/>
        </p:blipFill>
        <p:spPr>
          <a:xfrm>
            <a:off x="1402200" y="1350000"/>
            <a:ext cx="9056520" cy="459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097640" y="2009160"/>
            <a:ext cx="7844760" cy="1015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1097640" y="985680"/>
            <a:ext cx="7916400" cy="974880"/>
          </a:xfrm>
          <a:custGeom>
            <a:avLst/>
            <a:gdLst/>
            <a:ahLst/>
            <a:rect l="0" t="0" r="r" b="b"/>
            <a:pathLst>
              <a:path w="9144001" h="975361">
                <a:moveTo>
                  <a:pt x="0" y="975360"/>
                </a:moveTo>
                <a:lnTo>
                  <a:pt x="9144000" y="975360"/>
                </a:lnTo>
                <a:lnTo>
                  <a:pt x="9144000" y="0"/>
                </a:lnTo>
                <a:lnTo>
                  <a:pt x="0" y="0"/>
                </a:lnTo>
                <a:lnTo>
                  <a:pt x="0" y="97536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"/>
          <p:cNvSpPr/>
          <p:nvPr/>
        </p:nvSpPr>
        <p:spPr>
          <a:xfrm>
            <a:off x="972000" y="1140120"/>
            <a:ext cx="816768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/>
          <a:p>
            <a:pPr algn="ctr">
              <a:lnSpc>
                <a:spcPts val="730"/>
              </a:lnSpc>
            </a:pPr>
            <a:r>
              <a:rPr lang="el-GR" sz="1850" strike="noStrike">
                <a:solidFill>
                  <a:srgbClr val="ffffff"/>
                </a:solidFill>
                <a:latin typeface="Arial"/>
              </a:rPr>
              <a:t>Η αύξηση της επιβίωσης στους ογκολογικούς ασθενείς οδήγησε σε 2,9 εκ λιγότερους θανάτους από καρκίνο</a:t>
            </a:r>
            <a:endParaRPr/>
          </a:p>
        </p:txBody>
      </p:sp>
      <p:sp>
        <p:nvSpPr>
          <p:cNvPr id="208" name="TextShape 4"/>
          <p:cNvSpPr txBox="1"/>
          <p:nvPr/>
        </p:nvSpPr>
        <p:spPr>
          <a:xfrm>
            <a:off x="608040" y="221400"/>
            <a:ext cx="10549800" cy="426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Η θνησιμότητα από καρκίνο έχει μειωθεί δραματικά τα τελευταία χρόνια</a:t>
            </a:r>
            <a:endParaRPr/>
          </a:p>
        </p:txBody>
      </p:sp>
      <p:sp>
        <p:nvSpPr>
          <p:cNvPr id="209" name="CustomShape 5"/>
          <p:cNvSpPr/>
          <p:nvPr/>
        </p:nvSpPr>
        <p:spPr>
          <a:xfrm flipV="1">
            <a:off x="3150000" y="5145480"/>
            <a:ext cx="3351240" cy="70920"/>
          </a:xfrm>
          <a:custGeom>
            <a:avLst/>
            <a:gdLst/>
            <a:ahLst/>
            <a:rect l="0" t="0" r="r" b="b"/>
            <a:pathLst>
              <a:path w="7823201" h="1">
                <a:moveTo>
                  <a:pt x="0" y="0"/>
                </a:moveTo>
                <a:lnTo>
                  <a:pt x="78232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2822040" y="2495880"/>
            <a:ext cx="358560" cy="264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vert="vert270"/>
          <a:p>
            <a:pPr>
              <a:lnSpc>
                <a:spcPts val="480"/>
              </a:lnSpc>
            </a:pPr>
            <a:r>
              <a:rPr lang="el-GR" sz="1200" strike="noStrike">
                <a:solidFill>
                  <a:srgbClr val="37424a"/>
                </a:solidFill>
                <a:latin typeface="Arial"/>
              </a:rPr>
              <a:t>Αριθμός ατόμων που αποβιώνουν από καρκίνο ανά </a:t>
            </a:r>
            <a:r>
              <a:rPr lang="el-GR" sz="1200" strike="noStrike">
                <a:solidFill>
                  <a:srgbClr val="37424a"/>
                </a:solidFill>
                <a:latin typeface="Arial"/>
              </a:rPr>
              <a:t>100,000</a:t>
            </a:r>
            <a:endParaRPr/>
          </a:p>
        </p:txBody>
      </p:sp>
      <p:sp>
        <p:nvSpPr>
          <p:cNvPr id="211" name="CustomShape 7"/>
          <p:cNvSpPr/>
          <p:nvPr/>
        </p:nvSpPr>
        <p:spPr>
          <a:xfrm>
            <a:off x="419400" y="6636600"/>
            <a:ext cx="7081560" cy="1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/>
          <a:p>
            <a:pPr>
              <a:lnSpc>
                <a:spcPct val="100000"/>
              </a:lnSpc>
            </a:pPr>
            <a:r>
              <a:rPr b="1" i="1" lang="el-GR" sz="800" strike="noStrike">
                <a:solidFill>
                  <a:srgbClr val="0070c0"/>
                </a:solidFill>
                <a:latin typeface="Arial"/>
              </a:rPr>
              <a:t>Source:</a:t>
            </a:r>
            <a:r>
              <a:rPr b="1" i="1" lang="el-GR" sz="800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i="1" lang="el-GR" sz="800" strike="noStrike">
                <a:solidFill>
                  <a:srgbClr val="0070c0"/>
                </a:solidFill>
                <a:latin typeface="Source Sans Pro Light"/>
              </a:rPr>
              <a:t>American Cancer Society. Cancer Facts &amp; Figures 2020. Atlanta: American Cancer Society; 2020</a:t>
            </a:r>
            <a:endParaRPr/>
          </a:p>
        </p:txBody>
      </p:sp>
      <p:sp>
        <p:nvSpPr>
          <p:cNvPr id="212" name="CustomShape 8"/>
          <p:cNvSpPr/>
          <p:nvPr/>
        </p:nvSpPr>
        <p:spPr>
          <a:xfrm>
            <a:off x="4209840" y="2863800"/>
            <a:ext cx="1045440" cy="1349640"/>
          </a:xfrm>
          <a:custGeom>
            <a:avLst/>
            <a:gdLst/>
            <a:ahLst/>
            <a:rect l="0" t="0" r="r" b="b"/>
            <a:pathLst>
              <a:path w="1858430" h="467767">
                <a:moveTo>
                  <a:pt x="0" y="0"/>
                </a:moveTo>
                <a:lnTo>
                  <a:pt x="1858429" y="467766"/>
                </a:lnTo>
              </a:path>
            </a:pathLst>
          </a:custGeom>
          <a:noFill/>
          <a:ln w="60840">
            <a:solidFill>
              <a:srgbClr val="20bdb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9"/>
          <p:cNvSpPr/>
          <p:nvPr/>
        </p:nvSpPr>
        <p:spPr>
          <a:xfrm rot="2345400">
            <a:off x="5231160" y="4209120"/>
            <a:ext cx="199800" cy="177480"/>
          </a:xfrm>
          <a:custGeom>
            <a:avLst/>
            <a:gdLst/>
            <a:ahLst/>
            <a:rect l="0" t="0" r="r" b="b"/>
            <a:pathLst>
              <a:path w="199683" h="177343">
                <a:moveTo>
                  <a:pt x="44653" y="0"/>
                </a:moveTo>
                <a:lnTo>
                  <a:pt x="0" y="177342"/>
                </a:lnTo>
                <a:lnTo>
                  <a:pt x="199682" y="133324"/>
                </a:lnTo>
                <a:lnTo>
                  <a:pt x="44653" y="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0"/>
          <p:cNvSpPr/>
          <p:nvPr/>
        </p:nvSpPr>
        <p:spPr>
          <a:xfrm>
            <a:off x="4779360" y="3186360"/>
            <a:ext cx="68508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b="1" lang="el-GR" sz="2000" strike="noStrike">
                <a:solidFill>
                  <a:srgbClr val="20bdb3"/>
                </a:solidFill>
                <a:latin typeface="Arial"/>
              </a:rPr>
              <a:t>-</a:t>
            </a:r>
            <a:r>
              <a:rPr b="1" lang="el-GR" sz="2000" strike="noStrike">
                <a:solidFill>
                  <a:srgbClr val="20bdb3"/>
                </a:solidFill>
                <a:latin typeface="Arial"/>
              </a:rPr>
              <a:t>29</a:t>
            </a:r>
            <a:r>
              <a:rPr b="1" lang="el-GR" sz="2000" strike="noStrike">
                <a:solidFill>
                  <a:srgbClr val="20bdb3"/>
                </a:solidFill>
                <a:latin typeface="Arial"/>
              </a:rPr>
              <a:t>%</a:t>
            </a:r>
            <a:endParaRPr/>
          </a:p>
        </p:txBody>
      </p:sp>
      <p:sp>
        <p:nvSpPr>
          <p:cNvPr id="215" name="CustomShape 11"/>
          <p:cNvSpPr/>
          <p:nvPr/>
        </p:nvSpPr>
        <p:spPr>
          <a:xfrm>
            <a:off x="3605760" y="2478600"/>
            <a:ext cx="603720" cy="366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 Narrow"/>
              </a:rPr>
              <a:t>215</a:t>
            </a:r>
            <a:endParaRPr/>
          </a:p>
        </p:txBody>
      </p:sp>
      <p:sp>
        <p:nvSpPr>
          <p:cNvPr id="216" name="CustomShape 12"/>
          <p:cNvSpPr/>
          <p:nvPr/>
        </p:nvSpPr>
        <p:spPr>
          <a:xfrm>
            <a:off x="5464800" y="4409280"/>
            <a:ext cx="603720" cy="366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 Narrow"/>
              </a:rPr>
              <a:t>152</a:t>
            </a:r>
            <a:endParaRPr/>
          </a:p>
        </p:txBody>
      </p:sp>
      <p:sp>
        <p:nvSpPr>
          <p:cNvPr id="217" name="CustomShape 13"/>
          <p:cNvSpPr/>
          <p:nvPr/>
        </p:nvSpPr>
        <p:spPr>
          <a:xfrm>
            <a:off x="3738960" y="5307840"/>
            <a:ext cx="10400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1997</a:t>
            </a:r>
            <a:endParaRPr/>
          </a:p>
        </p:txBody>
      </p:sp>
      <p:sp>
        <p:nvSpPr>
          <p:cNvPr id="218" name="CustomShape 14"/>
          <p:cNvSpPr/>
          <p:nvPr/>
        </p:nvSpPr>
        <p:spPr>
          <a:xfrm>
            <a:off x="5560560" y="5290200"/>
            <a:ext cx="5079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2017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0089000" y="6380640"/>
            <a:ext cx="324720" cy="334800"/>
          </a:xfrm>
          <a:custGeom>
            <a:avLst/>
            <a:gdLst/>
            <a:ahLst/>
            <a:rect l="0" t="0" r="r" b="b"/>
            <a:pathLst>
              <a:path w="325121" h="335281">
                <a:moveTo>
                  <a:pt x="162560" y="0"/>
                </a:moveTo>
                <a:lnTo>
                  <a:pt x="119346" y="5988"/>
                </a:lnTo>
                <a:lnTo>
                  <a:pt x="80514" y="22888"/>
                </a:lnTo>
                <a:lnTo>
                  <a:pt x="47613" y="49101"/>
                </a:lnTo>
                <a:lnTo>
                  <a:pt x="22194" y="83029"/>
                </a:lnTo>
                <a:lnTo>
                  <a:pt x="5807" y="123075"/>
                </a:lnTo>
                <a:lnTo>
                  <a:pt x="0" y="167640"/>
                </a:lnTo>
                <a:lnTo>
                  <a:pt x="5807" y="212204"/>
                </a:lnTo>
                <a:lnTo>
                  <a:pt x="22194" y="252250"/>
                </a:lnTo>
                <a:lnTo>
                  <a:pt x="47613" y="286178"/>
                </a:lnTo>
                <a:lnTo>
                  <a:pt x="80514" y="312391"/>
                </a:lnTo>
                <a:lnTo>
                  <a:pt x="119346" y="329291"/>
                </a:lnTo>
                <a:lnTo>
                  <a:pt x="162560" y="335280"/>
                </a:lnTo>
                <a:lnTo>
                  <a:pt x="205773" y="329291"/>
                </a:lnTo>
                <a:lnTo>
                  <a:pt x="244605" y="312391"/>
                </a:lnTo>
                <a:lnTo>
                  <a:pt x="277506" y="286178"/>
                </a:lnTo>
                <a:lnTo>
                  <a:pt x="302925" y="252250"/>
                </a:lnTo>
                <a:lnTo>
                  <a:pt x="319312" y="212204"/>
                </a:lnTo>
                <a:lnTo>
                  <a:pt x="325120" y="167640"/>
                </a:lnTo>
                <a:lnTo>
                  <a:pt x="319312" y="123075"/>
                </a:lnTo>
                <a:lnTo>
                  <a:pt x="302925" y="83029"/>
                </a:lnTo>
                <a:lnTo>
                  <a:pt x="277506" y="49101"/>
                </a:lnTo>
                <a:lnTo>
                  <a:pt x="244605" y="22888"/>
                </a:lnTo>
                <a:lnTo>
                  <a:pt x="205773" y="5988"/>
                </a:lnTo>
                <a:lnTo>
                  <a:pt x="16256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10089000" y="6380640"/>
            <a:ext cx="324720" cy="334800"/>
          </a:xfrm>
          <a:custGeom>
            <a:avLst/>
            <a:gdLst/>
            <a:ahLst/>
            <a:rect l="0" t="0" r="r" b="b"/>
            <a:pathLst>
              <a:path w="325121" h="335281">
                <a:moveTo>
                  <a:pt x="0" y="167640"/>
                </a:moveTo>
                <a:lnTo>
                  <a:pt x="5807" y="123075"/>
                </a:lnTo>
                <a:lnTo>
                  <a:pt x="22194" y="83029"/>
                </a:lnTo>
                <a:lnTo>
                  <a:pt x="47613" y="49101"/>
                </a:lnTo>
                <a:lnTo>
                  <a:pt x="80514" y="22888"/>
                </a:lnTo>
                <a:lnTo>
                  <a:pt x="119346" y="5988"/>
                </a:lnTo>
                <a:lnTo>
                  <a:pt x="162560" y="0"/>
                </a:lnTo>
                <a:lnTo>
                  <a:pt x="205773" y="5988"/>
                </a:lnTo>
                <a:lnTo>
                  <a:pt x="244605" y="22888"/>
                </a:lnTo>
                <a:lnTo>
                  <a:pt x="277506" y="49101"/>
                </a:lnTo>
                <a:lnTo>
                  <a:pt x="302925" y="83029"/>
                </a:lnTo>
                <a:lnTo>
                  <a:pt x="319312" y="123075"/>
                </a:lnTo>
                <a:lnTo>
                  <a:pt x="325120" y="167640"/>
                </a:lnTo>
                <a:lnTo>
                  <a:pt x="319312" y="212204"/>
                </a:lnTo>
                <a:lnTo>
                  <a:pt x="302925" y="252250"/>
                </a:lnTo>
                <a:lnTo>
                  <a:pt x="277506" y="286178"/>
                </a:lnTo>
                <a:lnTo>
                  <a:pt x="244605" y="312391"/>
                </a:lnTo>
                <a:lnTo>
                  <a:pt x="205773" y="329291"/>
                </a:lnTo>
                <a:lnTo>
                  <a:pt x="162560" y="335280"/>
                </a:lnTo>
                <a:lnTo>
                  <a:pt x="119346" y="329291"/>
                </a:lnTo>
                <a:lnTo>
                  <a:pt x="80514" y="312391"/>
                </a:lnTo>
                <a:lnTo>
                  <a:pt x="47613" y="286178"/>
                </a:lnTo>
                <a:lnTo>
                  <a:pt x="22194" y="252250"/>
                </a:lnTo>
                <a:lnTo>
                  <a:pt x="5807" y="212204"/>
                </a:lnTo>
                <a:lnTo>
                  <a:pt x="0" y="167640"/>
                </a:lnTo>
              </a:path>
            </a:pathLst>
          </a:custGeom>
          <a:noFill/>
          <a:ln w="20160">
            <a:solidFill>
              <a:srgbClr val="1f334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3"/>
          <p:cNvSpPr/>
          <p:nvPr/>
        </p:nvSpPr>
        <p:spPr>
          <a:xfrm>
            <a:off x="10199880" y="6476040"/>
            <a:ext cx="87120" cy="14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/>
          <a:p>
            <a:pPr>
              <a:lnSpc>
                <a:spcPct val="100000"/>
              </a:lnSpc>
            </a:pPr>
            <a:r>
              <a:rPr lang="el-GR" sz="850" strike="noStrike">
                <a:solidFill>
                  <a:srgbClr val="1f334a"/>
                </a:solidFill>
                <a:latin typeface="Arial"/>
              </a:rPr>
              <a:t>9</a:t>
            </a:r>
            <a:endParaRPr/>
          </a:p>
        </p:txBody>
      </p:sp>
      <p:sp>
        <p:nvSpPr>
          <p:cNvPr id="222" name="CustomShape 4"/>
          <p:cNvSpPr/>
          <p:nvPr/>
        </p:nvSpPr>
        <p:spPr>
          <a:xfrm>
            <a:off x="1316880" y="1555200"/>
            <a:ext cx="2947320" cy="34783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>
            <a:off x="6006240" y="4221000"/>
            <a:ext cx="5394240" cy="13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i="1" lang="el-GR" sz="1600" strike="noStrike">
                <a:solidFill>
                  <a:srgbClr val="2a88d2"/>
                </a:solidFill>
                <a:latin typeface="Arial"/>
              </a:rPr>
              <a:t>«Καμία πρόσφατη πρόοδος κατά του καρκίνου δεν έχει μετασχηματίσει περισσότερο τη νόσο από την ανοσοθεραπεία.»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2a88d2"/>
                </a:solidFill>
                <a:latin typeface="Arial"/>
              </a:rPr>
              <a:t>-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Dr.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Julie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M.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Vose,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former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President of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the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American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Society 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of Clinical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 </a:t>
            </a:r>
            <a:r>
              <a:rPr lang="el-GR" sz="1200" strike="noStrike">
                <a:solidFill>
                  <a:srgbClr val="2a88d2"/>
                </a:solidFill>
                <a:latin typeface="Arial"/>
              </a:rPr>
              <a:t>Oncology</a:t>
            </a:r>
            <a:r>
              <a:rPr lang="el-GR" sz="1200" strike="noStrike" baseline="27000">
                <a:solidFill>
                  <a:srgbClr val="2a88d2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24" name="CustomShape 6"/>
          <p:cNvSpPr/>
          <p:nvPr/>
        </p:nvSpPr>
        <p:spPr>
          <a:xfrm>
            <a:off x="6006240" y="3278520"/>
            <a:ext cx="28515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/>
          <a:p>
            <a:pPr>
              <a:lnSpc>
                <a:spcPct val="100000"/>
              </a:lnSpc>
            </a:pPr>
            <a:r>
              <a:rPr lang="el-GR" sz="850" strike="noStrike">
                <a:solidFill>
                  <a:srgbClr val="ff0000"/>
                </a:solidFill>
                <a:latin typeface="Calibri"/>
              </a:rPr>
              <a:t>Note: 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Data 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from 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KEYNOTE-001 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pembrolizumab 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clinical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lang="el-GR" sz="850" strike="noStrike">
                <a:solidFill>
                  <a:srgbClr val="ff0000"/>
                </a:solidFill>
                <a:latin typeface="Calibri"/>
              </a:rPr>
              <a:t>study</a:t>
            </a:r>
            <a:endParaRPr/>
          </a:p>
          <a:p>
            <a:pPr>
              <a:lnSpc>
                <a:spcPct val="100000"/>
              </a:lnSpc>
            </a:pPr>
            <a:r>
              <a:rPr lang="el-GR" sz="850" strike="noStrike">
                <a:solidFill>
                  <a:srgbClr val="ff0000"/>
                </a:solidFill>
                <a:latin typeface="Calibri"/>
              </a:rPr>
              <a:t>Hamid et al. Ann Oncol. 2019 Jan 31 </a:t>
            </a:r>
            <a:endParaRPr/>
          </a:p>
        </p:txBody>
      </p:sp>
      <p:sp>
        <p:nvSpPr>
          <p:cNvPr id="225" name="CustomShape 7"/>
          <p:cNvSpPr/>
          <p:nvPr/>
        </p:nvSpPr>
        <p:spPr>
          <a:xfrm>
            <a:off x="1662120" y="6342480"/>
            <a:ext cx="8370360" cy="64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120" bIns="0"/>
          <a:p>
            <a:pPr>
              <a:lnSpc>
                <a:spcPts val="282"/>
              </a:lnSpc>
            </a:pPr>
            <a:r>
              <a:rPr lang="el-GR" sz="800" strike="noStrike">
                <a:solidFill>
                  <a:srgbClr val="808080"/>
                </a:solidFill>
                <a:latin typeface="Arial"/>
              </a:rPr>
              <a:t>Sources: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1)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ASCO,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“PD-1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Inhibitor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Pembrolizumab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Provides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Long-Term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Survival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Benefit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for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Patients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With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Advanced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Melanoma,”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May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18,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2016,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https://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center/news-releases/pd-1-inhibitor-pembrolizumab-provides-long-term-survival;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2)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The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ASCO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Post.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“ASCO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Names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Advance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of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the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Year,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Highlights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Major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Top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Research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Trends.”</a:t>
            </a:r>
            <a:endParaRPr/>
          </a:p>
          <a:p>
            <a:pPr>
              <a:lnSpc>
                <a:spcPts val="310"/>
              </a:lnSpc>
            </a:pPr>
            <a:r>
              <a:rPr lang="el-GR" sz="800" strike="noStrike">
                <a:solidFill>
                  <a:srgbClr val="808080"/>
                </a:solidFill>
                <a:latin typeface="Arial"/>
              </a:rPr>
              <a:t>February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10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2016.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3)Southall,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A.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“Former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President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Jimmy 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Carter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Says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He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is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Free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of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Cancer.”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Dec.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6,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800" strike="noStrike">
                <a:solidFill>
                  <a:srgbClr val="808080"/>
                </a:solidFill>
                <a:latin typeface="Arial"/>
              </a:rPr>
              <a:t>2015.</a:t>
            </a:r>
            <a:endParaRPr/>
          </a:p>
        </p:txBody>
      </p:sp>
      <p:sp>
        <p:nvSpPr>
          <p:cNvPr id="226" name="CustomShape 8"/>
          <p:cNvSpPr/>
          <p:nvPr/>
        </p:nvSpPr>
        <p:spPr>
          <a:xfrm>
            <a:off x="5847480" y="1547640"/>
            <a:ext cx="5486040" cy="16102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648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ffffff"/>
                </a:solidFill>
                <a:latin typeface="Arial Narrow"/>
              </a:rPr>
              <a:t>Πριν το 2011 η επιβίωση σε ασθενείς με μεταστατικό μελάνωμα αφορούσε σε λίγους μήνες.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ffff00"/>
                </a:solidFill>
                <a:latin typeface="Arial Narrow"/>
              </a:rPr>
              <a:t>Σήμερα  περίπου 40-50% των ασθενών επιβιώνει για τουλάχιστον  5 χρόνια</a:t>
            </a:r>
            <a:endParaRPr/>
          </a:p>
        </p:txBody>
      </p:sp>
      <p:sp>
        <p:nvSpPr>
          <p:cNvPr id="227" name="TextShape 9"/>
          <p:cNvSpPr txBox="1"/>
          <p:nvPr/>
        </p:nvSpPr>
        <p:spPr>
          <a:xfrm>
            <a:off x="614520" y="258840"/>
            <a:ext cx="1096236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877c"/>
                </a:solidFill>
                <a:latin typeface="Arial Narrow"/>
              </a:rPr>
              <a:t>Η ανοσοθεραπεία αλλάζει ριζικά το θεραπευτικό παράδειγμα αντιμετώπισης του καρκίνου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19560" y="402120"/>
            <a:ext cx="10962360" cy="44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877c"/>
                </a:solidFill>
                <a:latin typeface="Arial Narrow"/>
              </a:rPr>
              <a:t>Η επιβίωση των ογκολογικών ασθενών αυξάνει συνεχώς 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11262960" y="6434280"/>
            <a:ext cx="372240" cy="28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r">
              <a:lnSpc>
                <a:spcPct val="100000"/>
              </a:lnSpc>
            </a:pPr>
            <a:fld id="{CA7A15C1-6B2D-43B7-93F2-F3C7F07433BA}" type="slidenum">
              <a:rPr lang="el-GR" sz="900" strike="noStrike">
                <a:solidFill>
                  <a:srgbClr val="000000"/>
                </a:solidFill>
                <a:latin typeface="Arial Narrow"/>
              </a:rPr>
              <a:t>&lt;αριθμός&gt;</a:t>
            </a:fld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1217520" y="3469680"/>
            <a:ext cx="345240" cy="1843560"/>
          </a:xfrm>
          <a:custGeom>
            <a:avLst/>
            <a:gdLst/>
            <a:ahLst/>
            <a:rect l="0" t="0" r="r" b="b"/>
            <a:pathLst>
              <a:path w="345441" h="1422401">
                <a:moveTo>
                  <a:pt x="345440" y="0"/>
                </a:moveTo>
                <a:lnTo>
                  <a:pt x="0" y="0"/>
                </a:lnTo>
                <a:lnTo>
                  <a:pt x="0" y="1422400"/>
                </a:lnTo>
                <a:lnTo>
                  <a:pt x="345440" y="1422400"/>
                </a:lnTo>
                <a:lnTo>
                  <a:pt x="345440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2436840" y="3641040"/>
            <a:ext cx="345240" cy="1672200"/>
          </a:xfrm>
          <a:custGeom>
            <a:avLst/>
            <a:gdLst/>
            <a:ahLst/>
            <a:rect l="0" t="0" r="r" b="b"/>
            <a:pathLst>
              <a:path w="345440" h="1290320">
                <a:moveTo>
                  <a:pt x="345439" y="0"/>
                </a:moveTo>
                <a:lnTo>
                  <a:pt x="0" y="0"/>
                </a:lnTo>
                <a:lnTo>
                  <a:pt x="0" y="1290319"/>
                </a:lnTo>
                <a:lnTo>
                  <a:pt x="345439" y="1290319"/>
                </a:lnTo>
                <a:lnTo>
                  <a:pt x="345439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5"/>
          <p:cNvSpPr/>
          <p:nvPr/>
        </p:nvSpPr>
        <p:spPr>
          <a:xfrm>
            <a:off x="3655800" y="4088520"/>
            <a:ext cx="345600" cy="1224360"/>
          </a:xfrm>
          <a:custGeom>
            <a:avLst/>
            <a:gdLst/>
            <a:ahLst/>
            <a:rect l="0" t="0" r="r" b="b"/>
            <a:pathLst>
              <a:path w="345453" h="944880">
                <a:moveTo>
                  <a:pt x="345452" y="0"/>
                </a:moveTo>
                <a:lnTo>
                  <a:pt x="0" y="0"/>
                </a:lnTo>
                <a:lnTo>
                  <a:pt x="0" y="944879"/>
                </a:lnTo>
                <a:lnTo>
                  <a:pt x="345452" y="944879"/>
                </a:lnTo>
                <a:lnTo>
                  <a:pt x="345452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6"/>
          <p:cNvSpPr/>
          <p:nvPr/>
        </p:nvSpPr>
        <p:spPr>
          <a:xfrm>
            <a:off x="4875120" y="5023800"/>
            <a:ext cx="345240" cy="289440"/>
          </a:xfrm>
          <a:custGeom>
            <a:avLst/>
            <a:gdLst/>
            <a:ahLst/>
            <a:rect l="0" t="0" r="r" b="b"/>
            <a:pathLst>
              <a:path w="345440" h="223520">
                <a:moveTo>
                  <a:pt x="345439" y="0"/>
                </a:moveTo>
                <a:lnTo>
                  <a:pt x="0" y="0"/>
                </a:lnTo>
                <a:lnTo>
                  <a:pt x="0" y="223519"/>
                </a:lnTo>
                <a:lnTo>
                  <a:pt x="345439" y="223519"/>
                </a:lnTo>
                <a:lnTo>
                  <a:pt x="345439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7"/>
          <p:cNvSpPr/>
          <p:nvPr/>
        </p:nvSpPr>
        <p:spPr>
          <a:xfrm>
            <a:off x="2782080" y="2890080"/>
            <a:ext cx="355320" cy="2422800"/>
          </a:xfrm>
          <a:custGeom>
            <a:avLst/>
            <a:gdLst/>
            <a:ahLst/>
            <a:rect l="0" t="0" r="r" b="b"/>
            <a:pathLst>
              <a:path w="355601" h="1869428">
                <a:moveTo>
                  <a:pt x="355600" y="0"/>
                </a:moveTo>
                <a:lnTo>
                  <a:pt x="0" y="0"/>
                </a:lnTo>
                <a:lnTo>
                  <a:pt x="0" y="1869427"/>
                </a:lnTo>
                <a:lnTo>
                  <a:pt x="355600" y="1869427"/>
                </a:lnTo>
                <a:lnTo>
                  <a:pt x="355600" y="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8"/>
          <p:cNvSpPr/>
          <p:nvPr/>
        </p:nvSpPr>
        <p:spPr>
          <a:xfrm>
            <a:off x="1563120" y="3087720"/>
            <a:ext cx="355320" cy="2225520"/>
          </a:xfrm>
          <a:custGeom>
            <a:avLst/>
            <a:gdLst/>
            <a:ahLst/>
            <a:rect l="0" t="0" r="r" b="b"/>
            <a:pathLst>
              <a:path w="355601" h="1717040">
                <a:moveTo>
                  <a:pt x="355600" y="0"/>
                </a:moveTo>
                <a:lnTo>
                  <a:pt x="0" y="0"/>
                </a:lnTo>
                <a:lnTo>
                  <a:pt x="0" y="1717039"/>
                </a:lnTo>
                <a:lnTo>
                  <a:pt x="355600" y="1717039"/>
                </a:lnTo>
                <a:lnTo>
                  <a:pt x="355600" y="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9"/>
          <p:cNvSpPr/>
          <p:nvPr/>
        </p:nvSpPr>
        <p:spPr>
          <a:xfrm>
            <a:off x="4001400" y="3693600"/>
            <a:ext cx="345240" cy="1619640"/>
          </a:xfrm>
          <a:custGeom>
            <a:avLst/>
            <a:gdLst/>
            <a:ahLst/>
            <a:rect l="0" t="0" r="r" b="b"/>
            <a:pathLst>
              <a:path w="345440" h="1249681">
                <a:moveTo>
                  <a:pt x="345439" y="0"/>
                </a:moveTo>
                <a:lnTo>
                  <a:pt x="0" y="0"/>
                </a:lnTo>
                <a:lnTo>
                  <a:pt x="0" y="1249680"/>
                </a:lnTo>
                <a:lnTo>
                  <a:pt x="345439" y="1249680"/>
                </a:lnTo>
                <a:lnTo>
                  <a:pt x="345439" y="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0"/>
          <p:cNvSpPr/>
          <p:nvPr/>
        </p:nvSpPr>
        <p:spPr>
          <a:xfrm>
            <a:off x="5220720" y="4826160"/>
            <a:ext cx="345600" cy="487080"/>
          </a:xfrm>
          <a:custGeom>
            <a:avLst/>
            <a:gdLst/>
            <a:ahLst/>
            <a:rect l="0" t="0" r="r" b="b"/>
            <a:pathLst>
              <a:path w="345453" h="375920">
                <a:moveTo>
                  <a:pt x="345452" y="0"/>
                </a:moveTo>
                <a:lnTo>
                  <a:pt x="0" y="0"/>
                </a:lnTo>
                <a:lnTo>
                  <a:pt x="0" y="375919"/>
                </a:lnTo>
                <a:lnTo>
                  <a:pt x="345452" y="375919"/>
                </a:lnTo>
                <a:lnTo>
                  <a:pt x="345452" y="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1"/>
          <p:cNvSpPr/>
          <p:nvPr/>
        </p:nvSpPr>
        <p:spPr>
          <a:xfrm>
            <a:off x="958320" y="2857320"/>
            <a:ext cx="360" cy="2462400"/>
          </a:xfrm>
          <a:custGeom>
            <a:avLst/>
            <a:gdLst/>
            <a:ahLst/>
            <a:rect l="0" t="0" r="r" b="b"/>
            <a:pathLst>
              <a:path w="1" h="1899921">
                <a:moveTo>
                  <a:pt x="0" y="1899920"/>
                </a:moveTo>
                <a:lnTo>
                  <a:pt x="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2"/>
          <p:cNvSpPr/>
          <p:nvPr/>
        </p:nvSpPr>
        <p:spPr>
          <a:xfrm>
            <a:off x="907560" y="5320080"/>
            <a:ext cx="50400" cy="360"/>
          </a:xfrm>
          <a:custGeom>
            <a:avLst/>
            <a:gdLst/>
            <a:ahLst/>
            <a:rect l="0" t="0" r="r" b="b"/>
            <a:pathLst>
              <a:path w="50801" h="1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3"/>
          <p:cNvSpPr/>
          <p:nvPr/>
        </p:nvSpPr>
        <p:spPr>
          <a:xfrm>
            <a:off x="907560" y="4819680"/>
            <a:ext cx="50400" cy="360"/>
          </a:xfrm>
          <a:custGeom>
            <a:avLst/>
            <a:gdLst/>
            <a:ahLst/>
            <a:rect l="0" t="0" r="r" b="b"/>
            <a:pathLst>
              <a:path w="50801" h="1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4"/>
          <p:cNvSpPr/>
          <p:nvPr/>
        </p:nvSpPr>
        <p:spPr>
          <a:xfrm>
            <a:off x="907560" y="4332240"/>
            <a:ext cx="50400" cy="360"/>
          </a:xfrm>
          <a:custGeom>
            <a:avLst/>
            <a:gdLst/>
            <a:ahLst/>
            <a:rect l="0" t="0" r="r" b="b"/>
            <a:pathLst>
              <a:path w="50801" h="1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5"/>
          <p:cNvSpPr/>
          <p:nvPr/>
        </p:nvSpPr>
        <p:spPr>
          <a:xfrm>
            <a:off x="907560" y="3845160"/>
            <a:ext cx="50400" cy="360"/>
          </a:xfrm>
          <a:custGeom>
            <a:avLst/>
            <a:gdLst/>
            <a:ahLst/>
            <a:rect l="0" t="0" r="r" b="b"/>
            <a:pathLst>
              <a:path w="50801" h="1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6"/>
          <p:cNvSpPr/>
          <p:nvPr/>
        </p:nvSpPr>
        <p:spPr>
          <a:xfrm>
            <a:off x="907560" y="3357720"/>
            <a:ext cx="50400" cy="360"/>
          </a:xfrm>
          <a:custGeom>
            <a:avLst/>
            <a:gdLst/>
            <a:ahLst/>
            <a:rect l="0" t="0" r="r" b="b"/>
            <a:pathLst>
              <a:path w="50801" h="1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7"/>
          <p:cNvSpPr/>
          <p:nvPr/>
        </p:nvSpPr>
        <p:spPr>
          <a:xfrm>
            <a:off x="907560" y="2857320"/>
            <a:ext cx="50400" cy="360"/>
          </a:xfrm>
          <a:custGeom>
            <a:avLst/>
            <a:gdLst/>
            <a:ahLst/>
            <a:rect l="0" t="0" r="r" b="b"/>
            <a:pathLst>
              <a:path w="50801" h="1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8"/>
          <p:cNvSpPr/>
          <p:nvPr/>
        </p:nvSpPr>
        <p:spPr>
          <a:xfrm>
            <a:off x="958320" y="5320080"/>
            <a:ext cx="4866120" cy="360"/>
          </a:xfrm>
          <a:custGeom>
            <a:avLst/>
            <a:gdLst/>
            <a:ahLst/>
            <a:rect l="0" t="0" r="r" b="b"/>
            <a:pathLst>
              <a:path w="4866641" h="1">
                <a:moveTo>
                  <a:pt x="0" y="0"/>
                </a:moveTo>
                <a:lnTo>
                  <a:pt x="486664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9"/>
          <p:cNvSpPr/>
          <p:nvPr/>
        </p:nvSpPr>
        <p:spPr>
          <a:xfrm>
            <a:off x="958320" y="5320080"/>
            <a:ext cx="360" cy="52200"/>
          </a:xfrm>
          <a:custGeom>
            <a:avLst/>
            <a:gdLst/>
            <a:ahLst/>
            <a:rect l="0" t="0" r="r" b="b"/>
            <a:pathLst>
              <a:path w="1" h="40640">
                <a:moveTo>
                  <a:pt x="0" y="0"/>
                </a:moveTo>
                <a:lnTo>
                  <a:pt x="0" y="4063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0"/>
          <p:cNvSpPr/>
          <p:nvPr/>
        </p:nvSpPr>
        <p:spPr>
          <a:xfrm>
            <a:off x="2177640" y="5320080"/>
            <a:ext cx="360" cy="52200"/>
          </a:xfrm>
          <a:custGeom>
            <a:avLst/>
            <a:gdLst/>
            <a:ahLst/>
            <a:rect l="0" t="0" r="r" b="b"/>
            <a:pathLst>
              <a:path w="1" h="40640">
                <a:moveTo>
                  <a:pt x="0" y="0"/>
                </a:moveTo>
                <a:lnTo>
                  <a:pt x="0" y="4063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1"/>
          <p:cNvSpPr/>
          <p:nvPr/>
        </p:nvSpPr>
        <p:spPr>
          <a:xfrm>
            <a:off x="3396960" y="5320080"/>
            <a:ext cx="360" cy="52200"/>
          </a:xfrm>
          <a:custGeom>
            <a:avLst/>
            <a:gdLst/>
            <a:ahLst/>
            <a:rect l="0" t="0" r="r" b="b"/>
            <a:pathLst>
              <a:path w="1" h="40640">
                <a:moveTo>
                  <a:pt x="0" y="0"/>
                </a:moveTo>
                <a:lnTo>
                  <a:pt x="0" y="4063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2"/>
          <p:cNvSpPr/>
          <p:nvPr/>
        </p:nvSpPr>
        <p:spPr>
          <a:xfrm>
            <a:off x="4615920" y="5320080"/>
            <a:ext cx="360" cy="52200"/>
          </a:xfrm>
          <a:custGeom>
            <a:avLst/>
            <a:gdLst/>
            <a:ahLst/>
            <a:rect l="0" t="0" r="r" b="b"/>
            <a:pathLst>
              <a:path w="1" h="40640">
                <a:moveTo>
                  <a:pt x="0" y="0"/>
                </a:moveTo>
                <a:lnTo>
                  <a:pt x="0" y="4063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3"/>
          <p:cNvSpPr/>
          <p:nvPr/>
        </p:nvSpPr>
        <p:spPr>
          <a:xfrm>
            <a:off x="5825160" y="5320080"/>
            <a:ext cx="360" cy="52200"/>
          </a:xfrm>
          <a:custGeom>
            <a:avLst/>
            <a:gdLst/>
            <a:ahLst/>
            <a:rect l="0" t="0" r="r" b="b"/>
            <a:pathLst>
              <a:path w="1" h="40640">
                <a:moveTo>
                  <a:pt x="0" y="0"/>
                </a:moveTo>
                <a:lnTo>
                  <a:pt x="0" y="4063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4"/>
          <p:cNvSpPr/>
          <p:nvPr/>
        </p:nvSpPr>
        <p:spPr>
          <a:xfrm>
            <a:off x="594360" y="5167800"/>
            <a:ext cx="2383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0%</a:t>
            </a:r>
            <a:endParaRPr/>
          </a:p>
        </p:txBody>
      </p:sp>
      <p:sp>
        <p:nvSpPr>
          <p:cNvPr id="252" name="CustomShape 25"/>
          <p:cNvSpPr/>
          <p:nvPr/>
        </p:nvSpPr>
        <p:spPr>
          <a:xfrm>
            <a:off x="509400" y="4677120"/>
            <a:ext cx="3337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2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%</a:t>
            </a:r>
            <a:endParaRPr/>
          </a:p>
        </p:txBody>
      </p:sp>
      <p:sp>
        <p:nvSpPr>
          <p:cNvPr id="253" name="CustomShape 26"/>
          <p:cNvSpPr/>
          <p:nvPr/>
        </p:nvSpPr>
        <p:spPr>
          <a:xfrm>
            <a:off x="509400" y="4186800"/>
            <a:ext cx="3337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4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%</a:t>
            </a:r>
            <a:endParaRPr/>
          </a:p>
        </p:txBody>
      </p:sp>
      <p:sp>
        <p:nvSpPr>
          <p:cNvPr id="254" name="CustomShape 27"/>
          <p:cNvSpPr/>
          <p:nvPr/>
        </p:nvSpPr>
        <p:spPr>
          <a:xfrm>
            <a:off x="509400" y="3696120"/>
            <a:ext cx="3337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6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%</a:t>
            </a:r>
            <a:endParaRPr/>
          </a:p>
        </p:txBody>
      </p:sp>
      <p:sp>
        <p:nvSpPr>
          <p:cNvPr id="255" name="CustomShape 28"/>
          <p:cNvSpPr/>
          <p:nvPr/>
        </p:nvSpPr>
        <p:spPr>
          <a:xfrm>
            <a:off x="509400" y="3205800"/>
            <a:ext cx="3337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8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%</a:t>
            </a:r>
            <a:endParaRPr/>
          </a:p>
        </p:txBody>
      </p:sp>
      <p:sp>
        <p:nvSpPr>
          <p:cNvPr id="256" name="CustomShape 29"/>
          <p:cNvSpPr/>
          <p:nvPr/>
        </p:nvSpPr>
        <p:spPr>
          <a:xfrm>
            <a:off x="424800" y="2715120"/>
            <a:ext cx="41112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1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0%</a:t>
            </a:r>
            <a:endParaRPr/>
          </a:p>
        </p:txBody>
      </p:sp>
      <p:sp>
        <p:nvSpPr>
          <p:cNvPr id="257" name="CustomShape 30"/>
          <p:cNvSpPr/>
          <p:nvPr/>
        </p:nvSpPr>
        <p:spPr>
          <a:xfrm>
            <a:off x="1067400" y="5402520"/>
            <a:ext cx="99720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Καρκίνος Μαστού</a:t>
            </a:r>
            <a:endParaRPr/>
          </a:p>
        </p:txBody>
      </p:sp>
      <p:sp>
        <p:nvSpPr>
          <p:cNvPr id="258" name="CustomShape 31"/>
          <p:cNvSpPr/>
          <p:nvPr/>
        </p:nvSpPr>
        <p:spPr>
          <a:xfrm>
            <a:off x="2209680" y="5402520"/>
            <a:ext cx="111924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Καρκίνος Προστάτη</a:t>
            </a:r>
            <a:endParaRPr/>
          </a:p>
        </p:txBody>
      </p:sp>
      <p:sp>
        <p:nvSpPr>
          <p:cNvPr id="259" name="CustomShape 32"/>
          <p:cNvSpPr/>
          <p:nvPr/>
        </p:nvSpPr>
        <p:spPr>
          <a:xfrm>
            <a:off x="3507120" y="5402520"/>
            <a:ext cx="995400" cy="74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Καρκίνος του Παχέος Εντέρου / Ορθού</a:t>
            </a:r>
            <a:endParaRPr/>
          </a:p>
        </p:txBody>
      </p:sp>
      <p:sp>
        <p:nvSpPr>
          <p:cNvPr id="260" name="CustomShape 33"/>
          <p:cNvSpPr/>
          <p:nvPr/>
        </p:nvSpPr>
        <p:spPr>
          <a:xfrm>
            <a:off x="4694760" y="5402520"/>
            <a:ext cx="1042200" cy="5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Καρκίνος Τραχείας / Πνεύμονα </a:t>
            </a:r>
            <a:endParaRPr/>
          </a:p>
        </p:txBody>
      </p:sp>
      <p:sp>
        <p:nvSpPr>
          <p:cNvPr id="261" name="CustomShape 34"/>
          <p:cNvSpPr/>
          <p:nvPr/>
        </p:nvSpPr>
        <p:spPr>
          <a:xfrm>
            <a:off x="4986720" y="3166560"/>
            <a:ext cx="81000" cy="105120"/>
          </a:xfrm>
          <a:custGeom>
            <a:avLst/>
            <a:gdLst/>
            <a:ahLst/>
            <a:rect l="0" t="0" r="r" b="b"/>
            <a:pathLst>
              <a:path w="81280" h="81281">
                <a:moveTo>
                  <a:pt x="0" y="0"/>
                </a:moveTo>
                <a:lnTo>
                  <a:pt x="81279" y="0"/>
                </a:lnTo>
                <a:lnTo>
                  <a:pt x="81279" y="81280"/>
                </a:lnTo>
                <a:lnTo>
                  <a:pt x="0" y="81280"/>
                </a:lnTo>
                <a:lnTo>
                  <a:pt x="0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5"/>
          <p:cNvSpPr/>
          <p:nvPr/>
        </p:nvSpPr>
        <p:spPr>
          <a:xfrm>
            <a:off x="4986720" y="3483000"/>
            <a:ext cx="81000" cy="105120"/>
          </a:xfrm>
          <a:custGeom>
            <a:avLst/>
            <a:gdLst/>
            <a:ahLst/>
            <a:rect l="0" t="0" r="r" b="b"/>
            <a:pathLst>
              <a:path w="81280" h="81281">
                <a:moveTo>
                  <a:pt x="0" y="0"/>
                </a:moveTo>
                <a:lnTo>
                  <a:pt x="81279" y="0"/>
                </a:lnTo>
                <a:lnTo>
                  <a:pt x="81279" y="81280"/>
                </a:lnTo>
                <a:lnTo>
                  <a:pt x="0" y="81280"/>
                </a:lnTo>
                <a:lnTo>
                  <a:pt x="0" y="0"/>
                </a:lnTo>
              </a:path>
            </a:pathLst>
          </a:custGeom>
          <a:solidFill>
            <a:srgbClr val="20bdb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36"/>
          <p:cNvSpPr/>
          <p:nvPr/>
        </p:nvSpPr>
        <p:spPr>
          <a:xfrm>
            <a:off x="963360" y="2991240"/>
            <a:ext cx="48610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4160" bIns="0"/>
          <a:p>
            <a:pPr algn="r"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1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9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75</a:t>
            </a:r>
            <a:endParaRPr/>
          </a:p>
          <a:p>
            <a:pPr algn="r"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2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14</a:t>
            </a:r>
            <a:endParaRPr/>
          </a:p>
        </p:txBody>
      </p:sp>
      <p:sp>
        <p:nvSpPr>
          <p:cNvPr id="264" name="CustomShape 37"/>
          <p:cNvSpPr/>
          <p:nvPr/>
        </p:nvSpPr>
        <p:spPr>
          <a:xfrm>
            <a:off x="509400" y="1834560"/>
            <a:ext cx="50565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37424a"/>
                </a:solidFill>
                <a:latin typeface="Arial Narrow"/>
              </a:rPr>
              <a:t>Αύξηση στην πενταετή επιβίωση για διάφορους τύπους καρκίνου</a:t>
            </a:r>
            <a:endParaRPr/>
          </a:p>
        </p:txBody>
      </p:sp>
      <p:sp>
        <p:nvSpPr>
          <p:cNvPr id="265" name="CustomShape 38"/>
          <p:cNvSpPr/>
          <p:nvPr/>
        </p:nvSpPr>
        <p:spPr>
          <a:xfrm>
            <a:off x="11006640" y="3184200"/>
            <a:ext cx="409320" cy="2153520"/>
          </a:xfrm>
          <a:custGeom>
            <a:avLst/>
            <a:gdLst/>
            <a:ahLst/>
            <a:rect l="0" t="0" r="r" b="b"/>
            <a:pathLst>
              <a:path w="650241" h="2153921">
                <a:moveTo>
                  <a:pt x="650240" y="0"/>
                </a:moveTo>
                <a:lnTo>
                  <a:pt x="0" y="0"/>
                </a:lnTo>
                <a:lnTo>
                  <a:pt x="0" y="2153920"/>
                </a:lnTo>
                <a:lnTo>
                  <a:pt x="650240" y="2153920"/>
                </a:lnTo>
                <a:lnTo>
                  <a:pt x="650240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9"/>
          <p:cNvSpPr/>
          <p:nvPr/>
        </p:nvSpPr>
        <p:spPr>
          <a:xfrm>
            <a:off x="9969840" y="3549960"/>
            <a:ext cx="409320" cy="1787760"/>
          </a:xfrm>
          <a:custGeom>
            <a:avLst/>
            <a:gdLst/>
            <a:ahLst/>
            <a:rect l="0" t="0" r="r" b="b"/>
            <a:pathLst>
              <a:path w="650240" h="1788161">
                <a:moveTo>
                  <a:pt x="650239" y="0"/>
                </a:moveTo>
                <a:lnTo>
                  <a:pt x="0" y="0"/>
                </a:lnTo>
                <a:lnTo>
                  <a:pt x="0" y="1788160"/>
                </a:lnTo>
                <a:lnTo>
                  <a:pt x="650239" y="1788160"/>
                </a:lnTo>
                <a:lnTo>
                  <a:pt x="650239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40"/>
          <p:cNvSpPr/>
          <p:nvPr/>
        </p:nvSpPr>
        <p:spPr>
          <a:xfrm>
            <a:off x="8932680" y="3946320"/>
            <a:ext cx="415800" cy="1391400"/>
          </a:xfrm>
          <a:custGeom>
            <a:avLst/>
            <a:gdLst/>
            <a:ahLst/>
            <a:rect l="0" t="0" r="r" b="b"/>
            <a:pathLst>
              <a:path w="660388" h="1391921">
                <a:moveTo>
                  <a:pt x="660387" y="0"/>
                </a:moveTo>
                <a:lnTo>
                  <a:pt x="0" y="0"/>
                </a:lnTo>
                <a:lnTo>
                  <a:pt x="0" y="1391920"/>
                </a:lnTo>
                <a:lnTo>
                  <a:pt x="660387" y="1391920"/>
                </a:lnTo>
                <a:lnTo>
                  <a:pt x="660387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41"/>
          <p:cNvSpPr/>
          <p:nvPr/>
        </p:nvSpPr>
        <p:spPr>
          <a:xfrm>
            <a:off x="7895520" y="4525200"/>
            <a:ext cx="415800" cy="812520"/>
          </a:xfrm>
          <a:custGeom>
            <a:avLst/>
            <a:gdLst/>
            <a:ahLst/>
            <a:rect l="0" t="0" r="r" b="b"/>
            <a:pathLst>
              <a:path w="660388" h="812801">
                <a:moveTo>
                  <a:pt x="660387" y="0"/>
                </a:moveTo>
                <a:lnTo>
                  <a:pt x="0" y="0"/>
                </a:lnTo>
                <a:lnTo>
                  <a:pt x="0" y="812800"/>
                </a:lnTo>
                <a:lnTo>
                  <a:pt x="660387" y="812800"/>
                </a:lnTo>
                <a:lnTo>
                  <a:pt x="660387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42"/>
          <p:cNvSpPr/>
          <p:nvPr/>
        </p:nvSpPr>
        <p:spPr>
          <a:xfrm>
            <a:off x="6858360" y="5084280"/>
            <a:ext cx="415800" cy="253800"/>
          </a:xfrm>
          <a:custGeom>
            <a:avLst/>
            <a:gdLst/>
            <a:ahLst/>
            <a:rect l="0" t="0" r="r" b="b"/>
            <a:pathLst>
              <a:path w="660388" h="254001">
                <a:moveTo>
                  <a:pt x="660387" y="0"/>
                </a:moveTo>
                <a:lnTo>
                  <a:pt x="0" y="0"/>
                </a:lnTo>
                <a:lnTo>
                  <a:pt x="0" y="254000"/>
                </a:lnTo>
                <a:lnTo>
                  <a:pt x="660387" y="254000"/>
                </a:lnTo>
                <a:lnTo>
                  <a:pt x="660387" y="0"/>
                </a:lnTo>
              </a:path>
            </a:pathLst>
          </a:custGeom>
          <a:solidFill>
            <a:srgbClr val="4454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43"/>
          <p:cNvSpPr/>
          <p:nvPr/>
        </p:nvSpPr>
        <p:spPr>
          <a:xfrm>
            <a:off x="6548040" y="5333040"/>
            <a:ext cx="5178600" cy="360"/>
          </a:xfrm>
          <a:custGeom>
            <a:avLst/>
            <a:gdLst/>
            <a:ahLst/>
            <a:rect l="0" t="0" r="r" b="b"/>
            <a:pathLst>
              <a:path w="8219441" h="1">
                <a:moveTo>
                  <a:pt x="0" y="0"/>
                </a:moveTo>
                <a:lnTo>
                  <a:pt x="8219440" y="0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44"/>
          <p:cNvSpPr/>
          <p:nvPr/>
        </p:nvSpPr>
        <p:spPr>
          <a:xfrm>
            <a:off x="6548040" y="5333040"/>
            <a:ext cx="360" cy="60480"/>
          </a:xfrm>
          <a:custGeom>
            <a:avLst/>
            <a:gdLst/>
            <a:ahLst/>
            <a:rect l="0" t="0" r="r" b="b"/>
            <a:pathLst>
              <a:path w="1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5"/>
          <p:cNvSpPr/>
          <p:nvPr/>
        </p:nvSpPr>
        <p:spPr>
          <a:xfrm>
            <a:off x="7585200" y="5333040"/>
            <a:ext cx="360" cy="60480"/>
          </a:xfrm>
          <a:custGeom>
            <a:avLst/>
            <a:gdLst/>
            <a:ahLst/>
            <a:rect l="0" t="0" r="r" b="b"/>
            <a:pathLst>
              <a:path w="1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46"/>
          <p:cNvSpPr/>
          <p:nvPr/>
        </p:nvSpPr>
        <p:spPr>
          <a:xfrm>
            <a:off x="8622000" y="5333040"/>
            <a:ext cx="360" cy="60480"/>
          </a:xfrm>
          <a:custGeom>
            <a:avLst/>
            <a:gdLst/>
            <a:ahLst/>
            <a:rect l="0" t="0" r="r" b="b"/>
            <a:pathLst>
              <a:path w="1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47"/>
          <p:cNvSpPr/>
          <p:nvPr/>
        </p:nvSpPr>
        <p:spPr>
          <a:xfrm>
            <a:off x="9659160" y="5333040"/>
            <a:ext cx="360" cy="60480"/>
          </a:xfrm>
          <a:custGeom>
            <a:avLst/>
            <a:gdLst/>
            <a:ahLst/>
            <a:rect l="0" t="0" r="r" b="b"/>
            <a:pathLst>
              <a:path w="1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48"/>
          <p:cNvSpPr/>
          <p:nvPr/>
        </p:nvSpPr>
        <p:spPr>
          <a:xfrm>
            <a:off x="10689840" y="5333040"/>
            <a:ext cx="360" cy="60480"/>
          </a:xfrm>
          <a:custGeom>
            <a:avLst/>
            <a:gdLst/>
            <a:ahLst/>
            <a:rect l="0" t="0" r="r" b="b"/>
            <a:pathLst>
              <a:path w="1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49"/>
          <p:cNvSpPr/>
          <p:nvPr/>
        </p:nvSpPr>
        <p:spPr>
          <a:xfrm>
            <a:off x="11727000" y="5333040"/>
            <a:ext cx="360" cy="60480"/>
          </a:xfrm>
          <a:custGeom>
            <a:avLst/>
            <a:gdLst/>
            <a:ahLst/>
            <a:rect l="0" t="0" r="r" b="b"/>
            <a:pathLst>
              <a:path w="1"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noFill/>
          <a:ln w="10080">
            <a:solidFill>
              <a:srgbClr val="8a8a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50"/>
          <p:cNvSpPr/>
          <p:nvPr/>
        </p:nvSpPr>
        <p:spPr>
          <a:xfrm>
            <a:off x="5929560" y="5458320"/>
            <a:ext cx="590796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1971                   2001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             2019                 2029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              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2040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000000"/>
                </a:solidFill>
                <a:latin typeface="Arial"/>
              </a:rPr>
              <a:t>  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lang="el-GR" sz="1200" strike="noStrike">
                <a:solidFill>
                  <a:srgbClr val="000000"/>
                </a:solidFill>
                <a:latin typeface="Arial"/>
              </a:rPr>
              <a:t>(εκτιμήσεις)</a:t>
            </a:r>
            <a:endParaRPr/>
          </a:p>
          <a:p>
            <a:pPr>
              <a:lnSpc>
                <a:spcPts val="310"/>
              </a:lnSpc>
            </a:pPr>
            <a:r>
              <a:rPr lang="el-GR" sz="700" strike="noStrike">
                <a:solidFill>
                  <a:srgbClr val="808080"/>
                </a:solidFill>
                <a:latin typeface="Arial"/>
              </a:rPr>
              <a:t>Sources: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1)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American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Cancer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Society,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“Cancer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Treatment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and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Survivorship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Facts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&amp;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Figures,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2016-2017,”</a:t>
            </a:r>
            <a:endParaRPr/>
          </a:p>
          <a:p>
            <a:pPr>
              <a:lnSpc>
                <a:spcPts val="310"/>
              </a:lnSpc>
            </a:pPr>
            <a:r>
              <a:rPr lang="el-GR" sz="700" strike="noStrike">
                <a:solidFill>
                  <a:srgbClr val="808080"/>
                </a:solidFill>
                <a:latin typeface="Arial"/>
              </a:rPr>
              <a:t>2)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Centers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for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Disease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Control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and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Prevention,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“Cancer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Survivors-United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States,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2007,” 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10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March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2011,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3)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National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Institutes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of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Health,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National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Cancer Institute,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Office of Cancer 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Survivorship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Statistics,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https://cancercontrol.cancer.gov/ocs/statistics/statistics.html#ref1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(accessed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May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 </a:t>
            </a:r>
            <a:r>
              <a:rPr lang="el-GR" sz="700" strike="noStrike">
                <a:solidFill>
                  <a:srgbClr val="808080"/>
                </a:solidFill>
                <a:latin typeface="Arial"/>
              </a:rPr>
              <a:t>2019).</a:t>
            </a:r>
            <a:endParaRPr/>
          </a:p>
        </p:txBody>
      </p:sp>
      <p:sp>
        <p:nvSpPr>
          <p:cNvPr id="278" name="CustomShape 51"/>
          <p:cNvSpPr/>
          <p:nvPr/>
        </p:nvSpPr>
        <p:spPr>
          <a:xfrm>
            <a:off x="6949440" y="4754880"/>
            <a:ext cx="3391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3</a:t>
            </a:r>
            <a:endParaRPr/>
          </a:p>
        </p:txBody>
      </p:sp>
      <p:sp>
        <p:nvSpPr>
          <p:cNvPr id="279" name="CustomShape 52"/>
          <p:cNvSpPr/>
          <p:nvPr/>
        </p:nvSpPr>
        <p:spPr>
          <a:xfrm>
            <a:off x="7917840" y="4175640"/>
            <a:ext cx="3391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9,8</a:t>
            </a:r>
            <a:endParaRPr/>
          </a:p>
        </p:txBody>
      </p:sp>
      <p:sp>
        <p:nvSpPr>
          <p:cNvPr id="280" name="CustomShape 53"/>
          <p:cNvSpPr/>
          <p:nvPr/>
        </p:nvSpPr>
        <p:spPr>
          <a:xfrm>
            <a:off x="8919720" y="3608280"/>
            <a:ext cx="4352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16,9</a:t>
            </a:r>
            <a:endParaRPr/>
          </a:p>
        </p:txBody>
      </p:sp>
      <p:sp>
        <p:nvSpPr>
          <p:cNvPr id="281" name="CustomShape 54"/>
          <p:cNvSpPr/>
          <p:nvPr/>
        </p:nvSpPr>
        <p:spPr>
          <a:xfrm>
            <a:off x="10983960" y="2824560"/>
            <a:ext cx="48888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26,1</a:t>
            </a:r>
            <a:endParaRPr/>
          </a:p>
        </p:txBody>
      </p:sp>
      <p:sp>
        <p:nvSpPr>
          <p:cNvPr id="282" name="CustomShape 55"/>
          <p:cNvSpPr/>
          <p:nvPr/>
        </p:nvSpPr>
        <p:spPr>
          <a:xfrm>
            <a:off x="9976320" y="3140640"/>
            <a:ext cx="4093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37424a"/>
                </a:solidFill>
                <a:latin typeface="Arial Narrow"/>
              </a:rPr>
              <a:t>21,7</a:t>
            </a:r>
            <a:endParaRPr/>
          </a:p>
        </p:txBody>
      </p:sp>
      <p:sp>
        <p:nvSpPr>
          <p:cNvPr id="283" name="CustomShape 56"/>
          <p:cNvSpPr/>
          <p:nvPr/>
        </p:nvSpPr>
        <p:spPr>
          <a:xfrm>
            <a:off x="6365880" y="1805400"/>
            <a:ext cx="531612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37424a"/>
                </a:solidFill>
                <a:latin typeface="Arial Narrow"/>
              </a:rPr>
              <a:t>Η αύξηση του αριθμού των επιζώντων ασθενών με καρκίνου οφείλεται στην έγκαιρη διάγνωση και στις νέες θεραπείες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Application>LibreOffice/4.4.0.3$Windows_x86 LibreOffice_project/de093506bcdc5fafd9023ee680b8c60e3e0645d7</Application>
  <Paragraphs>178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2020-02-17T10:04:05Z</dcterms:created>
  <dc:creator>Karokis, Antonis</dc:creator>
  <dc:language>el-GR</dc:language>
  <cp:lastModifiedBy>Karokis, Antonis</cp:lastModifiedBy>
  <dcterms:modified xsi:type="dcterms:W3CDTF">2020-02-17T15:16:26Z</dcterms:modified>
  <cp:revision>18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0x010100999DB4468F507642A87E57A4C3E356AC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19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  <property fmtid="{D5CDD505-2E9C-101B-9397-08002B2CF9AE}" pid="13" name="_AdHocReviewCycleID">
    <vt:i4>2108097814</vt:i4>
  </property>
  <property fmtid="{D5CDD505-2E9C-101B-9397-08002B2CF9AE}" pid="14" name="_AuthorEmail">
    <vt:lpwstr>antonis.karokis@merck.com</vt:lpwstr>
  </property>
  <property fmtid="{D5CDD505-2E9C-101B-9397-08002B2CF9AE}" pid="15" name="_AuthorEmailDisplayName">
    <vt:lpwstr>Karokis, Antonis</vt:lpwstr>
  </property>
  <property fmtid="{D5CDD505-2E9C-101B-9397-08002B2CF9AE}" pid="16" name="_EmailSubject">
    <vt:lpwstr>Ομιλία - Last call</vt:lpwstr>
  </property>
  <property fmtid="{D5CDD505-2E9C-101B-9397-08002B2CF9AE}" pid="17" name="_PreviousAdHocReviewCycleID">
    <vt:i4>866005977</vt:i4>
  </property>
  <property fmtid="{D5CDD505-2E9C-101B-9397-08002B2CF9AE}" pid="18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19" name="bjDocumentLabelXML-0">
    <vt:lpwstr>ames.com/2008/01/sie/internal/label"&gt;&lt;element uid="9920fcc9-9f43-4d43-9e3e-b98a219cfd55" value="" /&gt;&lt;/sisl&gt;</vt:lpwstr>
  </property>
  <property fmtid="{D5CDD505-2E9C-101B-9397-08002B2CF9AE}" pid="20" name="bjDocumentSecurityLabel">
    <vt:lpwstr>Not Classified</vt:lpwstr>
  </property>
  <property fmtid="{D5CDD505-2E9C-101B-9397-08002B2CF9AE}" pid="21" name="bjSaver">
    <vt:lpwstr>WPOtNFHO6+IuEVXl/IDVVXOemIgTq5V8</vt:lpwstr>
  </property>
  <property fmtid="{D5CDD505-2E9C-101B-9397-08002B2CF9AE}" pid="22" name="docIndexRef">
    <vt:lpwstr>56a6b07e-d032-4f3a-8b53-2dffabe25ee3</vt:lpwstr>
  </property>
</Properties>
</file>