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3.png" ContentType="image/png"/>
  <Override PartName="/ppt/media/image22.png" ContentType="image/png"/>
  <Override PartName="/ppt/media/image21.png" ContentType="image/png"/>
  <Override PartName="/ppt/media/image19.jpeg" ContentType="image/jpeg"/>
  <Override PartName="/ppt/media/image20.png" ContentType="image/png"/>
  <Override PartName="/ppt/media/image18.png" ContentType="image/png"/>
  <Override PartName="/ppt/media/image16.wmf" ContentType="image/x-wmf"/>
  <Override PartName="/ppt/media/image5.png" ContentType="image/png"/>
  <Override PartName="/ppt/media/image8.jpeg" ContentType="image/jpeg"/>
  <Override PartName="/ppt/media/image10.jpeg" ContentType="image/jpeg"/>
  <Override PartName="/ppt/media/image13.wmf" ContentType="image/x-wmf"/>
  <Override PartName="/ppt/media/image6.png" ContentType="image/png"/>
  <Override PartName="/ppt/media/image14.wmf" ContentType="image/x-wmf"/>
  <Override PartName="/ppt/media/image12.png" ContentType="image/png"/>
  <Override PartName="/ppt/media/image17.wmf" ContentType="image/x-wmf"/>
  <Override PartName="/ppt/media/image9.png" ContentType="image/png"/>
  <Override PartName="/ppt/media/image26.png" ContentType="image/png"/>
  <Override PartName="/ppt/media/image3.png" ContentType="image/png"/>
  <Override PartName="/ppt/media/image11.wmf" ContentType="image/x-wmf"/>
  <Override PartName="/ppt/media/image7.png" ContentType="image/png"/>
  <Override PartName="/ppt/media/image27.png" ContentType="image/png"/>
  <Override PartName="/ppt/media/image4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l-GR" sz="2000">
                <a:latin typeface="Arial"/>
              </a:rPr>
              <a:t>Πατήστε για επεξεργασία της μορφής των σημειώσεων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l-GR" sz="1400">
                <a:latin typeface="Times New Roman"/>
              </a:rPr>
              <a:t>&lt;κεφαλίδα&gt;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l-GR" sz="1400">
                <a:latin typeface="Times New Roman"/>
              </a:rPr>
              <a:t>&lt;ημερομηνία/ώρα&gt;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l-GR" sz="1400">
                <a:latin typeface="Times New Roman"/>
              </a:rPr>
              <a:t>&lt;υποσέλιδο&gt;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F52BFDC-BDC1-4D4A-9279-C2628F242E16}" type="slidenum">
              <a:rPr lang="el-GR" sz="1400">
                <a:latin typeface="Times New Roman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19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20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442B883-491C-4DCA-8C0A-C23DACA6CBFF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54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55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56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5E05EE2-FAD8-4BF1-BAF3-29AD1DD718B3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58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59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60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4B1D3F0-75D6-4FA9-9760-07AFC369C175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63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64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05493E3-6B8C-4197-88FF-9FA2E9C5BD67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67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68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3E32627-4BA4-4C76-B8E8-CE3BF3CAABA7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70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71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72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C522235-AA0B-4F0B-A44D-566979C2DE1C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23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24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90F8317-E65B-4510-A6F1-1C3F1628C35F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27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28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3B504C8-ECBD-454D-B762-F60F59F387FD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30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31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32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3502589-0C2C-4E9E-A891-D57256E8AD2B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35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36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E377F59-046F-402A-A672-B5CDFF71CB43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38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39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40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BB8B547-83F7-40E0-AF99-397FFBABADCF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42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43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44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436A2D1-44FE-461B-8932-C15B7C8C36C2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46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47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48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5EF5239-AB2F-4086-94DE-D67508C666EB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50" name="TextShape 2"/>
          <p:cNvSpPr txBox="1"/>
          <p:nvPr/>
        </p:nvSpPr>
        <p:spPr>
          <a:xfrm>
            <a:off x="0" y="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251" name="TextShape 3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/>
          </a:p>
        </p:txBody>
      </p:sp>
      <p:sp>
        <p:nvSpPr>
          <p:cNvPr id="252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F063CCD-0138-4699-B4EE-365F9A3056D9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5058000" y="3602160"/>
            <a:ext cx="2074680" cy="1655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5058000" y="3602160"/>
            <a:ext cx="2074680" cy="165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5058000" y="3602160"/>
            <a:ext cx="2074680" cy="16552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5058000" y="3602160"/>
            <a:ext cx="2074680" cy="165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5058000" y="3602160"/>
            <a:ext cx="2074680" cy="1655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5058000" y="3602160"/>
            <a:ext cx="2074680" cy="1655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238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655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09280" y="446688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523880" y="4466880"/>
            <a:ext cx="9143640" cy="78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Calibri"/>
              </a:rPr>
              <a:t>Click to edit Master subtitle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A3B7E19-5E9A-444A-963C-626953194D63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E33AA7E-83DB-4585-AB46-55E1C7A9ADC0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Έβδομο επίπεδο διάρθρωσηςClick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8b8b8b"/>
                </a:solidFill>
                <a:latin typeface="Calibri"/>
              </a:rPr>
              <a:t>17/2/2020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0E483BE-E5E3-4213-AFAE-4197B206DB06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591200" y="2535840"/>
            <a:ext cx="9143640" cy="1456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4400" strike="noStrike">
                <a:solidFill>
                  <a:srgbClr val="0070c0"/>
                </a:solidFill>
                <a:latin typeface="Calibri"/>
                <a:ea typeface="Calibri"/>
              </a:rPr>
              <a:t>Εκσυγχρονισμός και Διαχείριση Σύγχρονης Φαρμακευτικής Πολιτικής 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1523880" y="442944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l-GR" sz="2600" strike="noStrike">
                <a:solidFill>
                  <a:srgbClr val="1f4e79"/>
                </a:solidFill>
                <a:latin typeface="Calibri"/>
              </a:rPr>
              <a:t>Δημήτρης Φιλίππου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3b3838"/>
                </a:solidFill>
                <a:latin typeface="Calibri"/>
              </a:rPr>
              <a:t>Πρόεδρος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z="2400" strike="noStrike">
                <a:solidFill>
                  <a:srgbClr val="3b3838"/>
                </a:solidFill>
                <a:latin typeface="Calibri"/>
              </a:rPr>
              <a:t>Εθνικός Οργανισμός Φαρμάκων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26600" y="6192360"/>
            <a:ext cx="11233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», </a:t>
            </a:r>
            <a:r>
              <a:rPr lang="el-GR" sz="1400" strike="noStrike">
                <a:solidFill>
                  <a:srgbClr val="ff0000"/>
                </a:solidFill>
                <a:latin typeface="Calibri"/>
                <a:ea typeface="Calibri"/>
              </a:rPr>
              <a:t>Αθήνα 18 Φεβρουαρίου 2020</a:t>
            </a:r>
            <a:endParaRPr/>
          </a:p>
        </p:txBody>
      </p:sp>
      <p:pic>
        <p:nvPicPr>
          <p:cNvPr id="126" name="Picture 6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2300400"/>
          </a:xfrm>
          <a:prstGeom prst="rect">
            <a:avLst/>
          </a:prstGeom>
          <a:ln>
            <a:noFill/>
          </a:ln>
        </p:spPr>
      </p:pic>
      <p:pic>
        <p:nvPicPr>
          <p:cNvPr id="127" name="Picture 5" descr=""/>
          <p:cNvPicPr/>
          <p:nvPr/>
        </p:nvPicPr>
        <p:blipFill>
          <a:blip r:embed="rId2"/>
          <a:stretch/>
        </p:blipFill>
        <p:spPr>
          <a:xfrm>
            <a:off x="1746000" y="4236480"/>
            <a:ext cx="1222200" cy="1901880"/>
          </a:xfrm>
          <a:prstGeom prst="rect">
            <a:avLst/>
          </a:prstGeom>
          <a:ln>
            <a:noFill/>
          </a:ln>
        </p:spPr>
      </p:pic>
      <p:pic>
        <p:nvPicPr>
          <p:cNvPr id="128" name="Picture 3" descr=""/>
          <p:cNvPicPr/>
          <p:nvPr/>
        </p:nvPicPr>
        <p:blipFill>
          <a:blip r:embed="rId3"/>
          <a:stretch/>
        </p:blipFill>
        <p:spPr>
          <a:xfrm>
            <a:off x="8942400" y="4548960"/>
            <a:ext cx="2317320" cy="127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4654440" y="478080"/>
            <a:ext cx="7033680" cy="5918400"/>
          </a:xfrm>
          <a:prstGeom prst="rect">
            <a:avLst/>
          </a:prstGeom>
          <a:solidFill>
            <a:srgbClr val="404040"/>
          </a:solidFill>
          <a:ln w="12708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TextShape 2"/>
          <p:cNvSpPr txBox="1"/>
          <p:nvPr/>
        </p:nvSpPr>
        <p:spPr>
          <a:xfrm>
            <a:off x="5297760" y="1053720"/>
            <a:ext cx="5638680" cy="1424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trike="noStrike">
                <a:solidFill>
                  <a:srgbClr val="ffffff"/>
                </a:solidFill>
                <a:latin typeface="Calibri"/>
              </a:rPr>
              <a:t>ΑΤΥ Διαπραγματεύσεις</a:t>
            </a:r>
            <a:endParaRPr/>
          </a:p>
        </p:txBody>
      </p:sp>
      <p:pic>
        <p:nvPicPr>
          <p:cNvPr id="190" name="Picture 4" descr=""/>
          <p:cNvPicPr/>
          <p:nvPr/>
        </p:nvPicPr>
        <p:blipFill>
          <a:blip r:embed="rId1"/>
          <a:stretch/>
        </p:blipFill>
        <p:spPr>
          <a:xfrm>
            <a:off x="482040" y="824760"/>
            <a:ext cx="3662280" cy="2096280"/>
          </a:xfrm>
          <a:prstGeom prst="rect">
            <a:avLst/>
          </a:prstGeom>
          <a:ln>
            <a:noFill/>
          </a:ln>
        </p:spPr>
      </p:pic>
      <p:sp>
        <p:nvSpPr>
          <p:cNvPr id="191" name="Line 3"/>
          <p:cNvSpPr/>
          <p:nvPr/>
        </p:nvSpPr>
        <p:spPr>
          <a:xfrm>
            <a:off x="5429880" y="2638800"/>
            <a:ext cx="4562640" cy="0"/>
          </a:xfrm>
          <a:prstGeom prst="line">
            <a:avLst/>
          </a:prstGeom>
          <a:ln w="22320">
            <a:solidFill>
              <a:srgbClr val="e7e6e6"/>
            </a:solidFill>
          </a:ln>
        </p:spPr>
      </p:sp>
      <p:pic>
        <p:nvPicPr>
          <p:cNvPr id="192" name="Picture 3" descr=""/>
          <p:cNvPicPr/>
          <p:nvPr/>
        </p:nvPicPr>
        <p:blipFill>
          <a:blip r:embed="rId2"/>
          <a:stretch/>
        </p:blipFill>
        <p:spPr>
          <a:xfrm>
            <a:off x="482040" y="4027320"/>
            <a:ext cx="3662280" cy="1913400"/>
          </a:xfrm>
          <a:prstGeom prst="rect">
            <a:avLst/>
          </a:prstGeom>
          <a:ln>
            <a:noFill/>
          </a:ln>
        </p:spPr>
      </p:pic>
      <p:sp>
        <p:nvSpPr>
          <p:cNvPr id="193" name="TextShape 4"/>
          <p:cNvSpPr txBox="1"/>
          <p:nvPr/>
        </p:nvSpPr>
        <p:spPr>
          <a:xfrm>
            <a:off x="5297760" y="2799720"/>
            <a:ext cx="6057720" cy="3208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Επιτάχυνση έγκρισης γενοσήμων, εμβολίων, βιο-ομοειδών, αλλαγών συσκευασιών από την ΕΑΦΑΧ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Επιτάχυνση διαδικασιών ΕΑΦΑΧ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Ολοκλήρωση της διαπραγμάτευσης για τις θεραπείες κατά της Ηπατίτιδας C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Επέκταση των επιτρεπόμενων τύπων συμφωνιών μεταξύ ΚΑΧ – Επιτροπής Διαπραγμάτευσης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Δυνατότητα διαπραγμάτευσης ήδη ενταγμένων στη λίστα θεραπειών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Κατάργηση επιπλέον εισφοράς 25% για νέα φάρμακα </a:t>
            </a:r>
            <a:endParaRPr/>
          </a:p>
        </p:txBody>
      </p:sp>
      <p:sp>
        <p:nvSpPr>
          <p:cNvPr id="194" name="CustomShape 5"/>
          <p:cNvSpPr/>
          <p:nvPr/>
        </p:nvSpPr>
        <p:spPr>
          <a:xfrm>
            <a:off x="346680" y="636732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047600" y="650880"/>
            <a:ext cx="10587960" cy="1062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lang="en-US" sz="3400" strike="noStrike">
                <a:solidFill>
                  <a:srgbClr val="000000"/>
                </a:solidFill>
                <a:latin typeface="Calibri"/>
              </a:rPr>
              <a:t>Έλεγχος συνταγογράφησης – Θεραπευτικά Πρωτόκολλα</a:t>
            </a:r>
            <a:endParaRPr/>
          </a:p>
        </p:txBody>
      </p:sp>
      <p:sp>
        <p:nvSpPr>
          <p:cNvPr id="196" name="Line 2"/>
          <p:cNvSpPr/>
          <p:nvPr/>
        </p:nvSpPr>
        <p:spPr>
          <a:xfrm>
            <a:off x="1047600" y="2264760"/>
            <a:ext cx="10125000" cy="0"/>
          </a:xfrm>
          <a:prstGeom prst="line">
            <a:avLst/>
          </a:prstGeom>
          <a:ln w="15840">
            <a:solidFill>
              <a:schemeClr val="tx1">
                <a:lumMod val="65000"/>
                <a:lumOff val="35000"/>
              </a:schemeClr>
            </a:solidFill>
          </a:ln>
        </p:spPr>
      </p:sp>
      <p:pic>
        <p:nvPicPr>
          <p:cNvPr id="197" name="Picture 3" descr=""/>
          <p:cNvPicPr/>
          <p:nvPr/>
        </p:nvPicPr>
        <p:blipFill>
          <a:blip r:embed="rId1"/>
          <a:stretch/>
        </p:blipFill>
        <p:spPr>
          <a:xfrm>
            <a:off x="1114200" y="2484000"/>
            <a:ext cx="3366000" cy="1766880"/>
          </a:xfrm>
          <a:prstGeom prst="rect">
            <a:avLst/>
          </a:prstGeom>
          <a:ln>
            <a:noFill/>
          </a:ln>
        </p:spPr>
      </p:pic>
      <p:sp>
        <p:nvSpPr>
          <p:cNvPr id="198" name="TextShape 3"/>
          <p:cNvSpPr txBox="1"/>
          <p:nvPr/>
        </p:nvSpPr>
        <p:spPr>
          <a:xfrm>
            <a:off x="4890600" y="2422440"/>
            <a:ext cx="6281640" cy="381312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Ενίσχυση ελεγκτικών δυνατοτήτων ΕΟΠΥΥ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Συνεργασία με Υπουργείο Ψηφιακής Πολιτικής και Διακυβέρνησης για την ταχεία ανάπτυξη του Ιατρικού Φακέλου Ασθενούς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Ενίσχυση των δυνατοτήτων της ΗΔΙΚΑ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Υποχρεωτικά συνταγογραφικά πρωτόκολλα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Ανάπτυξη νοσοκομειακών πρωτοκόλλων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ffffff"/>
                </a:solidFill>
                <a:latin typeface="Calibri"/>
              </a:rPr>
              <a:t>Σύνδεση αποφάσεων ΕΑΦΑΧ / Διαπραγμάτευσης με τα θεραπευτικά πρωτόκολλα</a:t>
            </a:r>
            <a:endParaRPr/>
          </a:p>
        </p:txBody>
      </p:sp>
      <p:pic>
        <p:nvPicPr>
          <p:cNvPr id="199" name="Picture 5" descr=""/>
          <p:cNvPicPr/>
          <p:nvPr/>
        </p:nvPicPr>
        <p:blipFill>
          <a:blip r:embed="rId2"/>
          <a:stretch/>
        </p:blipFill>
        <p:spPr>
          <a:xfrm>
            <a:off x="1080720" y="4537440"/>
            <a:ext cx="3432600" cy="1580760"/>
          </a:xfrm>
          <a:prstGeom prst="rect">
            <a:avLst/>
          </a:prstGeom>
          <a:ln>
            <a:noFill/>
          </a:ln>
        </p:spPr>
      </p:pic>
      <p:sp>
        <p:nvSpPr>
          <p:cNvPr id="200" name="CustomShape 4"/>
          <p:cNvSpPr/>
          <p:nvPr/>
        </p:nvSpPr>
        <p:spPr>
          <a:xfrm>
            <a:off x="838800" y="6418080"/>
            <a:ext cx="9051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2020, 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0" y="432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trike="noStrike">
                <a:solidFill>
                  <a:srgbClr val="000000"/>
                </a:solidFill>
                <a:latin typeface="Calibri Light"/>
              </a:rPr>
              <a:t>Η Ελλάδα Κέντρο Αριστείας Ανάλυσης Πραγματικών Δεδομένων (RWE)</a:t>
            </a:r>
            <a:endParaRPr/>
          </a:p>
        </p:txBody>
      </p:sp>
      <p:sp>
        <p:nvSpPr>
          <p:cNvPr id="203" name="TextShape 3"/>
          <p:cNvSpPr txBox="1"/>
          <p:nvPr/>
        </p:nvSpPr>
        <p:spPr>
          <a:xfrm>
            <a:off x="838080" y="1825560"/>
            <a:ext cx="5257440" cy="4667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Αξιοποίηση του όγκου δεδομένων της ΗΔΙΚΑ, ΚΜΕΣ, e-DAPY, νοσοκομειακών πληροφοριακών συστημάτων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Ανάπτυξη μητρώων φαρμάκων, μητρώων ασθενειών σε Εθνικά Κέντρα Αριστείας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Ίδρυση φορέα ηλεκτρονικής υγείας για την επεξεργασία και διάθεση των δεδομένων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Αξιοποίηση δεδομένων για προγραμματισμό και αξιολόγηση υγειονομικής πολιτικής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Ανάπτυξη εθνικής στρατηγικής για την κλινική και βιοιατρική έρευνα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Ανάπτυξη εφαρμογών για τη βελτίωση της συμμόρφωσης και ορθολογικής χρήσης των θεραπειών από τους ασθενείς</a:t>
            </a:r>
            <a:endParaRPr/>
          </a:p>
        </p:txBody>
      </p:sp>
      <p:pic>
        <p:nvPicPr>
          <p:cNvPr id="204" name="Picture 3" descr=""/>
          <p:cNvPicPr/>
          <p:nvPr/>
        </p:nvPicPr>
        <p:blipFill>
          <a:blip r:embed="rId1"/>
          <a:srcRect l="19513" t="0" r="19931" b="0"/>
          <a:stretch/>
        </p:blipFill>
        <p:spPr>
          <a:xfrm>
            <a:off x="6435720" y="1771200"/>
            <a:ext cx="5257440" cy="4504680"/>
          </a:xfrm>
          <a:prstGeom prst="rect">
            <a:avLst/>
          </a:prstGeom>
          <a:ln>
            <a:noFill/>
          </a:ln>
        </p:spPr>
      </p:pic>
      <p:sp>
        <p:nvSpPr>
          <p:cNvPr id="205" name="CustomShape 4"/>
          <p:cNvSpPr/>
          <p:nvPr/>
        </p:nvSpPr>
        <p:spPr>
          <a:xfrm flipV="1" rot="21189000">
            <a:off x="6980400" y="1929600"/>
            <a:ext cx="4556160" cy="4555800"/>
          </a:xfrm>
          <a:prstGeom prst="arc">
            <a:avLst>
              <a:gd name="adj1" fmla="val 16200000"/>
              <a:gd name="adj2" fmla="val 20093138"/>
            </a:avLst>
          </a:prstGeom>
          <a:noFill/>
          <a:ln cap="rnd" w="127080">
            <a:solidFill>
              <a:schemeClr val="accent4">
                <a:alpha val="95000"/>
              </a:schemeClr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5"/>
          <p:cNvSpPr/>
          <p:nvPr/>
        </p:nvSpPr>
        <p:spPr>
          <a:xfrm>
            <a:off x="10301040" y="1969200"/>
            <a:ext cx="666360" cy="6483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6"/>
          <p:cNvSpPr/>
          <p:nvPr/>
        </p:nvSpPr>
        <p:spPr>
          <a:xfrm>
            <a:off x="904320" y="6492600"/>
            <a:ext cx="89402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2020, 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654440" y="478080"/>
            <a:ext cx="7033680" cy="5918400"/>
          </a:xfrm>
          <a:prstGeom prst="rect">
            <a:avLst/>
          </a:prstGeom>
          <a:solidFill>
            <a:srgbClr val="404040"/>
          </a:solidFill>
          <a:ln w="12708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TextShape 2"/>
          <p:cNvSpPr txBox="1"/>
          <p:nvPr/>
        </p:nvSpPr>
        <p:spPr>
          <a:xfrm>
            <a:off x="5297760" y="1053720"/>
            <a:ext cx="5638680" cy="1424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 strike="noStrike">
                <a:solidFill>
                  <a:srgbClr val="ffffff"/>
                </a:solidFill>
                <a:latin typeface="Calibri Light"/>
              </a:rPr>
              <a:t>Μνημόνιο Συνεργασίας</a:t>
            </a:r>
            <a:endParaRPr/>
          </a:p>
        </p:txBody>
      </p:sp>
      <p:pic>
        <p:nvPicPr>
          <p:cNvPr id="210" name="Picture 4" descr=""/>
          <p:cNvPicPr/>
          <p:nvPr/>
        </p:nvPicPr>
        <p:blipFill>
          <a:blip r:embed="rId1"/>
          <a:stretch/>
        </p:blipFill>
        <p:spPr>
          <a:xfrm>
            <a:off x="243720" y="4061160"/>
            <a:ext cx="3662280" cy="1684440"/>
          </a:xfrm>
          <a:prstGeom prst="rect">
            <a:avLst/>
          </a:prstGeom>
          <a:ln>
            <a:noFill/>
          </a:ln>
        </p:spPr>
      </p:pic>
      <p:sp>
        <p:nvSpPr>
          <p:cNvPr id="211" name="Line 3"/>
          <p:cNvSpPr/>
          <p:nvPr/>
        </p:nvSpPr>
        <p:spPr>
          <a:xfrm>
            <a:off x="5429880" y="2638800"/>
            <a:ext cx="4562640" cy="0"/>
          </a:xfrm>
          <a:prstGeom prst="line">
            <a:avLst/>
          </a:prstGeom>
          <a:ln w="22320">
            <a:solidFill>
              <a:srgbClr val="e7e6e6"/>
            </a:solidFill>
          </a:ln>
        </p:spPr>
      </p:sp>
      <p:pic>
        <p:nvPicPr>
          <p:cNvPr id="212" name="Picture 3" descr=""/>
          <p:cNvPicPr/>
          <p:nvPr/>
        </p:nvPicPr>
        <p:blipFill>
          <a:blip r:embed="rId2"/>
          <a:stretch/>
        </p:blipFill>
        <p:spPr>
          <a:xfrm>
            <a:off x="239760" y="1238040"/>
            <a:ext cx="3662280" cy="1400760"/>
          </a:xfrm>
          <a:prstGeom prst="rect">
            <a:avLst/>
          </a:prstGeom>
          <a:ln>
            <a:noFill/>
          </a:ln>
        </p:spPr>
      </p:pic>
      <p:sp>
        <p:nvSpPr>
          <p:cNvPr id="213" name="TextShape 4"/>
          <p:cNvSpPr txBox="1"/>
          <p:nvPr/>
        </p:nvSpPr>
        <p:spPr>
          <a:xfrm>
            <a:off x="5297760" y="2799720"/>
            <a:ext cx="5746680" cy="3139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900" strike="noStrike">
                <a:solidFill>
                  <a:srgbClr val="ffffff"/>
                </a:solidFill>
                <a:latin typeface="Calibri"/>
              </a:rPr>
              <a:t>Υπογραφή τριετούς μνημονίου συνεργασίας μετάξυ κυβέρνησης – βιομηχανίας για την μείωση της υπέρβασης της φαρμακευτικής δαπάνης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900" strike="noStrike">
                <a:solidFill>
                  <a:srgbClr val="ffffff"/>
                </a:solidFill>
                <a:latin typeface="Calibri"/>
              </a:rPr>
              <a:t>Μείωση της οικονομικής επιβάρυνσης των ασθενών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900" strike="noStrike">
                <a:solidFill>
                  <a:srgbClr val="ffffff"/>
                </a:solidFill>
                <a:latin typeface="Calibri"/>
              </a:rPr>
              <a:t>Έγκαιρη πρόσβαση στην καινοτομία με αξία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900" strike="noStrike">
                <a:solidFill>
                  <a:srgbClr val="ffffff"/>
                </a:solidFill>
                <a:latin typeface="Calibri"/>
              </a:rPr>
              <a:t>Ενίσχυση της διείσδυσης των γενοσήμων για την ανάπτυξη εξοικονομήσεων και επενδύσεων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900" strike="noStrike">
                <a:solidFill>
                  <a:srgbClr val="ffffff"/>
                </a:solidFill>
                <a:latin typeface="Calibri"/>
              </a:rPr>
              <a:t>Εθνική στρατηγική για τη βελτίωση της ποιότητας της φαρμακευτικής φροντίδας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900" strike="noStrike">
                <a:solidFill>
                  <a:srgbClr val="ffffff"/>
                </a:solidFill>
                <a:latin typeface="Calibri"/>
              </a:rPr>
              <a:t>Μνημόνιο συνεργασίας με Φαρμακοποιούς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214" name="CustomShape 5"/>
          <p:cNvSpPr/>
          <p:nvPr/>
        </p:nvSpPr>
        <p:spPr>
          <a:xfrm>
            <a:off x="399240" y="6435000"/>
            <a:ext cx="835020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», </a:t>
            </a:r>
            <a:r>
              <a:rPr lang="el-GR" sz="1400" strike="noStrike">
                <a:solidFill>
                  <a:srgbClr val="ff0000"/>
                </a:solidFill>
                <a:latin typeface="Calibri"/>
                <a:ea typeface="Calibri"/>
              </a:rPr>
              <a:t>Αθήνα 18 Φεβρουαρίου 2020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0070c0"/>
                </a:solidFill>
                <a:latin typeface="Calibri Light"/>
              </a:rPr>
              <a:t>Ευχαριστώ πολύ για την Προσοχή Σας!!! </a:t>
            </a:r>
            <a:endParaRPr/>
          </a:p>
        </p:txBody>
      </p:sp>
      <p:sp>
        <p:nvSpPr>
          <p:cNvPr id="216" name="CustomShape 2"/>
          <p:cNvSpPr/>
          <p:nvPr/>
        </p:nvSpPr>
        <p:spPr>
          <a:xfrm>
            <a:off x="426600" y="603504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 flipH="1" flipV="1">
            <a:off x="960120" y="-720"/>
            <a:ext cx="11218320" cy="6857640"/>
          </a:xfrm>
          <a:custGeom>
            <a:avLst/>
            <a:gdLst/>
            <a:ahLst/>
            <a:rect l="0" t="0" r="r" b="b"/>
            <a:pathLst>
              <a:path w="11218662" h="6858001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3"/>
          <p:cNvSpPr/>
          <p:nvPr/>
        </p:nvSpPr>
        <p:spPr>
          <a:xfrm flipH="1" flipV="1">
            <a:off x="1419480" y="-720"/>
            <a:ext cx="10771560" cy="6857640"/>
          </a:xfrm>
          <a:custGeom>
            <a:avLst/>
            <a:gdLst/>
            <a:ahLst/>
            <a:rect l="0" t="0" r="r" b="b"/>
            <a:pathLst>
              <a:path w="10771753" h="6858001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TextShape 4"/>
          <p:cNvSpPr txBox="1"/>
          <p:nvPr/>
        </p:nvSpPr>
        <p:spPr>
          <a:xfrm>
            <a:off x="4384080" y="365040"/>
            <a:ext cx="716400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trike="noStrike">
                <a:solidFill>
                  <a:srgbClr val="ffffff"/>
                </a:solidFill>
                <a:latin typeface="Calibri Light"/>
              </a:rPr>
              <a:t>Η ώρα των επιλογών</a:t>
            </a:r>
            <a:endParaRPr/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480240" y="1098000"/>
            <a:ext cx="3425760" cy="4660920"/>
          </a:xfrm>
          <a:prstGeom prst="rect">
            <a:avLst/>
          </a:prstGeom>
          <a:ln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4387680" y="2022480"/>
            <a:ext cx="7160760" cy="41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l-GR" sz="1700" strike="noStrike">
                <a:solidFill>
                  <a:srgbClr val="ffffff"/>
                </a:solidFill>
                <a:latin typeface="Calibri"/>
              </a:rPr>
              <a:t>Η ελληνική οικονομία δείχνει σημαντικά σημεία ανάκαμψης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l-GR" sz="1700" strike="noStrike">
                <a:solidFill>
                  <a:srgbClr val="ffffff"/>
                </a:solidFill>
                <a:latin typeface="Calibri"/>
              </a:rPr>
              <a:t>(2,7% αύξηση του ΑΕΠ, χαμηλά ιστορικά επιτόκια των ελληνικών ομολόγων, δημοσιονομική σταθερότητα, βελτίωση οικονομικού κλίματος)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l-GR" sz="1700" strike="noStrike">
                <a:solidFill>
                  <a:srgbClr val="ffffff"/>
                </a:solidFill>
                <a:latin typeface="Calibri"/>
              </a:rPr>
              <a:t>Μια σύγχρονη πολιτική υγείας που θα βελτιώνει το επίπεδο υγείας και την ευημερία του πληθυσμού θα συμβάλλει στην καταπολέμηση κοινωνικο-οικονομικών ανισοτήτων και στην οικονομική ανάπτυξη</a:t>
            </a:r>
            <a:endParaRPr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l-GR" sz="1700" strike="noStrike">
                <a:solidFill>
                  <a:srgbClr val="ffffff"/>
                </a:solidFill>
                <a:latin typeface="Calibri"/>
              </a:rPr>
              <a:t>Υπάρχει σαφής συσχέτιση μεταξύ βελτίωσης του προσδόκιμου επιβίωσης και οικονομικής ανάπτυξης  μιας χώρας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b="1" lang="el-GR" sz="1700" strike="noStrike">
                <a:solidFill>
                  <a:srgbClr val="ffffff"/>
                </a:solidFill>
                <a:latin typeface="Calibri"/>
              </a:rPr>
              <a:t>Η φαρμακευτική περίθαλψη απορροφά περισσότερο από το 30% των συνολικών δαπανών υγείας. Ο εκσυγχρονισμός της φαρμακευτικής πολιτικής αποτελεί ουσιαστική προϋπόθεση για μια αποτελεσματική υγειονομική πολιτική. </a:t>
            </a:r>
            <a:endParaRPr/>
          </a:p>
        </p:txBody>
      </p:sp>
      <p:sp>
        <p:nvSpPr>
          <p:cNvPr id="135" name="CustomShape 6"/>
          <p:cNvSpPr/>
          <p:nvPr/>
        </p:nvSpPr>
        <p:spPr>
          <a:xfrm>
            <a:off x="7031880" y="628524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254880" y="164880"/>
            <a:ext cx="10515240" cy="775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2800" strike="noStrike">
                <a:solidFill>
                  <a:srgbClr val="002060"/>
                </a:solidFill>
                <a:latin typeface="Calibri"/>
              </a:rPr>
              <a:t>Μερικές σημαντικές προκλήσεις: Επίπεδο Υγείας</a:t>
            </a:r>
            <a:endParaRPr/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254880" y="2149560"/>
            <a:ext cx="5536080" cy="354528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350640" y="1323720"/>
            <a:ext cx="5344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trike="noStrike">
                <a:solidFill>
                  <a:srgbClr val="2e75b6"/>
                </a:solidFill>
                <a:latin typeface="Calibri"/>
              </a:rPr>
              <a:t>Εξέλιξη του προσδόκιμου ζωής κατά τη γέννηση σε έτη 2000-2017 στην Ελλάδα και τις χώρες της ΕΕ</a:t>
            </a:r>
            <a:endParaRPr/>
          </a:p>
        </p:txBody>
      </p:sp>
      <p:sp>
        <p:nvSpPr>
          <p:cNvPr id="139" name="CustomShape 3"/>
          <p:cNvSpPr/>
          <p:nvPr/>
        </p:nvSpPr>
        <p:spPr>
          <a:xfrm>
            <a:off x="254880" y="5700960"/>
            <a:ext cx="54403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1600" strike="noStrike">
                <a:solidFill>
                  <a:srgbClr val="181717"/>
                </a:solidFill>
                <a:latin typeface="Calibri"/>
              </a:rPr>
              <a:t>Αν και το προσδόκιμο ζωής παραμένει υψηλότερο του μέσου όρου της ΕΕ ο ρυθμός αύξησης μειώνεται σημαντικά</a:t>
            </a:r>
            <a:endParaRPr/>
          </a:p>
        </p:txBody>
      </p:sp>
      <p:sp>
        <p:nvSpPr>
          <p:cNvPr id="140" name="CustomShape 4"/>
          <p:cNvSpPr/>
          <p:nvPr/>
        </p:nvSpPr>
        <p:spPr>
          <a:xfrm>
            <a:off x="996480" y="6508440"/>
            <a:ext cx="620208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l-GR" sz="1200" strike="noStrike">
                <a:solidFill>
                  <a:srgbClr val="203864"/>
                </a:solidFill>
                <a:latin typeface="Arial Narrow"/>
              </a:rPr>
              <a:t>Πηγή: Country Health Profile Greece, EU State of Health Report, 2019</a:t>
            </a:r>
            <a:endParaRPr/>
          </a:p>
        </p:txBody>
      </p:sp>
      <p:pic>
        <p:nvPicPr>
          <p:cNvPr id="141" name="Picture 12" descr=""/>
          <p:cNvPicPr/>
          <p:nvPr/>
        </p:nvPicPr>
        <p:blipFill>
          <a:blip r:embed="rId2"/>
          <a:stretch/>
        </p:blipFill>
        <p:spPr>
          <a:xfrm>
            <a:off x="6585840" y="2252880"/>
            <a:ext cx="5344560" cy="31806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6714360" y="5695560"/>
            <a:ext cx="509400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1600" strike="noStrike">
                <a:solidFill>
                  <a:srgbClr val="000000"/>
                </a:solidFill>
                <a:latin typeface="Calibri"/>
              </a:rPr>
              <a:t>Στη χώρα μας παρουσιάζεται μικρότερο προσδόκιμο ζωής χωρίς αναπηρία σε σχέση με την  ΕΕ</a:t>
            </a:r>
            <a:endParaRPr/>
          </a:p>
        </p:txBody>
      </p:sp>
      <p:sp>
        <p:nvSpPr>
          <p:cNvPr id="143" name="CustomShape 6"/>
          <p:cNvSpPr/>
          <p:nvPr/>
        </p:nvSpPr>
        <p:spPr>
          <a:xfrm>
            <a:off x="6714360" y="1323720"/>
            <a:ext cx="5216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0070c0"/>
                </a:solidFill>
                <a:latin typeface="Calibri"/>
              </a:rPr>
              <a:t>Προσδόκιμο ζωής με και χωρίς αναπηρία,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0070c0"/>
                </a:solidFill>
                <a:latin typeface="Calibri"/>
              </a:rPr>
              <a:t>Ελλάδα – ΕΕ 2017</a:t>
            </a:r>
            <a:endParaRPr/>
          </a:p>
        </p:txBody>
      </p:sp>
      <p:sp>
        <p:nvSpPr>
          <p:cNvPr id="144" name="CustomShape 7"/>
          <p:cNvSpPr/>
          <p:nvPr/>
        </p:nvSpPr>
        <p:spPr>
          <a:xfrm>
            <a:off x="7198920" y="629532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478800" y="2205000"/>
            <a:ext cx="5320440" cy="24476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557280" y="1288800"/>
            <a:ext cx="5381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0070c0"/>
                </a:solidFill>
                <a:latin typeface="Calibri"/>
              </a:rPr>
              <a:t>Προτυποποιημένος κατά ηλικία δείκτης θνησιμότητας ανά 100.000 κατοίκους, Ελλάδα – ΕΕ 2016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339480" y="4840200"/>
            <a:ext cx="527688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1600" strike="noStrike">
                <a:solidFill>
                  <a:srgbClr val="000000"/>
                </a:solidFill>
                <a:latin typeface="Calibri"/>
              </a:rPr>
              <a:t>Αν και η Ελλάδα παρουσιάζει καλύτερη εικόνα από το μέσο όρο τη ΕΕ στην προλαμβανόμενη θνησιμότητα, βελτίωση χρειάζεται στην αποφυγή θανάτων από νόσους που μπορούν να  θεραπευθούν</a:t>
            </a:r>
            <a:endParaRPr/>
          </a:p>
        </p:txBody>
      </p:sp>
      <p:sp>
        <p:nvSpPr>
          <p:cNvPr id="148" name="TextShape 3"/>
          <p:cNvSpPr txBox="1"/>
          <p:nvPr/>
        </p:nvSpPr>
        <p:spPr>
          <a:xfrm>
            <a:off x="254880" y="164880"/>
            <a:ext cx="11370960" cy="775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2800" strike="noStrike">
                <a:solidFill>
                  <a:srgbClr val="002060"/>
                </a:solidFill>
                <a:latin typeface="Calibri"/>
              </a:rPr>
              <a:t>Μερικές σημαντικές προκλήσεις: Αποτελεσματικότητα και Υγιεινός Τρόπος Ζωής</a:t>
            </a:r>
            <a:endParaRPr/>
          </a:p>
        </p:txBody>
      </p:sp>
      <p:pic>
        <p:nvPicPr>
          <p:cNvPr id="149" name="Picture 10" descr=""/>
          <p:cNvPicPr/>
          <p:nvPr/>
        </p:nvPicPr>
        <p:blipFill>
          <a:blip r:embed="rId2"/>
          <a:stretch/>
        </p:blipFill>
        <p:spPr>
          <a:xfrm>
            <a:off x="5799960" y="2119320"/>
            <a:ext cx="6248880" cy="4333680"/>
          </a:xfrm>
          <a:prstGeom prst="rect">
            <a:avLst/>
          </a:prstGeom>
          <a:ln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6388560" y="1211400"/>
            <a:ext cx="54982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0070c0"/>
                </a:solidFill>
                <a:latin typeface="Calibri"/>
              </a:rPr>
              <a:t>Το Κάπνισμα και η Παχυσαρκία αποτελούν σημαντικούς παράγοντες κινδύνου στον Ελληνικό πληθυσμό</a:t>
            </a:r>
            <a:endParaRPr/>
          </a:p>
        </p:txBody>
      </p:sp>
      <p:sp>
        <p:nvSpPr>
          <p:cNvPr id="151" name="CustomShape 5"/>
          <p:cNvSpPr/>
          <p:nvPr/>
        </p:nvSpPr>
        <p:spPr>
          <a:xfrm>
            <a:off x="557280" y="6180840"/>
            <a:ext cx="620208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l-GR" sz="1200" strike="noStrike">
                <a:solidFill>
                  <a:srgbClr val="203864"/>
                </a:solidFill>
                <a:latin typeface="Arial Narrow"/>
              </a:rPr>
              <a:t>Πηγή: Country Health Profile Greece, EU State of Health Report, 2019</a:t>
            </a:r>
            <a:endParaRPr/>
          </a:p>
        </p:txBody>
      </p:sp>
      <p:sp>
        <p:nvSpPr>
          <p:cNvPr id="152" name="CustomShape 6"/>
          <p:cNvSpPr/>
          <p:nvPr/>
        </p:nvSpPr>
        <p:spPr>
          <a:xfrm>
            <a:off x="7093800" y="636552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4" descr=""/>
          <p:cNvPicPr/>
          <p:nvPr/>
        </p:nvPicPr>
        <p:blipFill>
          <a:blip r:embed="rId1"/>
          <a:stretch/>
        </p:blipFill>
        <p:spPr>
          <a:xfrm>
            <a:off x="677160" y="1245240"/>
            <a:ext cx="5583960" cy="5072040"/>
          </a:xfrm>
          <a:prstGeom prst="rect">
            <a:avLst/>
          </a:prstGeom>
          <a:ln>
            <a:noFill/>
          </a:ln>
        </p:spPr>
      </p:pic>
      <p:sp>
        <p:nvSpPr>
          <p:cNvPr id="154" name="TextShape 1"/>
          <p:cNvSpPr txBox="1"/>
          <p:nvPr/>
        </p:nvSpPr>
        <p:spPr>
          <a:xfrm>
            <a:off x="254880" y="164880"/>
            <a:ext cx="10515240" cy="775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2800" strike="noStrike">
                <a:solidFill>
                  <a:srgbClr val="002060"/>
                </a:solidFill>
                <a:latin typeface="Calibri"/>
              </a:rPr>
              <a:t>Μερικές σημαντικές προκλήσεις: Δαπάνες Υγείας και Προσβασιμότηα</a:t>
            </a:r>
            <a:endParaRPr/>
          </a:p>
        </p:txBody>
      </p:sp>
      <p:pic>
        <p:nvPicPr>
          <p:cNvPr id="155" name="Picture 7" descr=""/>
          <p:cNvPicPr/>
          <p:nvPr/>
        </p:nvPicPr>
        <p:blipFill>
          <a:blip r:embed="rId2"/>
          <a:stretch/>
        </p:blipFill>
        <p:spPr>
          <a:xfrm>
            <a:off x="6641640" y="2161440"/>
            <a:ext cx="4998240" cy="280440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6261480" y="1245240"/>
            <a:ext cx="5468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trike="noStrike">
                <a:solidFill>
                  <a:srgbClr val="0070c0"/>
                </a:solidFill>
                <a:latin typeface="Calibri"/>
              </a:rPr>
              <a:t>Ποσοστό (%) που αναφέρει μη καλυπτόμενες  υγειονομικές ανάγκες, 2017 </a:t>
            </a:r>
            <a:endParaRPr/>
          </a:p>
        </p:txBody>
      </p:sp>
      <p:sp>
        <p:nvSpPr>
          <p:cNvPr id="157" name="CustomShape 3"/>
          <p:cNvSpPr/>
          <p:nvPr/>
        </p:nvSpPr>
        <p:spPr>
          <a:xfrm>
            <a:off x="6460200" y="5236200"/>
            <a:ext cx="536112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l-GR" sz="1600" strike="noStrike">
                <a:solidFill>
                  <a:srgbClr val="000000"/>
                </a:solidFill>
                <a:latin typeface="Calibri"/>
              </a:rPr>
              <a:t>Οι ανισότητες στην προσβασιμότητα στην υγειονομική φροντίδα αυξήθηκαν τα τελευταία έτη και απαιτείται ενεργητική πολιτική κατά των κοινωνικο-οικονομικών ανισοτήτων στην υγεία και την πρόσβαση στις υπηρεσίες υγείας</a:t>
            </a:r>
            <a:endParaRPr/>
          </a:p>
        </p:txBody>
      </p:sp>
      <p:sp>
        <p:nvSpPr>
          <p:cNvPr id="158" name="CustomShape 4"/>
          <p:cNvSpPr/>
          <p:nvPr/>
        </p:nvSpPr>
        <p:spPr>
          <a:xfrm>
            <a:off x="6723000" y="6508800"/>
            <a:ext cx="620208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i="1" lang="el-GR" sz="1200" strike="noStrike">
                <a:solidFill>
                  <a:srgbClr val="203864"/>
                </a:solidFill>
                <a:latin typeface="Arial Narrow"/>
              </a:rPr>
              <a:t>Πηγή: Country Health Profile Greece, EU State of Health Report, 2019</a:t>
            </a:r>
            <a:endParaRPr/>
          </a:p>
        </p:txBody>
      </p:sp>
      <p:sp>
        <p:nvSpPr>
          <p:cNvPr id="159" name="CustomShape 5"/>
          <p:cNvSpPr/>
          <p:nvPr/>
        </p:nvSpPr>
        <p:spPr>
          <a:xfrm>
            <a:off x="0" y="6354720"/>
            <a:ext cx="546876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651600"/>
            <a:ext cx="12191760" cy="73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TextShape 2"/>
          <p:cNvSpPr txBox="1"/>
          <p:nvPr/>
        </p:nvSpPr>
        <p:spPr>
          <a:xfrm>
            <a:off x="556560" y="643320"/>
            <a:ext cx="11210400" cy="7444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2200" strike="noStrike">
                <a:solidFill>
                  <a:srgbClr val="ffffff"/>
                </a:solidFill>
                <a:latin typeface="Calibri Light"/>
              </a:rPr>
              <a:t>Η αύξηση της δημόσιας χρηματοδότησης ως ποσοστού της συνολικής υγειονομικής δαπάνης θα μειώσει τις κοινωνικο-οικονομικές ανισότητες</a:t>
            </a:r>
            <a:endParaRPr/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1380600" y="1675080"/>
            <a:ext cx="9430200" cy="439380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426600" y="603504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465408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TextShape 2"/>
          <p:cNvSpPr txBox="1"/>
          <p:nvPr/>
        </p:nvSpPr>
        <p:spPr>
          <a:xfrm>
            <a:off x="651240" y="640080"/>
            <a:ext cx="3376800" cy="3681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en-US" sz="3700" strike="noStrike">
                <a:solidFill>
                  <a:srgbClr val="ffffff"/>
                </a:solidFill>
                <a:latin typeface="Calibri Light"/>
              </a:rPr>
              <a:t>Η χρηματοδότηση της φαρμακευτικής περίθαλψης πρέπει να ανασχεδιασθεί </a:t>
            </a:r>
            <a:endParaRPr/>
          </a:p>
        </p:txBody>
      </p:sp>
      <p:pic>
        <p:nvPicPr>
          <p:cNvPr id="166" name="Picture 1" descr=""/>
          <p:cNvPicPr/>
          <p:nvPr/>
        </p:nvPicPr>
        <p:blipFill>
          <a:blip r:embed="rId1"/>
          <a:stretch/>
        </p:blipFill>
        <p:spPr>
          <a:xfrm>
            <a:off x="5195520" y="1561680"/>
            <a:ext cx="6356160" cy="3733920"/>
          </a:xfrm>
          <a:prstGeom prst="rect">
            <a:avLst/>
          </a:prstGeom>
          <a:ln>
            <a:noFill/>
          </a:ln>
        </p:spPr>
      </p:pic>
      <p:sp>
        <p:nvSpPr>
          <p:cNvPr id="167" name="TextShape 3"/>
          <p:cNvSpPr txBox="1"/>
          <p:nvPr/>
        </p:nvSpPr>
        <p:spPr>
          <a:xfrm>
            <a:off x="5781240" y="5339520"/>
            <a:ext cx="5586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l-GR" sz="1200" strike="noStrike">
                <a:solidFill>
                  <a:srgbClr val="898989"/>
                </a:solidFill>
                <a:latin typeface="Calibri"/>
              </a:rPr>
              <a:t>Πηγή: Καθ. Ι. Υφαντόπουλος Πανεπιστήμιο Αθηνών, 2019</a:t>
            </a:r>
            <a:endParaRPr/>
          </a:p>
        </p:txBody>
      </p:sp>
      <p:sp>
        <p:nvSpPr>
          <p:cNvPr id="168" name="CustomShape 4"/>
          <p:cNvSpPr/>
          <p:nvPr/>
        </p:nvSpPr>
        <p:spPr>
          <a:xfrm>
            <a:off x="7058160" y="626580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trike="noStrike">
                <a:solidFill>
                  <a:srgbClr val="000000"/>
                </a:solidFill>
                <a:latin typeface="Calibri Light"/>
              </a:rPr>
              <a:t>Μια σύγχρονη φαρμακευτική πολιτική απαιτεί ολιστική προσέγγιση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3480480" y="1826280"/>
            <a:ext cx="1428840" cy="92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2"/>
          <a:fontRef idx="minor"/>
        </p:style>
        <p:txBody>
          <a:bodyPr lIns="45720" rIns="45720" tIns="91080" bIns="91080" anchor="ctr"/>
          <a:p>
            <a:pPr algn="ctr">
              <a:lnSpc>
                <a:spcPct val="90000"/>
              </a:lnSpc>
            </a:pPr>
            <a:r>
              <a:rPr b="1" lang="el-GR" sz="1200" strike="noStrike">
                <a:solidFill>
                  <a:srgbClr val="ffffff"/>
                </a:solidFill>
                <a:latin typeface="Calibri"/>
              </a:rPr>
              <a:t>Σύστημα Τιμολόγησης 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2338560" y="2291040"/>
            <a:ext cx="3713400" cy="3713400"/>
          </a:xfrm>
          <a:custGeom>
            <a:avLst/>
            <a:gdLst/>
            <a:ahLst/>
            <a:rect l="0" t="0" r="r" b="b"/>
            <a:pathLst>
              <a:path w="2581323" h="1856814">
                <a:moveTo>
                  <a:pt x="2581322" y="147179"/>
                </a:moveTo>
                <a:lnTo>
                  <a:pt x="1856814" y="1856813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72" name="CustomShape 4"/>
          <p:cNvSpPr/>
          <p:nvPr/>
        </p:nvSpPr>
        <p:spPr>
          <a:xfrm>
            <a:off x="5246640" y="3109320"/>
            <a:ext cx="1428840" cy="92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2"/>
          <a:fontRef idx="minor"/>
        </p:style>
        <p:txBody>
          <a:bodyPr lIns="45720" rIns="45720" tIns="91080" bIns="91080" anchor="ctr"/>
          <a:p>
            <a:pPr algn="ctr">
              <a:lnSpc>
                <a:spcPct val="90000"/>
              </a:lnSpc>
            </a:pPr>
            <a:r>
              <a:rPr b="1" lang="el-GR" sz="1200" strike="noStrike">
                <a:solidFill>
                  <a:srgbClr val="ffffff"/>
                </a:solidFill>
                <a:latin typeface="Calibri"/>
              </a:rPr>
              <a:t>ΑΤΥ / Διαπραγματεύσεις</a:t>
            </a:r>
            <a:endParaRPr/>
          </a:p>
        </p:txBody>
      </p:sp>
      <p:sp>
        <p:nvSpPr>
          <p:cNvPr id="173" name="CustomShape 5"/>
          <p:cNvSpPr/>
          <p:nvPr/>
        </p:nvSpPr>
        <p:spPr>
          <a:xfrm>
            <a:off x="2338560" y="2291040"/>
            <a:ext cx="3713400" cy="3713400"/>
          </a:xfrm>
          <a:custGeom>
            <a:avLst/>
            <a:gdLst/>
            <a:ahLst/>
            <a:rect l="0" t="0" r="r" b="b"/>
            <a:pathLst>
              <a:path w="3711075" h="1856814">
                <a:moveTo>
                  <a:pt x="3711074" y="1759440"/>
                </a:moveTo>
                <a:lnTo>
                  <a:pt x="1856814" y="1856813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74" name="CustomShape 6"/>
          <p:cNvSpPr/>
          <p:nvPr/>
        </p:nvSpPr>
        <p:spPr>
          <a:xfrm>
            <a:off x="4572000" y="5185440"/>
            <a:ext cx="1428840" cy="92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2"/>
          <a:fontRef idx="minor"/>
        </p:style>
        <p:txBody>
          <a:bodyPr lIns="45720" rIns="45720" tIns="91080" bIns="91080" anchor="ctr"/>
          <a:p>
            <a:pPr algn="ctr">
              <a:lnSpc>
                <a:spcPct val="90000"/>
              </a:lnSpc>
            </a:pPr>
            <a:r>
              <a:rPr b="1" lang="el-GR" sz="1200" strike="noStrike">
                <a:solidFill>
                  <a:srgbClr val="ffffff"/>
                </a:solidFill>
                <a:latin typeface="Calibri"/>
              </a:rPr>
              <a:t>Έλεγχος συνταγογράφησης / Θεραπευτικά πρωτόκολλα</a:t>
            </a:r>
            <a:endParaRPr/>
          </a:p>
        </p:txBody>
      </p:sp>
      <p:sp>
        <p:nvSpPr>
          <p:cNvPr id="175" name="CustomShape 7"/>
          <p:cNvSpPr/>
          <p:nvPr/>
        </p:nvSpPr>
        <p:spPr>
          <a:xfrm>
            <a:off x="2338560" y="2291040"/>
            <a:ext cx="3713400" cy="3713400"/>
          </a:xfrm>
          <a:custGeom>
            <a:avLst/>
            <a:gdLst/>
            <a:ahLst/>
            <a:rect l="0" t="0" r="r" b="b"/>
            <a:pathLst>
              <a:path w="2226161" h="3676524">
                <a:moveTo>
                  <a:pt x="2226160" y="3676523"/>
                </a:moveTo>
                <a:lnTo>
                  <a:pt x="1856814" y="1856813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76" name="CustomShape 8"/>
          <p:cNvSpPr/>
          <p:nvPr/>
        </p:nvSpPr>
        <p:spPr>
          <a:xfrm>
            <a:off x="2389320" y="5185440"/>
            <a:ext cx="1428840" cy="92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2"/>
          <a:fontRef idx="minor"/>
        </p:style>
        <p:txBody>
          <a:bodyPr lIns="45720" rIns="45720" tIns="91080" bIns="91080" anchor="ctr"/>
          <a:p>
            <a:pPr algn="ctr">
              <a:lnSpc>
                <a:spcPct val="90000"/>
              </a:lnSpc>
            </a:pPr>
            <a:r>
              <a:rPr b="1" lang="el-GR" sz="1200" strike="noStrike">
                <a:solidFill>
                  <a:srgbClr val="ffffff"/>
                </a:solidFill>
                <a:latin typeface="Calibri"/>
              </a:rPr>
              <a:t>Αξιοποίηση ηλεκτρονικών Δεδομένων</a:t>
            </a:r>
            <a:endParaRPr/>
          </a:p>
        </p:txBody>
      </p:sp>
      <p:sp>
        <p:nvSpPr>
          <p:cNvPr id="177" name="CustomShape 9"/>
          <p:cNvSpPr/>
          <p:nvPr/>
        </p:nvSpPr>
        <p:spPr>
          <a:xfrm>
            <a:off x="2338560" y="2291040"/>
            <a:ext cx="3713400" cy="3713400"/>
          </a:xfrm>
          <a:custGeom>
            <a:avLst/>
            <a:gdLst/>
            <a:ahLst/>
            <a:rect l="0" t="0" r="r" b="b"/>
            <a:pathLst>
              <a:path w="1856815" h="2884584">
                <a:moveTo>
                  <a:pt x="310383" y="2884583"/>
                </a:moveTo>
                <a:lnTo>
                  <a:pt x="1856814" y="1856813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78" name="CustomShape 10"/>
          <p:cNvSpPr/>
          <p:nvPr/>
        </p:nvSpPr>
        <p:spPr>
          <a:xfrm>
            <a:off x="1714680" y="3109320"/>
            <a:ext cx="1428840" cy="928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dk2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2"/>
          <a:fontRef idx="minor"/>
        </p:style>
        <p:txBody>
          <a:bodyPr lIns="45720" rIns="45720" tIns="91080" bIns="91080" anchor="ctr"/>
          <a:p>
            <a:pPr algn="ctr">
              <a:lnSpc>
                <a:spcPct val="90000"/>
              </a:lnSpc>
            </a:pPr>
            <a:r>
              <a:rPr b="1" lang="el-GR" sz="1200" strike="noStrike">
                <a:solidFill>
                  <a:srgbClr val="ffffff"/>
                </a:solidFill>
                <a:latin typeface="Calibri"/>
              </a:rPr>
              <a:t>Τριετής συμφωνία συνεργασίας όλων των φορέων</a:t>
            </a:r>
            <a:endParaRPr/>
          </a:p>
        </p:txBody>
      </p:sp>
      <p:sp>
        <p:nvSpPr>
          <p:cNvPr id="179" name="CustomShape 11"/>
          <p:cNvSpPr/>
          <p:nvPr/>
        </p:nvSpPr>
        <p:spPr>
          <a:xfrm>
            <a:off x="2338560" y="2291040"/>
            <a:ext cx="3713400" cy="3713400"/>
          </a:xfrm>
          <a:custGeom>
            <a:avLst/>
            <a:gdLst/>
            <a:ahLst/>
            <a:rect l="0" t="0" r="r" b="b"/>
            <a:pathLst>
              <a:path w="1856815" h="1856814">
                <a:moveTo>
                  <a:pt x="323440" y="809663"/>
                </a:moveTo>
                <a:lnTo>
                  <a:pt x="1856814" y="1856813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180" name="CustomShape 12"/>
          <p:cNvSpPr/>
          <p:nvPr/>
        </p:nvSpPr>
        <p:spPr>
          <a:xfrm>
            <a:off x="6942960" y="606564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4654440" y="478080"/>
            <a:ext cx="7033680" cy="5918400"/>
          </a:xfrm>
          <a:prstGeom prst="rect">
            <a:avLst/>
          </a:prstGeom>
          <a:solidFill>
            <a:srgbClr val="404040"/>
          </a:solidFill>
          <a:ln w="12708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TextShape 2"/>
          <p:cNvSpPr txBox="1"/>
          <p:nvPr/>
        </p:nvSpPr>
        <p:spPr>
          <a:xfrm>
            <a:off x="5123520" y="807120"/>
            <a:ext cx="5638680" cy="1424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000" strike="noStrike">
                <a:solidFill>
                  <a:srgbClr val="ffffff"/>
                </a:solidFill>
                <a:latin typeface="Calibri Light"/>
              </a:rPr>
              <a:t>Σταθερό σύστημα τιμολόγησης</a:t>
            </a:r>
            <a:endParaRPr/>
          </a:p>
        </p:txBody>
      </p:sp>
      <p:pic>
        <p:nvPicPr>
          <p:cNvPr id="183" name="Picture 2" descr=""/>
          <p:cNvPicPr/>
          <p:nvPr/>
        </p:nvPicPr>
        <p:blipFill>
          <a:blip r:embed="rId1"/>
          <a:srcRect l="0" t="10326" r="0" b="495"/>
          <a:stretch/>
        </p:blipFill>
        <p:spPr>
          <a:xfrm>
            <a:off x="482040" y="786600"/>
            <a:ext cx="3662280" cy="2172600"/>
          </a:xfrm>
          <a:prstGeom prst="rect">
            <a:avLst/>
          </a:prstGeom>
          <a:ln>
            <a:noFill/>
          </a:ln>
        </p:spPr>
      </p:pic>
      <p:sp>
        <p:nvSpPr>
          <p:cNvPr id="184" name="Line 3"/>
          <p:cNvSpPr/>
          <p:nvPr/>
        </p:nvSpPr>
        <p:spPr>
          <a:xfrm>
            <a:off x="5429880" y="2638800"/>
            <a:ext cx="4562640" cy="0"/>
          </a:xfrm>
          <a:prstGeom prst="line">
            <a:avLst/>
          </a:prstGeom>
          <a:ln w="22320">
            <a:solidFill>
              <a:srgbClr val="e7e6e6"/>
            </a:solidFill>
          </a:ln>
        </p:spPr>
      </p:sp>
      <p:pic>
        <p:nvPicPr>
          <p:cNvPr id="185" name="Picture 3" descr=""/>
          <p:cNvPicPr/>
          <p:nvPr/>
        </p:nvPicPr>
        <p:blipFill>
          <a:blip r:embed="rId2"/>
          <a:srcRect l="0" t="0" r="0" b="1118"/>
          <a:stretch/>
        </p:blipFill>
        <p:spPr>
          <a:xfrm>
            <a:off x="482040" y="4085640"/>
            <a:ext cx="3662280" cy="2172600"/>
          </a:xfrm>
          <a:prstGeom prst="rect">
            <a:avLst/>
          </a:prstGeom>
          <a:ln>
            <a:noFill/>
          </a:ln>
        </p:spPr>
      </p:pic>
      <p:sp>
        <p:nvSpPr>
          <p:cNvPr id="186" name="TextShape 4"/>
          <p:cNvSpPr txBox="1"/>
          <p:nvPr/>
        </p:nvSpPr>
        <p:spPr>
          <a:xfrm>
            <a:off x="4798440" y="2799720"/>
            <a:ext cx="6757560" cy="2987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Θεσμοθετήθηκε νέο, απλό, διαφανές, σταθερό και προβλέψιμο σύστημα τιμολόγησης με βάση το μέσο όρο των 2 χωρών της Ευρωζώνης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Περιορισμός των αυξήσεων, επιτρέπονται μόνο για λόγους δημόσιας υγείας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Τιμολόγηση γενοσήμων στο 65% των τιμών των προϊόντων κατά τη λήξη της περιόδου προστασίας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Ταχεία τιμολόγηση γενοσήμων για την αύξηση του ανταγωνισμού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Πρόγραμμα υποβολής τιμών στον ΕΟΦ για τον καλύτερο προγραμματισμό όλων των εμπλεκομένων φορέων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ffffff"/>
                </a:solidFill>
                <a:latin typeface="Calibri"/>
              </a:rPr>
              <a:t>Δυνατότητα εθελοντικών μειώσεων τιμών </a:t>
            </a:r>
            <a:endParaRPr/>
          </a:p>
        </p:txBody>
      </p:sp>
      <p:sp>
        <p:nvSpPr>
          <p:cNvPr id="187" name="CustomShape 5"/>
          <p:cNvSpPr/>
          <p:nvPr/>
        </p:nvSpPr>
        <p:spPr>
          <a:xfrm>
            <a:off x="320040" y="6334920"/>
            <a:ext cx="660060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ff0000"/>
                </a:solidFill>
                <a:latin typeface="Calibri"/>
              </a:rPr>
              <a:t>Αθήνα 18 Φεβρουαρίου 2020</a:t>
            </a:r>
            <a:endParaRPr/>
          </a:p>
          <a:p>
            <a:pPr>
              <a:lnSpc>
                <a:spcPct val="100000"/>
              </a:lnSpc>
            </a:pP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«</a:t>
            </a:r>
            <a:r>
              <a:rPr b="1"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Συζητάμε για το Σύστημα Υγείας της επόμενης δεκαετίας</a:t>
            </a:r>
            <a:r>
              <a:rPr lang="el-GR" sz="1400" strike="noStrike">
                <a:solidFill>
                  <a:srgbClr val="ff0000"/>
                </a:solidFill>
                <a:latin typeface="Trebuchet MS"/>
                <a:ea typeface="Calibri"/>
              </a:rPr>
              <a:t>» 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Application>LibreOffice/4.4.0.3$Windows_x86 LibreOffice_project/de093506bcdc5fafd9023ee680b8c60e3e0645d7</Application>
  <Paragraphs>112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2020-02-16T15:57:19Z</dcterms:created>
  <dc:creator>Karokis, Antonis</dc:creator>
  <dc:language>el-GR</dc:language>
  <cp:lastModifiedBy>Dimitrios Filippou</cp:lastModifiedBy>
  <dcterms:modified xsi:type="dcterms:W3CDTF">2020-02-17T08:25:05Z</dcterms:modified>
  <cp:revision>4</cp:revision>
  <dc:title>Εκσυγχρονισμός και Διαχείριση Σύγχρονης Φαρμακευτικής Πολιτικής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  <property fmtid="{D5CDD505-2E9C-101B-9397-08002B2CF9AE}" pid="12" name="bjDocumentLabelXML">
    <vt:lpwstr>&lt;?xml version="1.0" encoding="us-ascii"?&gt;&lt;sisl xmlns:xsi="http://www.w3.org/2001/XMLSchema-instance" xmlns:xsd="http://www.w3.org/2001/XMLSchema" sislVersion="0" policy="a10f9ac0-5937-4b4f-b459-96aedd9ed2c5" origin="userSelected" xmlns="http://www.boldonj</vt:lpwstr>
  </property>
  <property fmtid="{D5CDD505-2E9C-101B-9397-08002B2CF9AE}" pid="13" name="bjDocumentLabelXML-0">
    <vt:lpwstr>ames.com/2008/01/sie/internal/label"&gt;&lt;element uid="9920fcc9-9f43-4d43-9e3e-b98a219cfd55" value="" /&gt;&lt;/sisl&gt;</vt:lpwstr>
  </property>
  <property fmtid="{D5CDD505-2E9C-101B-9397-08002B2CF9AE}" pid="14" name="bjDocumentSecurityLabel">
    <vt:lpwstr>Not Classified</vt:lpwstr>
  </property>
  <property fmtid="{D5CDD505-2E9C-101B-9397-08002B2CF9AE}" pid="15" name="docIndexRef">
    <vt:lpwstr>8180b4f8-bf7b-42de-9e47-af40e756a267</vt:lpwstr>
  </property>
</Properties>
</file>