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fortaa Light" panose="020B0604020202020204" charset="0"/>
      <p:regular r:id="rId16"/>
    </p:embeddedFont>
    <p:embeddedFont>
      <p:font typeface="Comfortaa Light Bold" panose="020B0604020202020204" charset="0"/>
      <p:regular r:id="rId17"/>
    </p:embeddedFont>
    <p:embeddedFont>
      <p:font typeface="Montserrat Classic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593" autoAdjust="0"/>
  </p:normalViewPr>
  <p:slideViewPr>
    <p:cSldViewPr>
      <p:cViewPr varScale="1">
        <p:scale>
          <a:sx n="50" d="100"/>
          <a:sy n="50" d="100"/>
        </p:scale>
        <p:origin x="3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463"/>
            <a:ext cx="18288000" cy="10344150"/>
            <a:chOff x="0" y="0"/>
            <a:chExt cx="24384000" cy="137922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rcRect t="7578" b="7578"/>
            <a:stretch>
              <a:fillRect/>
            </a:stretch>
          </p:blipFill>
          <p:spPr>
            <a:xfrm>
              <a:off x="0" y="0"/>
              <a:ext cx="24384000" cy="137922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303884" y="1017984"/>
            <a:ext cx="11723234" cy="8317643"/>
            <a:chOff x="0" y="0"/>
            <a:chExt cx="11404825" cy="80917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04826" cy="8091732"/>
            </a:xfrm>
            <a:custGeom>
              <a:avLst/>
              <a:gdLst/>
              <a:ahLst/>
              <a:cxnLst/>
              <a:rect l="l" t="t" r="r" b="b"/>
              <a:pathLst>
                <a:path w="11404826" h="8091732">
                  <a:moveTo>
                    <a:pt x="11404826" y="279400"/>
                  </a:moveTo>
                  <a:lnTo>
                    <a:pt x="11404826" y="0"/>
                  </a:lnTo>
                  <a:lnTo>
                    <a:pt x="0" y="0"/>
                  </a:lnTo>
                  <a:lnTo>
                    <a:pt x="0" y="8091732"/>
                  </a:lnTo>
                  <a:lnTo>
                    <a:pt x="11404826" y="8091732"/>
                  </a:lnTo>
                  <a:lnTo>
                    <a:pt x="11404826" y="279400"/>
                  </a:lnTo>
                  <a:close/>
                  <a:moveTo>
                    <a:pt x="11326085" y="279400"/>
                  </a:moveTo>
                  <a:lnTo>
                    <a:pt x="11326085" y="8012992"/>
                  </a:lnTo>
                  <a:lnTo>
                    <a:pt x="78740" y="8012992"/>
                  </a:lnTo>
                  <a:lnTo>
                    <a:pt x="78740" y="78740"/>
                  </a:lnTo>
                  <a:lnTo>
                    <a:pt x="11326085" y="78740"/>
                  </a:lnTo>
                  <a:lnTo>
                    <a:pt x="11326085" y="27940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47361" y="2665950"/>
            <a:ext cx="8993278" cy="2206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l-GR" sz="4199" spc="293" dirty="0">
                <a:solidFill>
                  <a:srgbClr val="38B6FF"/>
                </a:solidFill>
                <a:latin typeface="Comfortaa Light"/>
              </a:rPr>
              <a:t>Δημόσια – Ιδιωτική Ασφάλιση: Το μίγμα για την κάλυψη </a:t>
            </a:r>
          </a:p>
          <a:p>
            <a:pPr algn="ctr">
              <a:lnSpc>
                <a:spcPts val="5879"/>
              </a:lnSpc>
            </a:pPr>
            <a:r>
              <a:rPr lang="el-GR" sz="4199" spc="293" dirty="0">
                <a:solidFill>
                  <a:srgbClr val="38B6FF"/>
                </a:solidFill>
                <a:latin typeface="Comfortaa Light"/>
              </a:rPr>
              <a:t>και προστασία των πολιτών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33527" y="6520436"/>
            <a:ext cx="10420945" cy="16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</a:pP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Κ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α</a:t>
            </a: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τερίν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α </a:t>
            </a: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Κουτσογιάννη</a:t>
            </a:r>
            <a:endParaRPr lang="en-US" sz="3113" spc="466" dirty="0">
              <a:solidFill>
                <a:srgbClr val="FFFFFF"/>
              </a:solidFill>
              <a:latin typeface="Montserrat Classic"/>
            </a:endParaRPr>
          </a:p>
          <a:p>
            <a:pPr algn="ctr">
              <a:lnSpc>
                <a:spcPts val="4358"/>
              </a:lnSpc>
            </a:pP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Πρόεδρος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 Δ.Σ.</a:t>
            </a:r>
          </a:p>
          <a:p>
            <a:pPr algn="ctr">
              <a:lnSpc>
                <a:spcPts val="4358"/>
              </a:lnSpc>
            </a:pP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Ένωση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Ασθενών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Ελλάδ</a:t>
            </a:r>
            <a:r>
              <a:rPr lang="en-US" sz="3113" spc="466" dirty="0">
                <a:solidFill>
                  <a:srgbClr val="FFFFFF"/>
                </a:solidFill>
                <a:latin typeface="Montserrat Classic"/>
              </a:rPr>
              <a:t>α</a:t>
            </a:r>
            <a:r>
              <a:rPr lang="en-US" sz="3113" spc="466" dirty="0" err="1">
                <a:solidFill>
                  <a:srgbClr val="FFFFFF"/>
                </a:solidFill>
                <a:latin typeface="Montserrat Classic"/>
              </a:rPr>
              <a:t>ς</a:t>
            </a:r>
            <a:endParaRPr lang="en-US" sz="3113" spc="466" dirty="0">
              <a:solidFill>
                <a:srgbClr val="FFFFFF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463"/>
            <a:ext cx="18288000" cy="10344150"/>
            <a:chOff x="0" y="0"/>
            <a:chExt cx="24384000" cy="137922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rcRect t="7578" b="7578"/>
            <a:stretch>
              <a:fillRect/>
            </a:stretch>
          </p:blipFill>
          <p:spPr>
            <a:xfrm>
              <a:off x="0" y="0"/>
              <a:ext cx="24384000" cy="137922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303884" y="1017984"/>
            <a:ext cx="11723234" cy="8317643"/>
            <a:chOff x="0" y="0"/>
            <a:chExt cx="11404825" cy="80917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04826" cy="8091732"/>
            </a:xfrm>
            <a:custGeom>
              <a:avLst/>
              <a:gdLst/>
              <a:ahLst/>
              <a:cxnLst/>
              <a:rect l="l" t="t" r="r" b="b"/>
              <a:pathLst>
                <a:path w="11404826" h="8091732">
                  <a:moveTo>
                    <a:pt x="11404826" y="279400"/>
                  </a:moveTo>
                  <a:lnTo>
                    <a:pt x="11404826" y="0"/>
                  </a:lnTo>
                  <a:lnTo>
                    <a:pt x="0" y="0"/>
                  </a:lnTo>
                  <a:lnTo>
                    <a:pt x="0" y="8091732"/>
                  </a:lnTo>
                  <a:lnTo>
                    <a:pt x="11404826" y="8091732"/>
                  </a:lnTo>
                  <a:lnTo>
                    <a:pt x="11404826" y="279400"/>
                  </a:lnTo>
                  <a:close/>
                  <a:moveTo>
                    <a:pt x="11326085" y="279400"/>
                  </a:moveTo>
                  <a:lnTo>
                    <a:pt x="11326085" y="8012992"/>
                  </a:lnTo>
                  <a:lnTo>
                    <a:pt x="78740" y="8012992"/>
                  </a:lnTo>
                  <a:lnTo>
                    <a:pt x="78740" y="78740"/>
                  </a:lnTo>
                  <a:lnTo>
                    <a:pt x="11326085" y="78740"/>
                  </a:lnTo>
                  <a:lnTo>
                    <a:pt x="11326085" y="27940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47361" y="2665950"/>
            <a:ext cx="8993278" cy="2206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spc="293">
                <a:solidFill>
                  <a:srgbClr val="38B6FF"/>
                </a:solidFill>
                <a:latin typeface="Comfortaa Light"/>
              </a:rPr>
              <a:t>Δημόσια – Ιδιωτική Ασφάλιση: Το μίγμα για την κάλυψη </a:t>
            </a:r>
          </a:p>
          <a:p>
            <a:pPr algn="ctr">
              <a:lnSpc>
                <a:spcPts val="5879"/>
              </a:lnSpc>
            </a:pPr>
            <a:r>
              <a:rPr lang="en-US" sz="4199" spc="293">
                <a:solidFill>
                  <a:srgbClr val="38B6FF"/>
                </a:solidFill>
                <a:latin typeface="Comfortaa Light"/>
              </a:rPr>
              <a:t>και προστασία των πολιτών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33527" y="6520436"/>
            <a:ext cx="10420945" cy="16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</a:pPr>
            <a:r>
              <a:rPr lang="en-US" sz="3113" spc="466">
                <a:solidFill>
                  <a:srgbClr val="FFFFFF"/>
                </a:solidFill>
                <a:latin typeface="Montserrat Classic"/>
              </a:rPr>
              <a:t>Κατερίνα Κουτσογιάννη</a:t>
            </a:r>
          </a:p>
          <a:p>
            <a:pPr algn="ctr">
              <a:lnSpc>
                <a:spcPts val="4358"/>
              </a:lnSpc>
            </a:pPr>
            <a:r>
              <a:rPr lang="en-US" sz="3113" spc="466">
                <a:solidFill>
                  <a:srgbClr val="FFFFFF"/>
                </a:solidFill>
                <a:latin typeface="Montserrat Classic"/>
              </a:rPr>
              <a:t>Πρόεδρος Δ.Σ.</a:t>
            </a:r>
          </a:p>
          <a:p>
            <a:pPr algn="ctr">
              <a:lnSpc>
                <a:spcPts val="4358"/>
              </a:lnSpc>
            </a:pPr>
            <a:r>
              <a:rPr lang="en-US" sz="3113" spc="466">
                <a:solidFill>
                  <a:srgbClr val="FFFFFF"/>
                </a:solidFill>
                <a:latin typeface="Montserrat Classic"/>
              </a:rPr>
              <a:t>Ένωση Ασθενών Ελλάδας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3446383"/>
            <a:ext cx="3672764" cy="340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Παράγοντες που επιδρούν στην ανοδική τάση των δαπανών υγείας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1963936"/>
            <a:ext cx="12908151" cy="565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8"/>
              </a:lnSpc>
            </a:pPr>
            <a:r>
              <a:rPr lang="en-US" sz="5906" dirty="0">
                <a:solidFill>
                  <a:srgbClr val="FFFFFF"/>
                </a:solidFill>
                <a:latin typeface="Comfortaa Light Bold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Comfortaa Light Bold"/>
              </a:rPr>
              <a:t>Η αυξανόμενη ζήτηση, ως συνέπεια της γήρανσης του πληθυσμού.</a:t>
            </a:r>
          </a:p>
          <a:p>
            <a:pPr algn="l">
              <a:lnSpc>
                <a:spcPts val="5208"/>
              </a:lnSpc>
            </a:pPr>
            <a:endParaRPr lang="el-GR" sz="2800" dirty="0">
              <a:solidFill>
                <a:srgbClr val="FFFFFF"/>
              </a:solidFill>
              <a:latin typeface="Comfortaa Light Bold"/>
            </a:endParaRPr>
          </a:p>
          <a:p>
            <a:pPr marL="231140" lvl="1" algn="l">
              <a:lnSpc>
                <a:spcPts val="5208"/>
              </a:lnSpc>
            </a:pPr>
            <a:r>
              <a:rPr lang="el-GR" sz="2800" dirty="0">
                <a:solidFill>
                  <a:srgbClr val="FFFFFF"/>
                </a:solidFill>
                <a:latin typeface="Comfortaa Light Bold"/>
              </a:rPr>
              <a:t>Η αύξηση του </a:t>
            </a:r>
            <a:r>
              <a:rPr lang="el-GR" sz="2800" dirty="0" err="1">
                <a:solidFill>
                  <a:srgbClr val="FFFFFF"/>
                </a:solidFill>
                <a:latin typeface="Comfortaa Light Bold"/>
              </a:rPr>
              <a:t>επιπολασμού</a:t>
            </a:r>
            <a:r>
              <a:rPr lang="el-GR" sz="2800" dirty="0">
                <a:solidFill>
                  <a:srgbClr val="FFFFFF"/>
                </a:solidFill>
                <a:latin typeface="Comfortaa Light Bold"/>
              </a:rPr>
              <a:t> των χρόνιων νοσημάτων, τα οποία αντιμετωπίζονται με μακροχρόνιες θεραπείες. </a:t>
            </a:r>
          </a:p>
          <a:p>
            <a:pPr marL="231140" lvl="1" algn="l">
              <a:lnSpc>
                <a:spcPts val="5208"/>
              </a:lnSpc>
            </a:pPr>
            <a:endParaRPr lang="el-GR" sz="2800" dirty="0">
              <a:solidFill>
                <a:srgbClr val="FFFFFF"/>
              </a:solidFill>
              <a:latin typeface="Comfortaa Light Bold"/>
            </a:endParaRPr>
          </a:p>
          <a:p>
            <a:pPr marL="231140" lvl="1" algn="l">
              <a:lnSpc>
                <a:spcPts val="5208"/>
              </a:lnSpc>
            </a:pPr>
            <a:r>
              <a:rPr lang="el-GR" sz="2800" dirty="0">
                <a:solidFill>
                  <a:srgbClr val="FFFFFF"/>
                </a:solidFill>
                <a:latin typeface="Comfortaa Light Bold"/>
              </a:rPr>
              <a:t>Η αύξηση των προσδοκιών των χρηστών των υπηρεσιών υγείας.</a:t>
            </a:r>
          </a:p>
          <a:p>
            <a:pPr marL="231140" lvl="1">
              <a:lnSpc>
                <a:spcPts val="5208"/>
              </a:lnSpc>
            </a:pPr>
            <a:endParaRPr lang="el-GR" sz="2800" dirty="0">
              <a:solidFill>
                <a:srgbClr val="FFFFFF"/>
              </a:solidFill>
              <a:latin typeface="Comfortaa Light Bold"/>
            </a:endParaRPr>
          </a:p>
          <a:p>
            <a:pPr marL="231140" lvl="1">
              <a:lnSpc>
                <a:spcPts val="5208"/>
              </a:lnSpc>
            </a:pPr>
            <a:r>
              <a:rPr lang="el-GR" sz="2800" dirty="0">
                <a:solidFill>
                  <a:srgbClr val="FFFFFF"/>
                </a:solidFill>
                <a:latin typeface="Comfortaa Light Bold"/>
              </a:rPr>
              <a:t>Η αύξηση της προσφοράς νέας και πιο ακριβής ιατρικής τεχνολογίας.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294703"/>
            <a:ext cx="3672764" cy="170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Απαιτούμενες δομικές μεταβολές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1454455"/>
            <a:ext cx="12908151" cy="715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omfortaa Light Bold"/>
              </a:rPr>
              <a:t>Καθολική κάλυψη του πληθυσμού σε μία βάση τεκμηριωμένης κωδικοποίησης και ιεράρχησης των αναγκών υγείας. </a:t>
            </a:r>
          </a:p>
          <a:p>
            <a:pPr algn="l">
              <a:lnSpc>
                <a:spcPts val="5207"/>
              </a:lnSpc>
            </a:pPr>
            <a:endParaRPr lang="en-US" sz="2800">
              <a:solidFill>
                <a:srgbClr val="FFFFFF"/>
              </a:solidFill>
              <a:latin typeface="Comfortaa Light Bold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omfortaa Light Bold"/>
              </a:rPr>
              <a:t>Ανάπτυξη υπηρεσιών για τη χρόνια νοσηρότητα και δόμηση ενός ολοκληρωμένου συστήματος πρωτοβάθμιας φροντίδας. </a:t>
            </a:r>
          </a:p>
          <a:p>
            <a:pPr algn="l">
              <a:lnSpc>
                <a:spcPts val="5208"/>
              </a:lnSpc>
            </a:pPr>
            <a:endParaRPr lang="en-US" sz="2800">
              <a:solidFill>
                <a:srgbClr val="FFFFFF"/>
              </a:solidFill>
              <a:latin typeface="Comfortaa Light Bold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omfortaa Light Bold"/>
              </a:rPr>
              <a:t>Μετατόπιση του κέντρου βάρους του υγειονομικού συστήματος από τη θεραπεία στην πρόληψη και τη δημόσια υγεία.</a:t>
            </a:r>
          </a:p>
          <a:p>
            <a:pPr algn="l">
              <a:lnSpc>
                <a:spcPts val="5207"/>
              </a:lnSpc>
            </a:pPr>
            <a:endParaRPr lang="en-US" sz="2800">
              <a:solidFill>
                <a:srgbClr val="FFFFFF"/>
              </a:solidFill>
              <a:latin typeface="Comfortaa Light Bold"/>
            </a:endParaRPr>
          </a:p>
          <a:p>
            <a:pPr marL="462280" lvl="1" indent="-231140">
              <a:lnSpc>
                <a:spcPts val="5208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omfortaa Light Bold"/>
              </a:rPr>
              <a:t>Συγκρότηση και εφαρμογή των αναγκαίων εργαλείων για την αποτροπή των καταστροφικών δαπανών.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577477"/>
            <a:ext cx="3672764" cy="114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Η ιδιωτική δαπάνη υγείας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2329299"/>
            <a:ext cx="12908151" cy="556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l">
              <a:lnSpc>
                <a:spcPts val="3920"/>
              </a:lnSpc>
              <a:buFont typeface="Arial"/>
              <a:buChar char="•"/>
            </a:pPr>
            <a:r>
              <a:rPr lang="el-GR" sz="2800">
                <a:solidFill>
                  <a:srgbClr val="FFFFFF"/>
                </a:solidFill>
                <a:latin typeface="Comfortaa Light Bold"/>
              </a:rPr>
              <a:t>Πάνω από 7% του εισοδήματος των νοικοκυριών δαπανάται για ιδιωτικές και άτυπες πληρωμές.</a:t>
            </a:r>
          </a:p>
          <a:p>
            <a:pPr algn="l">
              <a:lnSpc>
                <a:spcPts val="5207"/>
              </a:lnSpc>
            </a:pPr>
            <a:endParaRPr lang="el-GR" sz="2800">
              <a:solidFill>
                <a:srgbClr val="FFFFFF"/>
              </a:solidFill>
              <a:latin typeface="Comfortaa Light Bold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l-GR" sz="2799">
                <a:solidFill>
                  <a:srgbClr val="FFFFFF"/>
                </a:solidFill>
                <a:latin typeface="Comfortaa Light Bold"/>
              </a:rPr>
              <a:t>Οι πληρωμές αυτές αποτελούν </a:t>
            </a:r>
            <a:r>
              <a:rPr lang="el-GR" sz="2799">
                <a:solidFill>
                  <a:srgbClr val="FFFFFF"/>
                </a:solidFill>
                <a:latin typeface="Comfortaa Light"/>
              </a:rPr>
              <a:t>περίπου 40% της συνολικής δαπάνης υγείας. </a:t>
            </a:r>
          </a:p>
          <a:p>
            <a:pPr algn="l">
              <a:lnSpc>
                <a:spcPts val="5207"/>
              </a:lnSpc>
            </a:pPr>
            <a:endParaRPr lang="el-GR" sz="2799">
              <a:solidFill>
                <a:srgbClr val="FFFFFF"/>
              </a:solidFill>
              <a:latin typeface="Comfortaa Light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l-GR" sz="2799">
                <a:solidFill>
                  <a:srgbClr val="FFFFFF"/>
                </a:solidFill>
                <a:latin typeface="Comfortaa Light"/>
              </a:rPr>
              <a:t>Μόνο το 4% αφορά στην ιδιωτική συμπληρωματική ασφάλιση. </a:t>
            </a:r>
          </a:p>
          <a:p>
            <a:pPr algn="l">
              <a:lnSpc>
                <a:spcPts val="5207"/>
              </a:lnSpc>
            </a:pPr>
            <a:endParaRPr lang="el-GR" sz="2799">
              <a:solidFill>
                <a:srgbClr val="FFFFFF"/>
              </a:solidFill>
              <a:latin typeface="Comfortaa Light"/>
            </a:endParaRPr>
          </a:p>
          <a:p>
            <a:pPr marL="462280" lvl="1" indent="-231140">
              <a:lnSpc>
                <a:spcPts val="5208"/>
              </a:lnSpc>
              <a:buFont typeface="Arial"/>
              <a:buChar char="•"/>
            </a:pPr>
            <a:r>
              <a:rPr lang="el-GR" sz="2799">
                <a:solidFill>
                  <a:srgbClr val="FFFFFF"/>
                </a:solidFill>
                <a:latin typeface="Comfortaa Light"/>
              </a:rPr>
              <a:t>Η κάλυψη του πληθυσμού δεν ξεπερνά το 10%.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6328" y="5367270"/>
            <a:ext cx="12936264" cy="35314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16328" y="1525291"/>
            <a:ext cx="12936264" cy="34192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2779" y="4280451"/>
            <a:ext cx="3672764" cy="170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Ανεκπλήρωτες ανάγκες υγείας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280451"/>
            <a:ext cx="3672764" cy="170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Τα υποσύνολα της δαπάνης υγείας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1385506"/>
            <a:ext cx="12908151" cy="741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Comfortaa Light Bold"/>
              </a:rPr>
              <a:t>  </a:t>
            </a:r>
          </a:p>
          <a:p>
            <a:pPr marL="594360" lvl="1" indent="-297180" algn="l">
              <a:lnSpc>
                <a:spcPts val="669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omfortaa Light Bold"/>
              </a:rPr>
              <a:t>30% </a:t>
            </a:r>
            <a:r>
              <a:rPr lang="en-US" sz="3600">
                <a:solidFill>
                  <a:srgbClr val="FFFFFF"/>
                </a:solidFill>
                <a:latin typeface="Comfortaa Light"/>
              </a:rPr>
              <a:t>δημόσια χρηματοδότηση</a:t>
            </a:r>
          </a:p>
          <a:p>
            <a:pPr algn="l">
              <a:lnSpc>
                <a:spcPts val="6696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algn="l">
              <a:lnSpc>
                <a:spcPts val="6696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marL="594360" lvl="1" indent="-297180" algn="l">
              <a:lnSpc>
                <a:spcPts val="669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omfortaa Light Bold"/>
              </a:rPr>
              <a:t>30%</a:t>
            </a:r>
            <a:r>
              <a:rPr lang="en-US" sz="3600">
                <a:solidFill>
                  <a:srgbClr val="FFFFFF"/>
                </a:solidFill>
                <a:latin typeface="Comfortaa Light"/>
              </a:rPr>
              <a:t> δαπάνες μέσω ΕΟΠΥΥ</a:t>
            </a:r>
          </a:p>
          <a:p>
            <a:pPr algn="l">
              <a:lnSpc>
                <a:spcPts val="6696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algn="l">
              <a:lnSpc>
                <a:spcPts val="6696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marL="594360" lvl="1" indent="-297180" algn="l">
              <a:lnSpc>
                <a:spcPts val="669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omfortaa Light Bold"/>
              </a:rPr>
              <a:t>40% </a:t>
            </a:r>
            <a:r>
              <a:rPr lang="en-US" sz="3600">
                <a:solidFill>
                  <a:srgbClr val="FFFFFF"/>
                </a:solidFill>
                <a:latin typeface="Comfortaa Light"/>
              </a:rPr>
              <a:t>ιδιωτικές δαπάνες</a:t>
            </a:r>
          </a:p>
          <a:p>
            <a:pPr>
              <a:lnSpc>
                <a:spcPts val="6696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577477"/>
            <a:ext cx="3672764" cy="114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Τα κρίσιμα ερωτήματα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1900721"/>
            <a:ext cx="12908151" cy="659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l-GR" sz="2800">
                <a:solidFill>
                  <a:srgbClr val="FFFFFF"/>
                </a:solidFill>
                <a:latin typeface="Comfortaa Light"/>
              </a:rPr>
              <a:t>Ποια εργαλεία μπορούν και πρέπει να εφαρμοστούν για τη μείωση της ιδιωτικής δαπάνης και την ανακούφιση των νοικοκυριών και ιδιαίτερα των πιο ευάλωτων ομάδων.</a:t>
            </a:r>
          </a:p>
          <a:p>
            <a:pPr algn="l">
              <a:lnSpc>
                <a:spcPts val="5207"/>
              </a:lnSpc>
            </a:pPr>
            <a:endParaRPr lang="el-GR" sz="2800">
              <a:solidFill>
                <a:srgbClr val="FFFFFF"/>
              </a:solidFill>
              <a:latin typeface="Comfortaa Light"/>
            </a:endParaRPr>
          </a:p>
          <a:p>
            <a:pPr algn="l">
              <a:lnSpc>
                <a:spcPts val="5207"/>
              </a:lnSpc>
            </a:pPr>
            <a:endParaRPr lang="el-GR" sz="2800">
              <a:solidFill>
                <a:srgbClr val="FFFFFF"/>
              </a:solidFill>
              <a:latin typeface="Comfortaa Light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l-GR" sz="2799">
                <a:solidFill>
                  <a:srgbClr val="FFFFFF"/>
                </a:solidFill>
                <a:latin typeface="Comfortaa Light"/>
              </a:rPr>
              <a:t>Ποιο είναι το απαιτούμενο μείγμα των μεταρρυθμίσεων, έτσι ώστε στο σύνολο  της ιδιωτικής δαπάνης, τα υποσύνολα των καταστροφικών και των άτυπων πληρωμών να καλύπτουν το μικρότερο δυνατό ζωτικό χώρο. </a:t>
            </a:r>
          </a:p>
          <a:p>
            <a:pPr>
              <a:lnSpc>
                <a:spcPts val="5208"/>
              </a:lnSpc>
            </a:pPr>
            <a:endParaRPr lang="el-GR" sz="2799">
              <a:solidFill>
                <a:srgbClr val="FFFFFF"/>
              </a:solidFill>
              <a:latin typeface="Comfortaa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011930"/>
            <a:ext cx="3672764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Το πλαίσιο σύμπραξης με τον ιδιωτικό τομέα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4441" y="1756311"/>
            <a:ext cx="12908151" cy="6707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omfortaa Light"/>
              </a:rPr>
              <a:t>Ο σχεδιασμός ανάπτυξης των υπηρεσιών υγείας γίνεται με βάση επιδημιολογικά και νοσολογικά δεδομένα και όχι με οικονομικά κριτήρια. </a:t>
            </a:r>
          </a:p>
          <a:p>
            <a:pPr algn="l">
              <a:lnSpc>
                <a:spcPts val="5207"/>
              </a:lnSpc>
            </a:pPr>
            <a:endParaRPr lang="en-US" sz="2800">
              <a:solidFill>
                <a:srgbClr val="FFFFFF"/>
              </a:solidFill>
              <a:latin typeface="Comfortaa Light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omfortaa Light"/>
              </a:rPr>
              <a:t>Οι κοινωνικές ανισότητες περιορίζονται (μείωση καταστροφικών και άτυπων πληρωμών).</a:t>
            </a:r>
          </a:p>
          <a:p>
            <a:pPr algn="l">
              <a:lnSpc>
                <a:spcPts val="5207"/>
              </a:lnSpc>
            </a:pPr>
            <a:endParaRPr lang="en-US" sz="2799">
              <a:solidFill>
                <a:srgbClr val="FFFFFF"/>
              </a:solidFill>
              <a:latin typeface="Comfortaa Light"/>
            </a:endParaRPr>
          </a:p>
          <a:p>
            <a:pPr marL="462279" lvl="1" indent="-231140" algn="l">
              <a:lnSpc>
                <a:spcPts val="5207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omfortaa Light"/>
              </a:rPr>
              <a:t>Το εύρος των επιλογών αυξάνεται.</a:t>
            </a:r>
          </a:p>
          <a:p>
            <a:pPr algn="l">
              <a:lnSpc>
                <a:spcPts val="5207"/>
              </a:lnSpc>
            </a:pPr>
            <a:endParaRPr lang="en-US" sz="2799">
              <a:solidFill>
                <a:srgbClr val="FFFFFF"/>
              </a:solidFill>
              <a:latin typeface="Comfortaa Light"/>
            </a:endParaRPr>
          </a:p>
          <a:p>
            <a:pPr marL="462280" lvl="1" indent="-231140">
              <a:lnSpc>
                <a:spcPts val="5208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Comfortaa Light"/>
              </a:rPr>
              <a:t>Διασφαλίζονται η διαφάνεια, η δημόσια λογοδοσία και η κοινωνική διαβούλευση.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862"/>
            <a:ext cx="4958321" cy="10344221"/>
            <a:chOff x="0" y="0"/>
            <a:chExt cx="6611095" cy="137922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710" r="10710"/>
            <a:stretch>
              <a:fillRect/>
            </a:stretch>
          </p:blipFill>
          <p:spPr>
            <a:xfrm>
              <a:off x="0" y="0"/>
              <a:ext cx="6611095" cy="137922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2779" y="4294703"/>
            <a:ext cx="3672764" cy="170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3937">
                <a:solidFill>
                  <a:srgbClr val="FFFFFF"/>
                </a:solidFill>
                <a:latin typeface="Comfortaa Light Bold"/>
              </a:rPr>
              <a:t>Το πλαίσιο της δημόσιας διαβούλευσης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27317" y="2233196"/>
            <a:ext cx="12462932" cy="574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omfortaa Light"/>
              </a:rPr>
              <a:t>Ο δημόσιος διάλογος πέρα από αφορισμούς περί της ιδιωτικής ασφάλισης.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FFFFFF"/>
              </a:solidFill>
              <a:latin typeface="Comfortaa Light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omfortaa Light"/>
              </a:rPr>
              <a:t>Συστηματική μελέτη για τον σχεδιασμό και τη διαμόρφωση ενός νέου βιώσιμου και με καλύτερες προοπτικές, συστήματος κοινωνικής ασφάλισης υγείας.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3090" y="9780005"/>
            <a:ext cx="4139502" cy="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159" spc="185">
                <a:solidFill>
                  <a:srgbClr val="FFFFFF"/>
                </a:solidFill>
                <a:latin typeface="Comfortaa Light"/>
              </a:rPr>
              <a:t>ΕΝΩΣΗ ΑΣΘΕΝΩΝ ΕΛΛΑΔΑΣ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415</Words>
  <Application>Microsoft Office PowerPoint</Application>
  <PresentationFormat>Προσαρμογή</PresentationFormat>
  <Paragraphs>71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Comfortaa Light</vt:lpstr>
      <vt:lpstr>Montserrat Classic</vt:lpstr>
      <vt:lpstr>Calibri</vt:lpstr>
      <vt:lpstr>Comfortaa Light Bold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Αντίγραφο του Ένωση Ασθενών Ελλάδας</dc:title>
  <dc:creator>User</dc:creator>
  <cp:lastModifiedBy>User</cp:lastModifiedBy>
  <cp:revision>2</cp:revision>
  <dcterms:created xsi:type="dcterms:W3CDTF">2006-08-16T00:00:00Z</dcterms:created>
  <dcterms:modified xsi:type="dcterms:W3CDTF">2020-02-17T13:09:00Z</dcterms:modified>
  <dc:identifier>DAD0FHOtUVY</dc:identifier>
</cp:coreProperties>
</file>