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2286000" y="5003280"/>
            <a:ext cx="6171840" cy="65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2286000" y="5719680"/>
            <a:ext cx="6171840" cy="65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2286000" y="5003280"/>
            <a:ext cx="3011760" cy="65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448600" y="5003280"/>
            <a:ext cx="3011760" cy="65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448600" y="5719680"/>
            <a:ext cx="3011760" cy="65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5"/>
          <p:cNvSpPr>
            <a:spLocks noGrp="1"/>
          </p:cNvSpPr>
          <p:nvPr>
            <p:ph type="body"/>
          </p:nvPr>
        </p:nvSpPr>
        <p:spPr>
          <a:xfrm>
            <a:off x="2286000" y="5719680"/>
            <a:ext cx="3011760" cy="65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2286000" y="5003280"/>
            <a:ext cx="6171840" cy="13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2286000" y="5003280"/>
            <a:ext cx="6171840" cy="13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60" name="" descr=""/>
          <p:cNvPicPr/>
          <p:nvPr/>
        </p:nvPicPr>
        <p:blipFill>
          <a:blip r:embed="rId2"/>
          <a:stretch/>
        </p:blipFill>
        <p:spPr>
          <a:xfrm>
            <a:off x="4512600" y="5002920"/>
            <a:ext cx="1718640" cy="1371240"/>
          </a:xfrm>
          <a:prstGeom prst="rect">
            <a:avLst/>
          </a:prstGeom>
          <a:ln>
            <a:noFill/>
          </a:ln>
        </p:spPr>
      </p:pic>
      <p:pic>
        <p:nvPicPr>
          <p:cNvPr id="61" name="" descr=""/>
          <p:cNvPicPr/>
          <p:nvPr/>
        </p:nvPicPr>
        <p:blipFill>
          <a:blip r:embed="rId3"/>
          <a:stretch/>
        </p:blipFill>
        <p:spPr>
          <a:xfrm>
            <a:off x="4512600" y="5002920"/>
            <a:ext cx="1718640" cy="1371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subTitle"/>
          </p:nvPr>
        </p:nvSpPr>
        <p:spPr>
          <a:xfrm>
            <a:off x="2286000" y="5003280"/>
            <a:ext cx="6171840" cy="137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2286000" y="5003280"/>
            <a:ext cx="6171840" cy="13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2286000" y="5003280"/>
            <a:ext cx="3011760" cy="13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448600" y="5003280"/>
            <a:ext cx="3011760" cy="13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subTitle"/>
          </p:nvPr>
        </p:nvSpPr>
        <p:spPr>
          <a:xfrm>
            <a:off x="2286000" y="3124080"/>
            <a:ext cx="6171840" cy="8780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2286000" y="5003280"/>
            <a:ext cx="3011760" cy="65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2286000" y="5719680"/>
            <a:ext cx="3011760" cy="65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5448600" y="5003280"/>
            <a:ext cx="3011760" cy="13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2286000" y="5003280"/>
            <a:ext cx="3011760" cy="13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5448600" y="5003280"/>
            <a:ext cx="3011760" cy="65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5448600" y="5719680"/>
            <a:ext cx="3011760" cy="65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2286000" y="5003280"/>
            <a:ext cx="3011760" cy="65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448600" y="5003280"/>
            <a:ext cx="3011760" cy="65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2286000" y="5719680"/>
            <a:ext cx="6171840" cy="653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39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</p:sp>
      <p:sp>
        <p:nvSpPr>
          <p:cNvPr id="1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</p:sp>
      <p:sp>
        <p:nvSpPr>
          <p:cNvPr id="2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</p:sp>
      <p:sp>
        <p:nvSpPr>
          <p:cNvPr id="5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l-GR" sz="3000" strike="noStrike" cap="small">
                <a:solidFill>
                  <a:srgbClr val="575f6d"/>
                </a:solidFill>
                <a:latin typeface="Century Schoolbook"/>
              </a:rPr>
              <a:t>Click to edit Master title style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subTitle"/>
          </p:nvPr>
        </p:nvSpPr>
        <p:spPr>
          <a:xfrm>
            <a:off x="2286000" y="5003280"/>
            <a:ext cx="6171840" cy="137124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trike="noStrike">
                <a:solidFill>
                  <a:srgbClr val="575f6d"/>
                </a:solidFill>
                <a:latin typeface="Century Schoolbook"/>
              </a:rPr>
              <a:t>Click to edit Master subtitle style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dt"/>
          </p:nvPr>
        </p:nvSpPr>
        <p:spPr>
          <a:xfrm rot="5400000">
            <a:off x="7765200" y="1174320"/>
            <a:ext cx="2285640" cy="380520"/>
          </a:xfrm>
          <a:prstGeom prst="rect">
            <a:avLst/>
          </a:prstGeom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el-GR" sz="1200" strike="noStrike">
                <a:solidFill>
                  <a:srgbClr val="575f6d"/>
                </a:solidFill>
                <a:latin typeface="Century Schoolbook"/>
              </a:rPr>
              <a:t>13/2/2020</a:t>
            </a:r>
            <a:endParaRPr/>
          </a:p>
        </p:txBody>
      </p:sp>
      <p:sp>
        <p:nvSpPr>
          <p:cNvPr id="9" name="PlaceHolder 10"/>
          <p:cNvSpPr>
            <a:spLocks noGrp="1"/>
          </p:cNvSpPr>
          <p:nvPr>
            <p:ph type="ftr"/>
          </p:nvPr>
        </p:nvSpPr>
        <p:spPr>
          <a:xfrm rot="5400000">
            <a:off x="7077240" y="4181400"/>
            <a:ext cx="3657240" cy="383760"/>
          </a:xfrm>
          <a:prstGeom prst="rect">
            <a:avLst/>
          </a:prstGeom>
        </p:spPr>
        <p:txBody>
          <a:bodyPr lIns="90000" rIns="90000" tIns="45000" bIns="45000" anchor="ctr"/>
          <a:p>
            <a:endParaRPr/>
          </a:p>
        </p:txBody>
      </p:sp>
      <p:sp>
        <p:nvSpPr>
          <p:cNvPr id="10" name="CustomShape 11"/>
          <p:cNvSpPr/>
          <p:nvPr/>
        </p:nvSpPr>
        <p:spPr>
          <a:xfrm>
            <a:off x="380880" y="0"/>
            <a:ext cx="609120" cy="685764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276480" y="0"/>
            <a:ext cx="104400" cy="685764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990720" y="0"/>
            <a:ext cx="181440" cy="685764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1141200" y="0"/>
            <a:ext cx="230040" cy="685764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" name="Line 15"/>
          <p:cNvSpPr/>
          <p:nvPr/>
        </p:nvSpPr>
        <p:spPr>
          <a:xfrm>
            <a:off x="10620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  <a:alpha val="73000"/>
              </a:schemeClr>
            </a:solidFill>
            <a:round/>
          </a:ln>
        </p:spPr>
      </p:sp>
      <p:sp>
        <p:nvSpPr>
          <p:cNvPr id="15" name="Line 16"/>
          <p:cNvSpPr/>
          <p:nvPr/>
        </p:nvSpPr>
        <p:spPr>
          <a:xfrm>
            <a:off x="914400" y="0"/>
            <a:ext cx="0" cy="6858000"/>
          </a:xfrm>
          <a:prstGeom prst="line">
            <a:avLst/>
          </a:prstGeom>
          <a:ln w="57240">
            <a:solidFill>
              <a:schemeClr val="accent1">
                <a:tint val="20000"/>
                <a:alpha val="83000"/>
              </a:schemeClr>
            </a:solidFill>
            <a:round/>
          </a:ln>
        </p:spPr>
      </p:sp>
      <p:sp>
        <p:nvSpPr>
          <p:cNvPr id="16" name="Line 17"/>
          <p:cNvSpPr/>
          <p:nvPr/>
        </p:nvSpPr>
        <p:spPr>
          <a:xfrm>
            <a:off x="85392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</p:sp>
      <p:sp>
        <p:nvSpPr>
          <p:cNvPr id="17" name="Line 18"/>
          <p:cNvSpPr/>
          <p:nvPr/>
        </p:nvSpPr>
        <p:spPr>
          <a:xfrm>
            <a:off x="1726560" y="0"/>
            <a:ext cx="0" cy="6858000"/>
          </a:xfrm>
          <a:prstGeom prst="line">
            <a:avLst/>
          </a:prstGeom>
          <a:ln w="28440">
            <a:solidFill>
              <a:schemeClr val="accent1">
                <a:tint val="60000"/>
                <a:alpha val="82000"/>
              </a:schemeClr>
            </a:solidFill>
            <a:round/>
          </a:ln>
        </p:spPr>
      </p:sp>
      <p:sp>
        <p:nvSpPr>
          <p:cNvPr id="18" name="Line 19"/>
          <p:cNvSpPr/>
          <p:nvPr/>
        </p:nvSpPr>
        <p:spPr>
          <a:xfrm>
            <a:off x="1066680" y="0"/>
            <a:ext cx="0" cy="6858000"/>
          </a:xfrm>
          <a:prstGeom prst="line">
            <a:avLst/>
          </a:prstGeom>
          <a:ln w="9360">
            <a:solidFill>
              <a:schemeClr val="accent1">
                <a:tint val="60000"/>
              </a:schemeClr>
            </a:solidFill>
            <a:round/>
          </a:ln>
        </p:spPr>
      </p:sp>
      <p:sp>
        <p:nvSpPr>
          <p:cNvPr id="19" name="Line 20"/>
          <p:cNvSpPr/>
          <p:nvPr/>
        </p:nvSpPr>
        <p:spPr>
          <a:xfrm>
            <a:off x="91137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</p:sp>
      <p:sp>
        <p:nvSpPr>
          <p:cNvPr id="20" name="CustomShape 21"/>
          <p:cNvSpPr/>
          <p:nvPr/>
        </p:nvSpPr>
        <p:spPr>
          <a:xfrm>
            <a:off x="1219320" y="0"/>
            <a:ext cx="75960" cy="685764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" name="CustomShape 22"/>
          <p:cNvSpPr/>
          <p:nvPr/>
        </p:nvSpPr>
        <p:spPr>
          <a:xfrm>
            <a:off x="609480" y="3429000"/>
            <a:ext cx="1294920" cy="1294920"/>
          </a:xfrm>
          <a:prstGeom prst="ellipse">
            <a:avLst/>
          </a:prstGeom>
          <a:solidFill>
            <a:schemeClr val="accent1"/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" name="CustomShape 23"/>
          <p:cNvSpPr/>
          <p:nvPr/>
        </p:nvSpPr>
        <p:spPr>
          <a:xfrm>
            <a:off x="1309680" y="4866840"/>
            <a:ext cx="641160" cy="641160"/>
          </a:xfrm>
          <a:prstGeom prst="ellipse">
            <a:avLst/>
          </a:prstGeom>
          <a:ln w="2844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" name="CustomShape 24"/>
          <p:cNvSpPr/>
          <p:nvPr/>
        </p:nvSpPr>
        <p:spPr>
          <a:xfrm>
            <a:off x="1091160" y="5500800"/>
            <a:ext cx="136800" cy="136800"/>
          </a:xfrm>
          <a:prstGeom prst="ellipse">
            <a:avLst/>
          </a:prstGeom>
          <a:ln w="1260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" name="CustomShape 25"/>
          <p:cNvSpPr/>
          <p:nvPr/>
        </p:nvSpPr>
        <p:spPr>
          <a:xfrm>
            <a:off x="1664280" y="5788080"/>
            <a:ext cx="273960" cy="273960"/>
          </a:xfrm>
          <a:prstGeom prst="ellipse">
            <a:avLst/>
          </a:prstGeom>
          <a:ln w="1260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5" name="CustomShape 26"/>
          <p:cNvSpPr/>
          <p:nvPr/>
        </p:nvSpPr>
        <p:spPr>
          <a:xfrm>
            <a:off x="1905120" y="4495680"/>
            <a:ext cx="365400" cy="365400"/>
          </a:xfrm>
          <a:prstGeom prst="ellipse">
            <a:avLst/>
          </a:prstGeom>
          <a:ln w="2844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6" name="PlaceHolder 27"/>
          <p:cNvSpPr>
            <a:spLocks noGrp="1"/>
          </p:cNvSpPr>
          <p:nvPr>
            <p:ph type="sldNum"/>
          </p:nvPr>
        </p:nvSpPr>
        <p:spPr>
          <a:xfrm>
            <a:off x="1325520" y="4928760"/>
            <a:ext cx="609120" cy="51732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FD84A095-E105-455B-BA31-4EAF1FA471E4}" type="slidenum">
              <a:rPr b="1" lang="el-GR" sz="1400" strike="noStrike">
                <a:solidFill>
                  <a:srgbClr val="ffffff"/>
                </a:solidFill>
                <a:latin typeface="Century Schoolbook"/>
              </a:rPr>
              <a:t>&lt;αριθμός&gt;</a:t>
            </a:fld>
            <a:endParaRPr/>
          </a:p>
        </p:txBody>
      </p:sp>
      <p:sp>
        <p:nvSpPr>
          <p:cNvPr id="27" name="PlaceHolder 2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l-GR" sz="2400">
                <a:latin typeface="Century Schoolbook"/>
              </a:rPr>
              <a:t>Πατήστε για επεξεργασία της μορφής κειμένου διάρθρωσης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>
                <a:latin typeface="Century Schoolbook"/>
              </a:rPr>
              <a:t>Δεύτερο επίπεδο διάρθρωσης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>
                <a:latin typeface="Century Schoolbook"/>
              </a:rPr>
              <a:t>Τρίτο επίπεδο διάρθρωσης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 sz="1600">
                <a:latin typeface="Century Schoolbook"/>
              </a:rPr>
              <a:t>Τέταρτο επίπεδο διάρθρωσης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z="2000">
                <a:latin typeface="Century Schoolbook"/>
              </a:rPr>
              <a:t>Πέμπτο επίπεδο διάρθρωσης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z="2000">
                <a:latin typeface="Century Schoolbook"/>
              </a:rPr>
              <a:t>Έκτο επίπεδο διάρθρωσης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 sz="2000">
                <a:latin typeface="Century Schoolbook"/>
              </a:rPr>
              <a:t>Έβδομο επίπεδο διάρθρωσης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7" descr=""/>
          <p:cNvPicPr/>
          <p:nvPr/>
        </p:nvPicPr>
        <p:blipFill>
          <a:blip r:embed="rId1"/>
          <a:stretch/>
        </p:blipFill>
        <p:spPr>
          <a:xfrm>
            <a:off x="6357960" y="285840"/>
            <a:ext cx="2428560" cy="943560"/>
          </a:xfrm>
          <a:prstGeom prst="rect">
            <a:avLst/>
          </a:prstGeom>
          <a:ln>
            <a:noFill/>
          </a:ln>
        </p:spPr>
      </p:pic>
      <p:sp>
        <p:nvSpPr>
          <p:cNvPr id="63" name="CustomShape 1"/>
          <p:cNvSpPr/>
          <p:nvPr/>
        </p:nvSpPr>
        <p:spPr>
          <a:xfrm>
            <a:off x="1714320" y="1657080"/>
            <a:ext cx="7286400" cy="127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l-GR" sz="2600" strike="noStrike">
                <a:solidFill>
                  <a:srgbClr val="000000"/>
                </a:solidFill>
                <a:latin typeface="Arial"/>
              </a:rPr>
              <a:t>Ομοιότητες και Διαφορές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l-GR" sz="2600" strike="noStrike">
                <a:solidFill>
                  <a:srgbClr val="000000"/>
                </a:solidFill>
                <a:latin typeface="Arial"/>
              </a:rPr>
              <a:t>Διοίκησης και Διαχείρισης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l-GR" sz="2600" strike="noStrike">
                <a:solidFill>
                  <a:srgbClr val="000000"/>
                </a:solidFill>
                <a:latin typeface="Arial"/>
              </a:rPr>
              <a:t>Κρατικών και Ιδιωτικών Δομών Περίθαλψης</a:t>
            </a:r>
            <a:endParaRPr/>
          </a:p>
        </p:txBody>
      </p:sp>
      <p:sp>
        <p:nvSpPr>
          <p:cNvPr id="64" name="CustomShape 2"/>
          <p:cNvSpPr/>
          <p:nvPr/>
        </p:nvSpPr>
        <p:spPr>
          <a:xfrm>
            <a:off x="2500200" y="4786200"/>
            <a:ext cx="6000480" cy="11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l-GR" sz="2000" strike="noStrike">
                <a:solidFill>
                  <a:srgbClr val="000000"/>
                </a:solidFill>
                <a:latin typeface="Arial"/>
              </a:rPr>
              <a:t>Γιώργος Ι. Στάθης</a:t>
            </a:r>
            <a:endParaRPr/>
          </a:p>
          <a:p>
            <a:pPr algn="ctr">
              <a:lnSpc>
                <a:spcPct val="100000"/>
              </a:lnSpc>
            </a:pPr>
            <a:r>
              <a:rPr i="1" lang="el-GR" sz="1700" strike="noStrike">
                <a:solidFill>
                  <a:srgbClr val="000000"/>
                </a:solidFill>
                <a:latin typeface="Arial"/>
              </a:rPr>
              <a:t>Πρόεδρος</a:t>
            </a:r>
            <a:endParaRPr/>
          </a:p>
          <a:p>
            <a:pPr algn="ctr">
              <a:lnSpc>
                <a:spcPct val="100000"/>
              </a:lnSpc>
            </a:pPr>
            <a:r>
              <a:rPr i="1" lang="el-GR" sz="1700" strike="noStrike">
                <a:solidFill>
                  <a:srgbClr val="000000"/>
                </a:solidFill>
                <a:latin typeface="Arial"/>
              </a:rPr>
              <a:t>Ελληνικής Εταιρείας Management Υπηρεσιών Υγείας (ΕΕΜΥΥ)</a:t>
            </a:r>
            <a:endParaRPr/>
          </a:p>
        </p:txBody>
      </p:sp>
    </p:spTree>
  </p:cSld>
  <p:transition spd="med">
    <p:wedg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7" descr=""/>
          <p:cNvPicPr/>
          <p:nvPr/>
        </p:nvPicPr>
        <p:blipFill>
          <a:blip r:embed="rId1"/>
          <a:stretch/>
        </p:blipFill>
        <p:spPr>
          <a:xfrm>
            <a:off x="6357960" y="285840"/>
            <a:ext cx="2428560" cy="943560"/>
          </a:xfrm>
          <a:prstGeom prst="rect">
            <a:avLst/>
          </a:prstGeom>
          <a:ln>
            <a:noFill/>
          </a:ln>
        </p:spPr>
      </p:pic>
      <p:sp>
        <p:nvSpPr>
          <p:cNvPr id="66" name="CustomShape 1"/>
          <p:cNvSpPr/>
          <p:nvPr/>
        </p:nvSpPr>
        <p:spPr>
          <a:xfrm>
            <a:off x="1714320" y="1556640"/>
            <a:ext cx="7286400" cy="380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l-GR" sz="3600" strike="noStrike">
                <a:solidFill>
                  <a:srgbClr val="9a3d01"/>
                </a:solidFill>
                <a:latin typeface="Arial"/>
              </a:rPr>
              <a:t>Ομοιότητες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  <a:buFont typeface="Wingdings" charset="2"/>
              <a:buChar char=""/>
            </a:pPr>
            <a:r>
              <a:rPr b="1" lang="el-GR" sz="2600" strike="noStrike">
                <a:solidFill>
                  <a:srgbClr val="000000"/>
                </a:solidFill>
                <a:latin typeface="Arial"/>
              </a:rPr>
              <a:t>Οργανισμοί Παραγωγής Υπηρεσιών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  <a:buFont typeface="Wingdings" charset="2"/>
              <a:buChar char=""/>
            </a:pPr>
            <a:r>
              <a:rPr b="1" lang="el-GR" sz="2600" strike="noStrike">
                <a:solidFill>
                  <a:srgbClr val="000000"/>
                </a:solidFill>
                <a:latin typeface="Arial"/>
              </a:rPr>
              <a:t>Κοινό Πεδίο Δραστηριότητας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  <a:buFont typeface="Wingdings" charset="2"/>
              <a:buChar char=""/>
            </a:pPr>
            <a:r>
              <a:rPr b="1" lang="el-GR" sz="2600" strike="noStrike">
                <a:solidFill>
                  <a:srgbClr val="000000"/>
                </a:solidFill>
                <a:latin typeface="Arial"/>
              </a:rPr>
              <a:t>Προσωπικό Πιστοποιημένο από το Κράτος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  <a:buFont typeface="Wingdings" charset="2"/>
              <a:buChar char=""/>
            </a:pPr>
            <a:r>
              <a:rPr b="1" lang="el-GR" sz="2600" strike="noStrike">
                <a:solidFill>
                  <a:srgbClr val="000000"/>
                </a:solidFill>
                <a:latin typeface="Arial"/>
              </a:rPr>
              <a:t>Πλήρης Αποζημίωση από τους Πολίτες</a:t>
            </a:r>
            <a:endParaRPr/>
          </a:p>
        </p:txBody>
      </p:sp>
    </p:spTree>
  </p:cSld>
  <p:transition spd="med">
    <p:wedge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7" descr=""/>
          <p:cNvPicPr/>
          <p:nvPr/>
        </p:nvPicPr>
        <p:blipFill>
          <a:blip r:embed="rId1"/>
          <a:stretch/>
        </p:blipFill>
        <p:spPr>
          <a:xfrm>
            <a:off x="6357960" y="285840"/>
            <a:ext cx="2428560" cy="943560"/>
          </a:xfrm>
          <a:prstGeom prst="rect">
            <a:avLst/>
          </a:prstGeom>
          <a:ln>
            <a:noFill/>
          </a:ln>
        </p:spPr>
      </p:pic>
      <p:sp>
        <p:nvSpPr>
          <p:cNvPr id="68" name="CustomShape 1"/>
          <p:cNvSpPr/>
          <p:nvPr/>
        </p:nvSpPr>
        <p:spPr>
          <a:xfrm>
            <a:off x="1714320" y="1657080"/>
            <a:ext cx="7286400" cy="459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l-GR" sz="3600" strike="noStrike">
                <a:solidFill>
                  <a:srgbClr val="9a3d01"/>
                </a:solidFill>
                <a:latin typeface="Arial"/>
              </a:rPr>
              <a:t>Διαφορές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ts val="847"/>
              </a:lnSpc>
              <a:buFont typeface="Wingdings" charset="2"/>
              <a:buChar char=""/>
            </a:pPr>
            <a:r>
              <a:rPr b="1" lang="el-GR" sz="2600" strike="noStrike">
                <a:solidFill>
                  <a:srgbClr val="000000"/>
                </a:solidFill>
                <a:latin typeface="Arial"/>
              </a:rPr>
              <a:t>Νομική Υπόσταση</a:t>
            </a:r>
            <a:endParaRPr/>
          </a:p>
          <a:p>
            <a:pPr algn="ctr">
              <a:lnSpc>
                <a:spcPts val="847"/>
              </a:lnSpc>
            </a:pPr>
            <a:endParaRPr/>
          </a:p>
          <a:p>
            <a:pPr algn="ctr">
              <a:lnSpc>
                <a:spcPts val="847"/>
              </a:lnSpc>
              <a:buFont typeface="Wingdings" charset="2"/>
              <a:buChar char=""/>
            </a:pPr>
            <a:r>
              <a:rPr b="1" lang="el-GR" sz="2600" strike="noStrike">
                <a:solidFill>
                  <a:srgbClr val="000000"/>
                </a:solidFill>
                <a:latin typeface="Arial"/>
              </a:rPr>
              <a:t>Προδιαγραφές</a:t>
            </a:r>
            <a:endParaRPr/>
          </a:p>
          <a:p>
            <a:pPr algn="ctr">
              <a:lnSpc>
                <a:spcPts val="847"/>
              </a:lnSpc>
            </a:pPr>
            <a:endParaRPr/>
          </a:p>
          <a:p>
            <a:pPr algn="ctr">
              <a:lnSpc>
                <a:spcPts val="847"/>
              </a:lnSpc>
              <a:buFont typeface="Wingdings" charset="2"/>
              <a:buChar char=""/>
            </a:pPr>
            <a:r>
              <a:rPr b="1" lang="el-GR" sz="2600" strike="noStrike">
                <a:solidFill>
                  <a:srgbClr val="000000"/>
                </a:solidFill>
                <a:latin typeface="Arial"/>
              </a:rPr>
              <a:t>Λειτουργική Ανεξαρτησία</a:t>
            </a:r>
            <a:endParaRPr/>
          </a:p>
          <a:p>
            <a:pPr algn="ctr">
              <a:lnSpc>
                <a:spcPts val="847"/>
              </a:lnSpc>
            </a:pPr>
            <a:endParaRPr/>
          </a:p>
          <a:p>
            <a:pPr algn="ctr">
              <a:lnSpc>
                <a:spcPts val="847"/>
              </a:lnSpc>
              <a:buFont typeface="Wingdings" charset="2"/>
              <a:buChar char=""/>
            </a:pPr>
            <a:r>
              <a:rPr b="1" lang="el-GR" sz="2600" strike="noStrike">
                <a:solidFill>
                  <a:srgbClr val="000000"/>
                </a:solidFill>
                <a:latin typeface="Arial"/>
              </a:rPr>
              <a:t>Management</a:t>
            </a:r>
            <a:endParaRPr/>
          </a:p>
          <a:p>
            <a:pPr algn="ctr">
              <a:lnSpc>
                <a:spcPts val="847"/>
              </a:lnSpc>
            </a:pPr>
            <a:endParaRPr/>
          </a:p>
          <a:p>
            <a:pPr algn="ctr">
              <a:lnSpc>
                <a:spcPts val="847"/>
              </a:lnSpc>
              <a:buFont typeface="Wingdings" charset="2"/>
              <a:buChar char=""/>
            </a:pPr>
            <a:r>
              <a:rPr b="1" lang="el-GR" sz="2600" strike="noStrike">
                <a:solidFill>
                  <a:srgbClr val="000000"/>
                </a:solidFill>
                <a:latin typeface="Arial"/>
              </a:rPr>
              <a:t>Έλεγχος</a:t>
            </a:r>
            <a:endParaRPr/>
          </a:p>
        </p:txBody>
      </p:sp>
    </p:spTree>
  </p:cSld>
  <p:transition spd="med">
    <p:wedge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7" descr=""/>
          <p:cNvPicPr/>
          <p:nvPr/>
        </p:nvPicPr>
        <p:blipFill>
          <a:blip r:embed="rId1"/>
          <a:stretch/>
        </p:blipFill>
        <p:spPr>
          <a:xfrm>
            <a:off x="6357960" y="285840"/>
            <a:ext cx="2428560" cy="943560"/>
          </a:xfrm>
          <a:prstGeom prst="rect">
            <a:avLst/>
          </a:prstGeom>
          <a:ln>
            <a:noFill/>
          </a:ln>
        </p:spPr>
      </p:pic>
      <p:sp>
        <p:nvSpPr>
          <p:cNvPr id="70" name="CustomShape 1"/>
          <p:cNvSpPr/>
          <p:nvPr/>
        </p:nvSpPr>
        <p:spPr>
          <a:xfrm>
            <a:off x="1714320" y="1657080"/>
            <a:ext cx="7286400" cy="420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l-GR" sz="3600" strike="noStrike">
                <a:solidFill>
                  <a:srgbClr val="9a3d01"/>
                </a:solidFill>
                <a:latin typeface="Arial"/>
              </a:rPr>
              <a:t>Διαφορές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ts val="847"/>
              </a:lnSpc>
              <a:buFont typeface="Wingdings" charset="2"/>
              <a:buChar char=""/>
            </a:pPr>
            <a:r>
              <a:rPr b="1" lang="el-GR" sz="2600" strike="noStrike">
                <a:solidFill>
                  <a:srgbClr val="000000"/>
                </a:solidFill>
                <a:latin typeface="Arial"/>
              </a:rPr>
              <a:t>Εργασιακές Σχέσεις</a:t>
            </a:r>
            <a:endParaRPr/>
          </a:p>
          <a:p>
            <a:pPr algn="ctr">
              <a:lnSpc>
                <a:spcPts val="847"/>
              </a:lnSpc>
            </a:pPr>
            <a:endParaRPr/>
          </a:p>
          <a:p>
            <a:pPr algn="ctr">
              <a:lnSpc>
                <a:spcPts val="847"/>
              </a:lnSpc>
              <a:buFont typeface="Wingdings" charset="2"/>
              <a:buChar char=""/>
            </a:pPr>
            <a:r>
              <a:rPr b="1" lang="el-GR" sz="2600" strike="noStrike">
                <a:solidFill>
                  <a:srgbClr val="000000"/>
                </a:solidFill>
                <a:latin typeface="Arial"/>
              </a:rPr>
              <a:t>Αποζημίωση</a:t>
            </a:r>
            <a:endParaRPr/>
          </a:p>
          <a:p>
            <a:pPr algn="ctr">
              <a:lnSpc>
                <a:spcPts val="847"/>
              </a:lnSpc>
            </a:pPr>
            <a:endParaRPr/>
          </a:p>
          <a:p>
            <a:pPr algn="ctr">
              <a:lnSpc>
                <a:spcPts val="847"/>
              </a:lnSpc>
              <a:buFont typeface="Wingdings" charset="2"/>
              <a:buChar char=""/>
            </a:pPr>
            <a:r>
              <a:rPr b="1" lang="el-GR" sz="2600" strike="noStrike">
                <a:solidFill>
                  <a:srgbClr val="000000"/>
                </a:solidFill>
                <a:latin typeface="Arial"/>
              </a:rPr>
              <a:t>Κόστος</a:t>
            </a:r>
            <a:endParaRPr/>
          </a:p>
          <a:p>
            <a:pPr algn="ctr">
              <a:lnSpc>
                <a:spcPts val="847"/>
              </a:lnSpc>
            </a:pPr>
            <a:endParaRPr/>
          </a:p>
          <a:p>
            <a:pPr algn="ctr">
              <a:lnSpc>
                <a:spcPts val="847"/>
              </a:lnSpc>
              <a:buFont typeface="Wingdings" charset="2"/>
              <a:buChar char=""/>
            </a:pPr>
            <a:r>
              <a:rPr b="1" lang="el-GR" sz="2600" strike="noStrike">
                <a:solidFill>
                  <a:srgbClr val="000000"/>
                </a:solidFill>
                <a:latin typeface="Arial"/>
              </a:rPr>
              <a:t>Ποιότητα</a:t>
            </a:r>
            <a:endParaRPr/>
          </a:p>
          <a:p>
            <a:pPr algn="ctr">
              <a:lnSpc>
                <a:spcPts val="847"/>
              </a:lnSpc>
            </a:pPr>
            <a:endParaRPr/>
          </a:p>
        </p:txBody>
      </p:sp>
    </p:spTree>
  </p:cSld>
  <p:transition spd="med">
    <p:wedge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" descr=""/>
          <p:cNvPicPr/>
          <p:nvPr/>
        </p:nvPicPr>
        <p:blipFill>
          <a:blip r:embed="rId1"/>
          <a:stretch/>
        </p:blipFill>
        <p:spPr>
          <a:xfrm>
            <a:off x="6357960" y="285840"/>
            <a:ext cx="2428560" cy="943560"/>
          </a:xfrm>
          <a:prstGeom prst="rect">
            <a:avLst/>
          </a:prstGeom>
          <a:ln>
            <a:noFill/>
          </a:ln>
        </p:spPr>
      </p:pic>
      <p:sp>
        <p:nvSpPr>
          <p:cNvPr id="72" name="CustomShape 1"/>
          <p:cNvSpPr/>
          <p:nvPr/>
        </p:nvSpPr>
        <p:spPr>
          <a:xfrm>
            <a:off x="1714320" y="1500120"/>
            <a:ext cx="7286400" cy="499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l-GR" sz="3600" strike="noStrike">
                <a:solidFill>
                  <a:srgbClr val="9a3d01"/>
                </a:solidFill>
                <a:latin typeface="Arial"/>
              </a:rPr>
              <a:t>ΣΔΙΤ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ts val="847"/>
              </a:lnSpc>
              <a:buFont typeface="Wingdings" charset="2"/>
              <a:buChar char=""/>
            </a:pPr>
            <a:r>
              <a:rPr b="1" lang="el-GR" sz="2600" strike="noStrike">
                <a:solidFill>
                  <a:srgbClr val="000000"/>
                </a:solidFill>
                <a:latin typeface="Arial"/>
              </a:rPr>
              <a:t>Απόρροια Κρατικής Διαχειριστικής Ανεπάρκειας</a:t>
            </a:r>
            <a:endParaRPr/>
          </a:p>
          <a:p>
            <a:pPr algn="ctr">
              <a:lnSpc>
                <a:spcPts val="847"/>
              </a:lnSpc>
            </a:pPr>
            <a:endParaRPr/>
          </a:p>
          <a:p>
            <a:pPr algn="ctr">
              <a:lnSpc>
                <a:spcPts val="847"/>
              </a:lnSpc>
              <a:buFont typeface="Wingdings" charset="2"/>
              <a:buChar char=""/>
            </a:pPr>
            <a:r>
              <a:rPr b="1" lang="el-GR" sz="2600" strike="noStrike">
                <a:solidFill>
                  <a:srgbClr val="000000"/>
                </a:solidFill>
                <a:latin typeface="Arial"/>
              </a:rPr>
              <a:t>Οι ΣΔΙΤ είναι ήδη υπαρκτές και εκτεταμένες</a:t>
            </a:r>
            <a:endParaRPr/>
          </a:p>
          <a:p>
            <a:pPr algn="ctr">
              <a:lnSpc>
                <a:spcPts val="847"/>
              </a:lnSpc>
            </a:pPr>
            <a:endParaRPr/>
          </a:p>
          <a:p>
            <a:pPr algn="ctr">
              <a:lnSpc>
                <a:spcPts val="847"/>
              </a:lnSpc>
              <a:buFont typeface="Wingdings" charset="2"/>
              <a:buChar char=""/>
            </a:pPr>
            <a:r>
              <a:rPr b="1" lang="el-GR" sz="2600" strike="noStrike">
                <a:solidFill>
                  <a:srgbClr val="000000"/>
                </a:solidFill>
                <a:latin typeface="Arial"/>
              </a:rPr>
              <a:t>Ανάγκη αξιοποίησης συνόλου επενδεδυμένου και διαθέσιμου κεφαλαίου</a:t>
            </a:r>
            <a:endParaRPr/>
          </a:p>
          <a:p>
            <a:pPr algn="ctr">
              <a:lnSpc>
                <a:spcPts val="847"/>
              </a:lnSpc>
            </a:pPr>
            <a:endParaRPr/>
          </a:p>
          <a:p>
            <a:pPr algn="ctr">
              <a:lnSpc>
                <a:spcPts val="847"/>
              </a:lnSpc>
              <a:buFont typeface="Wingdings" charset="2"/>
              <a:buChar char=""/>
            </a:pPr>
            <a:r>
              <a:rPr b="1" lang="el-GR" sz="2600" strike="noStrike">
                <a:solidFill>
                  <a:srgbClr val="000000"/>
                </a:solidFill>
                <a:latin typeface="Arial"/>
              </a:rPr>
              <a:t>Κρισιμότητες</a:t>
            </a:r>
            <a:endParaRPr/>
          </a:p>
          <a:p>
            <a:pPr algn="ctr">
              <a:lnSpc>
                <a:spcPts val="847"/>
              </a:lnSpc>
            </a:pPr>
            <a:endParaRPr/>
          </a:p>
        </p:txBody>
      </p:sp>
    </p:spTree>
  </p:cSld>
  <p:transition spd="med">
    <p:wedge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7" descr=""/>
          <p:cNvPicPr/>
          <p:nvPr/>
        </p:nvPicPr>
        <p:blipFill>
          <a:blip r:embed="rId1"/>
          <a:stretch/>
        </p:blipFill>
        <p:spPr>
          <a:xfrm>
            <a:off x="6357960" y="285840"/>
            <a:ext cx="2428560" cy="943560"/>
          </a:xfrm>
          <a:prstGeom prst="rect">
            <a:avLst/>
          </a:prstGeom>
          <a:ln>
            <a:noFill/>
          </a:ln>
        </p:spPr>
      </p:pic>
      <p:sp>
        <p:nvSpPr>
          <p:cNvPr id="74" name="CustomShape 1"/>
          <p:cNvSpPr/>
          <p:nvPr/>
        </p:nvSpPr>
        <p:spPr>
          <a:xfrm>
            <a:off x="1714320" y="2493360"/>
            <a:ext cx="7286400" cy="1704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l-GR" sz="4000" strike="noStrike">
                <a:solidFill>
                  <a:srgbClr val="ffd8cc"/>
                </a:solidFill>
                <a:latin typeface="Arial"/>
              </a:rPr>
              <a:t>Ευχαριστώ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l-GR" sz="4000" strike="noStrike">
                <a:solidFill>
                  <a:srgbClr val="ffd8cc"/>
                </a:solidFill>
                <a:latin typeface="Arial"/>
              </a:rPr>
              <a:t>για την προσοχή σας</a:t>
            </a:r>
            <a:endParaRPr/>
          </a:p>
          <a:p>
            <a:pPr algn="ctr">
              <a:lnSpc>
                <a:spcPts val="847"/>
              </a:lnSpc>
            </a:pPr>
            <a:endParaRPr/>
          </a:p>
        </p:txBody>
      </p:sp>
    </p:spTree>
  </p:cSld>
  <p:transition spd="med">
    <p:wedge/>
  </p:transition>
  <p:timing>
    <p:tnLst>
      <p:par>
        <p:cTn id="11" dur="indefinite" restart="never" nodeType="tmRoot">
          <p:childTnLst>
            <p:seq>
              <p:cTn id="12" dur="indefinite" nodeType="mainSeq"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withEffect" fill="hold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 transition="in">
                                      <p:cBhvr additive="repl">
                                        <p:cTn id="17" dur="2000"/>
                                        <p:tgtEl>
                                          <p:spTgt spid="74">
                                            <p:txEl>
                                              <p:p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nodeType="withEffect" fill="hold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 transition="in">
                                      <p:cBhvr additive="repl">
                                        <p:cTn id="20" dur="2000"/>
                                        <p:tgtEl>
                                          <p:spTgt spid="74">
                                            <p:txEl>
                                              <p:pRg st="1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</TotalTime>
  <Application>LibreOffice/4.4.0.3$Windows_x86 LibreOffice_project/de093506bcdc5fafd9023ee680b8c60e3e0645d7</Application>
  <Paragraphs>46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2020-02-11T17:53:27Z</dcterms:created>
  <dc:creator>User</dc:creator>
  <dc:language>el-GR</dc:language>
  <cp:lastModifiedBy>reviewer</cp:lastModifiedBy>
  <dcterms:modified xsi:type="dcterms:W3CDTF">2020-02-12T17:52:03Z</dcterms:modified>
  <cp:revision>11</cp:revision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