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charts/chart1.xml" ContentType="application/vnd.openxmlformats-officedocument.drawingml.chart+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39.png" ContentType="image/png"/>
  <Override PartName="/ppt/media/image38.png" ContentType="image/png"/>
  <Override PartName="/ppt/media/image37.png" ContentType="image/png"/>
  <Override PartName="/ppt/media/image36.png" ContentType="image/png"/>
  <Override PartName="/ppt/media/image34.png" ContentType="image/png"/>
  <Override PartName="/ppt/media/image33.png" ContentType="image/png"/>
  <Override PartName="/ppt/media/image32.png" ContentType="image/png"/>
  <Override PartName="/ppt/media/image31.png" ContentType="image/png"/>
  <Override PartName="/ppt/media/image30.png" ContentType="image/png"/>
  <Override PartName="/ppt/media/image23.png" ContentType="image/png"/>
  <Override PartName="/ppt/media/image22.png" ContentType="image/png"/>
  <Override PartName="/ppt/media/image10.png" ContentType="image/png"/>
  <Override PartName="/ppt/media/image20.jpeg" ContentType="image/jpeg"/>
  <Override PartName="/ppt/media/image21.png" ContentType="image/png"/>
  <Override PartName="/ppt/media/image19.png" ContentType="image/png"/>
  <Override PartName="/ppt/media/image6.png" ContentType="image/png"/>
  <Override PartName="/ppt/media/image18.jpeg" ContentType="image/jpeg"/>
  <Override PartName="/ppt/media/image16.jpeg" ContentType="image/jpeg"/>
  <Override PartName="/ppt/media/image13.png" ContentType="image/png"/>
  <Override PartName="/ppt/media/image12.png" ContentType="image/png"/>
  <Override PartName="/ppt/media/image26.png" ContentType="image/png"/>
  <Override PartName="/ppt/media/image3.png" ContentType="image/png"/>
  <Override PartName="/ppt/media/image17.jpeg" ContentType="image/jpeg"/>
  <Override PartName="/ppt/media/image11.png" ContentType="image/png"/>
  <Override PartName="/ppt/media/image9.png" ContentType="image/png"/>
  <Override PartName="/ppt/media/image1.png" ContentType="image/png"/>
  <Override PartName="/ppt/media/image15.jpeg" ContentType="image/jpeg"/>
  <Override PartName="/ppt/media/image35.png" ContentType="image/png"/>
  <Override PartName="/ppt/media/image14.jpeg" ContentType="image/jpeg"/>
  <Override PartName="/ppt/media/image8.png" ContentType="image/png"/>
  <Override PartName="/ppt/media/image7.png" ContentType="image/png"/>
  <Override PartName="/ppt/media/image29.png" ContentType="image/png"/>
  <Override PartName="/ppt/media/image28.png" ContentType="image/png"/>
  <Override PartName="/ppt/media/image5.png" ContentType="image/png"/>
  <Override PartName="/ppt/media/image27.png" ContentType="image/png"/>
  <Override PartName="/ppt/media/image4.png" ContentType="image/png"/>
  <Override PartName="/ppt/media/image25.png" ContentType="image/png"/>
  <Override PartName="/ppt/media/image2.png" ContentType="image/png"/>
  <Override PartName="/ppt/media/image24.png" ContentType="image/png"/>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
</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b="1" sz="2200">
                <a:solidFill>
                  <a:srgbClr val="404040"/>
                </a:solidFill>
                <a:latin typeface="Franklin Gothic Book"/>
              </a:rPr>
              <a:t>ΣΥΝΟΛΟ ΔΑΠΑΝΩΝ ΠΕΡΙΘΑΛΨΗΣ</a:t>
            </a:r>
          </a:p>
        </c:rich>
      </c:tx>
      <c:layout/>
    </c:title>
    <c:view3D>
      <c:rotX val="50"/>
      <c:rotY val="0"/>
      <c:rAngAx val="0"/>
      <c:perspective val="30"/>
    </c:view3D>
    <c:floor>
      <c:spPr>
        <a:solidFill>
          <a:srgbClr val="d9d9d9"/>
        </a:solidFill>
        <a:ln>
          <a:noFill/>
        </a:ln>
      </c:spPr>
    </c:floor>
    <c:backWall>
      <c:spPr>
        <a:solidFill>
          <a:srgbClr val="d9d9d9"/>
        </a:solidFill>
        <a:ln>
          <a:noFill/>
        </a:ln>
      </c:spPr>
    </c:backWall>
    <c:plotArea>
      <c:layout/>
      <c:pie3DChart>
        <c:varyColors val="1"/>
        <c:ser>
          <c:idx val="0"/>
          <c:order val="0"/>
          <c:tx>
            <c:strRef>
              <c:f>label 0</c:f>
              <c:strCache>
                <c:ptCount val="1"/>
                <c:pt idx="0">
                  <c:v>ΣΥΝΟΛΟ ΔΑΠΑΝΩΝ ΠΕΡΙΘΑΛΨΗΣ</c:v>
                </c:pt>
              </c:strCache>
            </c:strRef>
          </c:tx>
          <c:spPr>
            <a:solidFill>
              <a:srgbClr val="1cade4"/>
            </a:solidFill>
            <a:ln>
              <a:noFill/>
            </a:ln>
          </c:spPr>
          <c:explosion val="0"/>
          <c:dPt>
            <c:idx val="0"/>
            <c:spPr>
              <a:solidFill>
                <a:srgbClr val="1cade4"/>
              </a:solidFill>
              <a:ln>
                <a:noFill/>
              </a:ln>
            </c:spPr>
          </c:dPt>
          <c:dPt>
            <c:idx val="1"/>
            <c:spPr>
              <a:solidFill>
                <a:srgbClr val="27ced7"/>
              </a:solidFill>
              <a:ln>
                <a:noFill/>
              </a:ln>
            </c:spPr>
          </c:dPt>
          <c:dLbls>
            <c:dLbl>
              <c:idx val="0"/>
              <c:dLblPos val="outEnd"/>
              <c:showLegendKey val="0"/>
              <c:showVal val="0"/>
              <c:showCatName val="1"/>
              <c:showSerName val="0"/>
              <c:showPercent val="1"/>
            </c:dLbl>
            <c:dLbl>
              <c:idx val="1"/>
              <c:dLblPos val="outEnd"/>
              <c:showLegendKey val="0"/>
              <c:showVal val="0"/>
              <c:showCatName val="1"/>
              <c:showSerName val="0"/>
              <c:showPercent val="1"/>
            </c:dLbl>
            <c:dLblPos val="outEnd"/>
            <c:showLegendKey val="0"/>
            <c:showVal val="0"/>
            <c:showCatName val="1"/>
            <c:showSerName val="0"/>
            <c:showPercent val="1"/>
          </c:dLbls>
          <c:cat>
            <c:strRef>
              <c:f>categories</c:f>
              <c:strCache>
                <c:ptCount val="2"/>
                <c:pt idx="0">
                  <c:v>ΔΗΜΟΣΙΑ ΔΑΠΑΝΗ (Κράτος &amp; Κοιν. Ασφάλιση)</c:v>
                </c:pt>
                <c:pt idx="1">
                  <c:v>ΙΔΙΩΤΙΚΕΣ ΠΛΗΡΩΜΕΣ (&amp; παρα-πληρωμές)</c:v>
                </c:pt>
              </c:strCache>
            </c:strRef>
          </c:cat>
          <c:val>
            <c:numRef>
              <c:f>0</c:f>
              <c:numCache>
                <c:formatCode>General</c:formatCode>
                <c:ptCount val="2"/>
                <c:pt idx="0">
                  <c:v>0.6</c:v>
                </c:pt>
                <c:pt idx="1">
                  <c:v>0.4</c:v>
                </c:pt>
              </c:numCache>
            </c:numRef>
          </c:val>
        </c:ser>
      </c:pie3DChart>
      <c:spPr>
        <a:solidFill>
          <a:srgbClr val="d9d9d9"/>
        </a:solidFill>
        <a:ln>
          <a:noFill/>
        </a:ln>
      </c:spPr>
    </c:plotArea>
    <c:plotVisOnly val="1"/>
  </c:chart>
  <c:spPr>
    <a:ln w="9360">
      <a:solidFill>
        <a:srgbClr val="bfbfbf"/>
      </a:solidFill>
      <a:round/>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31" name="PlaceHolder 2"/>
          <p:cNvSpPr>
            <a:spLocks noGrp="1"/>
          </p:cNvSpPr>
          <p:nvPr>
            <p:ph type="body"/>
          </p:nvPr>
        </p:nvSpPr>
        <p:spPr>
          <a:xfrm>
            <a:off x="581040" y="2228040"/>
            <a:ext cx="5194440" cy="1732680"/>
          </a:xfrm>
          <a:prstGeom prst="rect">
            <a:avLst/>
          </a:prstGeom>
        </p:spPr>
        <p:txBody>
          <a:bodyPr lIns="0" rIns="0" tIns="0" bIns="0"/>
          <a:p>
            <a:endParaRPr/>
          </a:p>
        </p:txBody>
      </p:sp>
      <p:sp>
        <p:nvSpPr>
          <p:cNvPr id="32" name="PlaceHolder 3"/>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34"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35"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36" name="PlaceHolder 4"/>
          <p:cNvSpPr>
            <a:spLocks noGrp="1"/>
          </p:cNvSpPr>
          <p:nvPr>
            <p:ph type="body"/>
          </p:nvPr>
        </p:nvSpPr>
        <p:spPr>
          <a:xfrm>
            <a:off x="3242880" y="4125600"/>
            <a:ext cx="2534760" cy="1732680"/>
          </a:xfrm>
          <a:prstGeom prst="rect">
            <a:avLst/>
          </a:prstGeom>
        </p:spPr>
        <p:txBody>
          <a:bodyPr lIns="0" rIns="0" tIns="0" bIns="0"/>
          <a:p>
            <a:endParaRPr/>
          </a:p>
        </p:txBody>
      </p:sp>
      <p:sp>
        <p:nvSpPr>
          <p:cNvPr id="37" name="PlaceHolder 5"/>
          <p:cNvSpPr>
            <a:spLocks noGrp="1"/>
          </p:cNvSpPr>
          <p:nvPr>
            <p:ph type="body"/>
          </p:nvPr>
        </p:nvSpPr>
        <p:spPr>
          <a:xfrm>
            <a:off x="581040" y="4125600"/>
            <a:ext cx="2534760" cy="17326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39" name="PlaceHolder 2"/>
          <p:cNvSpPr>
            <a:spLocks noGrp="1"/>
          </p:cNvSpPr>
          <p:nvPr>
            <p:ph type="body"/>
          </p:nvPr>
        </p:nvSpPr>
        <p:spPr>
          <a:xfrm>
            <a:off x="581040" y="2228040"/>
            <a:ext cx="5194440" cy="3632760"/>
          </a:xfrm>
          <a:prstGeom prst="rect">
            <a:avLst/>
          </a:prstGeom>
        </p:spPr>
        <p:txBody>
          <a:bodyPr lIns="0" rIns="0" tIns="0" bIns="0"/>
          <a:p>
            <a:endParaRPr/>
          </a:p>
        </p:txBody>
      </p:sp>
      <p:sp>
        <p:nvSpPr>
          <p:cNvPr id="40" name="PlaceHolder 3"/>
          <p:cNvSpPr>
            <a:spLocks noGrp="1"/>
          </p:cNvSpPr>
          <p:nvPr>
            <p:ph type="body"/>
          </p:nvPr>
        </p:nvSpPr>
        <p:spPr>
          <a:xfrm>
            <a:off x="581040" y="2228040"/>
            <a:ext cx="5194440" cy="3632760"/>
          </a:xfrm>
          <a:prstGeom prst="rect">
            <a:avLst/>
          </a:prstGeom>
        </p:spPr>
        <p:txBody>
          <a:bodyPr lIns="0" rIns="0" tIns="0" bIns="0"/>
          <a:p>
            <a:endParaRPr/>
          </a:p>
        </p:txBody>
      </p:sp>
      <p:pic>
        <p:nvPicPr>
          <p:cNvPr id="41" name="" descr=""/>
          <p:cNvPicPr/>
          <p:nvPr/>
        </p:nvPicPr>
        <p:blipFill>
          <a:blip r:embed="rId2"/>
          <a:stretch/>
        </p:blipFill>
        <p:spPr>
          <a:xfrm>
            <a:off x="901440" y="2227680"/>
            <a:ext cx="4552920" cy="3632760"/>
          </a:xfrm>
          <a:prstGeom prst="rect">
            <a:avLst/>
          </a:prstGeom>
          <a:ln>
            <a:noFill/>
          </a:ln>
        </p:spPr>
      </p:pic>
      <p:pic>
        <p:nvPicPr>
          <p:cNvPr id="42" name="" descr=""/>
          <p:cNvPicPr/>
          <p:nvPr/>
        </p:nvPicPr>
        <p:blipFill>
          <a:blip r:embed="rId3"/>
          <a:stretch/>
        </p:blipFill>
        <p:spPr>
          <a:xfrm>
            <a:off x="901440" y="2227680"/>
            <a:ext cx="4552920" cy="36327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53" name="PlaceHolder 2"/>
          <p:cNvSpPr>
            <a:spLocks noGrp="1"/>
          </p:cNvSpPr>
          <p:nvPr>
            <p:ph type="subTitle"/>
          </p:nvPr>
        </p:nvSpPr>
        <p:spPr>
          <a:xfrm>
            <a:off x="581040" y="2228040"/>
            <a:ext cx="5194440" cy="36327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55" name="PlaceHolder 2"/>
          <p:cNvSpPr>
            <a:spLocks noGrp="1"/>
          </p:cNvSpPr>
          <p:nvPr>
            <p:ph type="body"/>
          </p:nvPr>
        </p:nvSpPr>
        <p:spPr>
          <a:xfrm>
            <a:off x="581040" y="2228040"/>
            <a:ext cx="5194440" cy="36327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57"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58" name="PlaceHolder 3"/>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581040" y="729720"/>
            <a:ext cx="11029320" cy="9878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581040" y="729720"/>
            <a:ext cx="11029320" cy="458028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62"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63" name="PlaceHolder 3"/>
          <p:cNvSpPr>
            <a:spLocks noGrp="1"/>
          </p:cNvSpPr>
          <p:nvPr>
            <p:ph type="body"/>
          </p:nvPr>
        </p:nvSpPr>
        <p:spPr>
          <a:xfrm>
            <a:off x="581040" y="4125600"/>
            <a:ext cx="2534760" cy="1732680"/>
          </a:xfrm>
          <a:prstGeom prst="rect">
            <a:avLst/>
          </a:prstGeom>
        </p:spPr>
        <p:txBody>
          <a:bodyPr lIns="0" rIns="0" tIns="0" bIns="0"/>
          <a:p>
            <a:endParaRPr/>
          </a:p>
        </p:txBody>
      </p:sp>
      <p:sp>
        <p:nvSpPr>
          <p:cNvPr id="64" name="PlaceHolder 4"/>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0" name="PlaceHolder 2"/>
          <p:cNvSpPr>
            <a:spLocks noGrp="1"/>
          </p:cNvSpPr>
          <p:nvPr>
            <p:ph type="subTitle"/>
          </p:nvPr>
        </p:nvSpPr>
        <p:spPr>
          <a:xfrm>
            <a:off x="581040" y="2228040"/>
            <a:ext cx="5194440" cy="36327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66"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67"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68" name="PlaceHolder 4"/>
          <p:cNvSpPr>
            <a:spLocks noGrp="1"/>
          </p:cNvSpPr>
          <p:nvPr>
            <p:ph type="body"/>
          </p:nvPr>
        </p:nvSpPr>
        <p:spPr>
          <a:xfrm>
            <a:off x="3242880" y="4125600"/>
            <a:ext cx="2534760" cy="173268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70"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71"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72" name="PlaceHolder 4"/>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74" name="PlaceHolder 2"/>
          <p:cNvSpPr>
            <a:spLocks noGrp="1"/>
          </p:cNvSpPr>
          <p:nvPr>
            <p:ph type="body"/>
          </p:nvPr>
        </p:nvSpPr>
        <p:spPr>
          <a:xfrm>
            <a:off x="581040" y="2228040"/>
            <a:ext cx="5194440" cy="1732680"/>
          </a:xfrm>
          <a:prstGeom prst="rect">
            <a:avLst/>
          </a:prstGeom>
        </p:spPr>
        <p:txBody>
          <a:bodyPr lIns="0" rIns="0" tIns="0" bIns="0"/>
          <a:p>
            <a:endParaRPr/>
          </a:p>
        </p:txBody>
      </p:sp>
      <p:sp>
        <p:nvSpPr>
          <p:cNvPr id="75" name="PlaceHolder 3"/>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77"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78"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79" name="PlaceHolder 4"/>
          <p:cNvSpPr>
            <a:spLocks noGrp="1"/>
          </p:cNvSpPr>
          <p:nvPr>
            <p:ph type="body"/>
          </p:nvPr>
        </p:nvSpPr>
        <p:spPr>
          <a:xfrm>
            <a:off x="3242880" y="4125600"/>
            <a:ext cx="2534760" cy="1732680"/>
          </a:xfrm>
          <a:prstGeom prst="rect">
            <a:avLst/>
          </a:prstGeom>
        </p:spPr>
        <p:txBody>
          <a:bodyPr lIns="0" rIns="0" tIns="0" bIns="0"/>
          <a:p>
            <a:endParaRPr/>
          </a:p>
        </p:txBody>
      </p:sp>
      <p:sp>
        <p:nvSpPr>
          <p:cNvPr id="80" name="PlaceHolder 5"/>
          <p:cNvSpPr>
            <a:spLocks noGrp="1"/>
          </p:cNvSpPr>
          <p:nvPr>
            <p:ph type="body"/>
          </p:nvPr>
        </p:nvSpPr>
        <p:spPr>
          <a:xfrm>
            <a:off x="581040" y="4125600"/>
            <a:ext cx="2534760" cy="173268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82" name="PlaceHolder 2"/>
          <p:cNvSpPr>
            <a:spLocks noGrp="1"/>
          </p:cNvSpPr>
          <p:nvPr>
            <p:ph type="body"/>
          </p:nvPr>
        </p:nvSpPr>
        <p:spPr>
          <a:xfrm>
            <a:off x="581040" y="2228040"/>
            <a:ext cx="5194440" cy="3632760"/>
          </a:xfrm>
          <a:prstGeom prst="rect">
            <a:avLst/>
          </a:prstGeom>
        </p:spPr>
        <p:txBody>
          <a:bodyPr lIns="0" rIns="0" tIns="0" bIns="0"/>
          <a:p>
            <a:endParaRPr/>
          </a:p>
        </p:txBody>
      </p:sp>
      <p:sp>
        <p:nvSpPr>
          <p:cNvPr id="83" name="PlaceHolder 3"/>
          <p:cNvSpPr>
            <a:spLocks noGrp="1"/>
          </p:cNvSpPr>
          <p:nvPr>
            <p:ph type="body"/>
          </p:nvPr>
        </p:nvSpPr>
        <p:spPr>
          <a:xfrm>
            <a:off x="581040" y="2228040"/>
            <a:ext cx="5194440" cy="3632760"/>
          </a:xfrm>
          <a:prstGeom prst="rect">
            <a:avLst/>
          </a:prstGeom>
        </p:spPr>
        <p:txBody>
          <a:bodyPr lIns="0" rIns="0" tIns="0" bIns="0"/>
          <a:p>
            <a:endParaRPr/>
          </a:p>
        </p:txBody>
      </p:sp>
      <p:pic>
        <p:nvPicPr>
          <p:cNvPr id="84" name="" descr=""/>
          <p:cNvPicPr/>
          <p:nvPr/>
        </p:nvPicPr>
        <p:blipFill>
          <a:blip r:embed="rId2"/>
          <a:stretch/>
        </p:blipFill>
        <p:spPr>
          <a:xfrm>
            <a:off x="901440" y="2227680"/>
            <a:ext cx="4552920" cy="3632760"/>
          </a:xfrm>
          <a:prstGeom prst="rect">
            <a:avLst/>
          </a:prstGeom>
          <a:ln>
            <a:noFill/>
          </a:ln>
        </p:spPr>
      </p:pic>
      <p:pic>
        <p:nvPicPr>
          <p:cNvPr id="85" name="" descr=""/>
          <p:cNvPicPr/>
          <p:nvPr/>
        </p:nvPicPr>
        <p:blipFill>
          <a:blip r:embed="rId3"/>
          <a:stretch/>
        </p:blipFill>
        <p:spPr>
          <a:xfrm>
            <a:off x="901440" y="2227680"/>
            <a:ext cx="4552920" cy="36327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97" name="PlaceHolder 2"/>
          <p:cNvSpPr>
            <a:spLocks noGrp="1"/>
          </p:cNvSpPr>
          <p:nvPr>
            <p:ph type="subTitle"/>
          </p:nvPr>
        </p:nvSpPr>
        <p:spPr>
          <a:xfrm>
            <a:off x="581040" y="2228040"/>
            <a:ext cx="5194440" cy="363276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99" name="PlaceHolder 2"/>
          <p:cNvSpPr>
            <a:spLocks noGrp="1"/>
          </p:cNvSpPr>
          <p:nvPr>
            <p:ph type="body"/>
          </p:nvPr>
        </p:nvSpPr>
        <p:spPr>
          <a:xfrm>
            <a:off x="581040" y="2228040"/>
            <a:ext cx="5194440" cy="363276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01"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102" name="PlaceHolder 3"/>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581040" y="729720"/>
            <a:ext cx="11029320" cy="98784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2" name="PlaceHolder 2"/>
          <p:cNvSpPr>
            <a:spLocks noGrp="1"/>
          </p:cNvSpPr>
          <p:nvPr>
            <p:ph type="body"/>
          </p:nvPr>
        </p:nvSpPr>
        <p:spPr>
          <a:xfrm>
            <a:off x="581040" y="2228040"/>
            <a:ext cx="5194440" cy="363276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581040" y="729720"/>
            <a:ext cx="11029320" cy="458028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06"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107" name="PlaceHolder 3"/>
          <p:cNvSpPr>
            <a:spLocks noGrp="1"/>
          </p:cNvSpPr>
          <p:nvPr>
            <p:ph type="body"/>
          </p:nvPr>
        </p:nvSpPr>
        <p:spPr>
          <a:xfrm>
            <a:off x="581040" y="4125600"/>
            <a:ext cx="2534760" cy="1732680"/>
          </a:xfrm>
          <a:prstGeom prst="rect">
            <a:avLst/>
          </a:prstGeom>
        </p:spPr>
        <p:txBody>
          <a:bodyPr lIns="0" rIns="0" tIns="0" bIns="0"/>
          <a:p>
            <a:endParaRPr/>
          </a:p>
        </p:txBody>
      </p:sp>
      <p:sp>
        <p:nvSpPr>
          <p:cNvPr id="108" name="PlaceHolder 4"/>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10"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111"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112" name="PlaceHolder 4"/>
          <p:cNvSpPr>
            <a:spLocks noGrp="1"/>
          </p:cNvSpPr>
          <p:nvPr>
            <p:ph type="body"/>
          </p:nvPr>
        </p:nvSpPr>
        <p:spPr>
          <a:xfrm>
            <a:off x="3242880" y="4125600"/>
            <a:ext cx="2534760" cy="173268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14"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115"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116" name="PlaceHolder 4"/>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18" name="PlaceHolder 2"/>
          <p:cNvSpPr>
            <a:spLocks noGrp="1"/>
          </p:cNvSpPr>
          <p:nvPr>
            <p:ph type="body"/>
          </p:nvPr>
        </p:nvSpPr>
        <p:spPr>
          <a:xfrm>
            <a:off x="581040" y="2228040"/>
            <a:ext cx="5194440" cy="1732680"/>
          </a:xfrm>
          <a:prstGeom prst="rect">
            <a:avLst/>
          </a:prstGeom>
        </p:spPr>
        <p:txBody>
          <a:bodyPr lIns="0" rIns="0" tIns="0" bIns="0"/>
          <a:p>
            <a:endParaRPr/>
          </a:p>
        </p:txBody>
      </p:sp>
      <p:sp>
        <p:nvSpPr>
          <p:cNvPr id="119" name="PlaceHolder 3"/>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21"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122"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123" name="PlaceHolder 4"/>
          <p:cNvSpPr>
            <a:spLocks noGrp="1"/>
          </p:cNvSpPr>
          <p:nvPr>
            <p:ph type="body"/>
          </p:nvPr>
        </p:nvSpPr>
        <p:spPr>
          <a:xfrm>
            <a:off x="3242880" y="4125600"/>
            <a:ext cx="2534760" cy="1732680"/>
          </a:xfrm>
          <a:prstGeom prst="rect">
            <a:avLst/>
          </a:prstGeom>
        </p:spPr>
        <p:txBody>
          <a:bodyPr lIns="0" rIns="0" tIns="0" bIns="0"/>
          <a:p>
            <a:endParaRPr/>
          </a:p>
        </p:txBody>
      </p:sp>
      <p:sp>
        <p:nvSpPr>
          <p:cNvPr id="124" name="PlaceHolder 5"/>
          <p:cNvSpPr>
            <a:spLocks noGrp="1"/>
          </p:cNvSpPr>
          <p:nvPr>
            <p:ph type="body"/>
          </p:nvPr>
        </p:nvSpPr>
        <p:spPr>
          <a:xfrm>
            <a:off x="581040" y="4125600"/>
            <a:ext cx="2534760" cy="173268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26" name="PlaceHolder 2"/>
          <p:cNvSpPr>
            <a:spLocks noGrp="1"/>
          </p:cNvSpPr>
          <p:nvPr>
            <p:ph type="body"/>
          </p:nvPr>
        </p:nvSpPr>
        <p:spPr>
          <a:xfrm>
            <a:off x="581040" y="2228040"/>
            <a:ext cx="5194440" cy="3632760"/>
          </a:xfrm>
          <a:prstGeom prst="rect">
            <a:avLst/>
          </a:prstGeom>
        </p:spPr>
        <p:txBody>
          <a:bodyPr lIns="0" rIns="0" tIns="0" bIns="0"/>
          <a:p>
            <a:endParaRPr/>
          </a:p>
        </p:txBody>
      </p:sp>
      <p:sp>
        <p:nvSpPr>
          <p:cNvPr id="127" name="PlaceHolder 3"/>
          <p:cNvSpPr>
            <a:spLocks noGrp="1"/>
          </p:cNvSpPr>
          <p:nvPr>
            <p:ph type="body"/>
          </p:nvPr>
        </p:nvSpPr>
        <p:spPr>
          <a:xfrm>
            <a:off x="581040" y="2228040"/>
            <a:ext cx="5194440" cy="3632760"/>
          </a:xfrm>
          <a:prstGeom prst="rect">
            <a:avLst/>
          </a:prstGeom>
        </p:spPr>
        <p:txBody>
          <a:bodyPr lIns="0" rIns="0" tIns="0" bIns="0"/>
          <a:p>
            <a:endParaRPr/>
          </a:p>
        </p:txBody>
      </p:sp>
      <p:pic>
        <p:nvPicPr>
          <p:cNvPr id="128" name="" descr=""/>
          <p:cNvPicPr/>
          <p:nvPr/>
        </p:nvPicPr>
        <p:blipFill>
          <a:blip r:embed="rId2"/>
          <a:stretch/>
        </p:blipFill>
        <p:spPr>
          <a:xfrm>
            <a:off x="901440" y="2227680"/>
            <a:ext cx="4552920" cy="3632760"/>
          </a:xfrm>
          <a:prstGeom prst="rect">
            <a:avLst/>
          </a:prstGeom>
          <a:ln>
            <a:noFill/>
          </a:ln>
        </p:spPr>
      </p:pic>
      <p:pic>
        <p:nvPicPr>
          <p:cNvPr id="129" name="" descr=""/>
          <p:cNvPicPr/>
          <p:nvPr/>
        </p:nvPicPr>
        <p:blipFill>
          <a:blip r:embed="rId3"/>
          <a:stretch/>
        </p:blipFill>
        <p:spPr>
          <a:xfrm>
            <a:off x="901440" y="2227680"/>
            <a:ext cx="4552920" cy="363276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38"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39" name="PlaceHolder 2"/>
          <p:cNvSpPr>
            <a:spLocks noGrp="1"/>
          </p:cNvSpPr>
          <p:nvPr>
            <p:ph type="subTitle"/>
          </p:nvPr>
        </p:nvSpPr>
        <p:spPr>
          <a:xfrm>
            <a:off x="581040" y="2228040"/>
            <a:ext cx="5194440" cy="363276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41" name="PlaceHolder 2"/>
          <p:cNvSpPr>
            <a:spLocks noGrp="1"/>
          </p:cNvSpPr>
          <p:nvPr>
            <p:ph type="body"/>
          </p:nvPr>
        </p:nvSpPr>
        <p:spPr>
          <a:xfrm>
            <a:off x="581040" y="2228040"/>
            <a:ext cx="5194440" cy="36327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4"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15" name="PlaceHolder 3"/>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43"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144" name="PlaceHolder 3"/>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5" name="PlaceHolder 1"/>
          <p:cNvSpPr>
            <a:spLocks noGrp="1"/>
          </p:cNvSpPr>
          <p:nvPr>
            <p:ph type="title"/>
          </p:nvPr>
        </p:nvSpPr>
        <p:spPr>
          <a:xfrm>
            <a:off x="581040" y="729720"/>
            <a:ext cx="11029320" cy="98784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6" name="PlaceHolder 1"/>
          <p:cNvSpPr>
            <a:spLocks noGrp="1"/>
          </p:cNvSpPr>
          <p:nvPr>
            <p:ph type="subTitle"/>
          </p:nvPr>
        </p:nvSpPr>
        <p:spPr>
          <a:xfrm>
            <a:off x="581040" y="729720"/>
            <a:ext cx="11029320" cy="458028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48"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149" name="PlaceHolder 3"/>
          <p:cNvSpPr>
            <a:spLocks noGrp="1"/>
          </p:cNvSpPr>
          <p:nvPr>
            <p:ph type="body"/>
          </p:nvPr>
        </p:nvSpPr>
        <p:spPr>
          <a:xfrm>
            <a:off x="581040" y="4125600"/>
            <a:ext cx="2534760" cy="1732680"/>
          </a:xfrm>
          <a:prstGeom prst="rect">
            <a:avLst/>
          </a:prstGeom>
        </p:spPr>
        <p:txBody>
          <a:bodyPr lIns="0" rIns="0" tIns="0" bIns="0"/>
          <a:p>
            <a:endParaRPr/>
          </a:p>
        </p:txBody>
      </p:sp>
      <p:sp>
        <p:nvSpPr>
          <p:cNvPr id="150" name="PlaceHolder 4"/>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52"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153"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154" name="PlaceHolder 4"/>
          <p:cNvSpPr>
            <a:spLocks noGrp="1"/>
          </p:cNvSpPr>
          <p:nvPr>
            <p:ph type="body"/>
          </p:nvPr>
        </p:nvSpPr>
        <p:spPr>
          <a:xfrm>
            <a:off x="3242880" y="4125600"/>
            <a:ext cx="2534760" cy="173268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56"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157"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158" name="PlaceHolder 4"/>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60" name="PlaceHolder 2"/>
          <p:cNvSpPr>
            <a:spLocks noGrp="1"/>
          </p:cNvSpPr>
          <p:nvPr>
            <p:ph type="body"/>
          </p:nvPr>
        </p:nvSpPr>
        <p:spPr>
          <a:xfrm>
            <a:off x="581040" y="2228040"/>
            <a:ext cx="5194440" cy="1732680"/>
          </a:xfrm>
          <a:prstGeom prst="rect">
            <a:avLst/>
          </a:prstGeom>
        </p:spPr>
        <p:txBody>
          <a:bodyPr lIns="0" rIns="0" tIns="0" bIns="0"/>
          <a:p>
            <a:endParaRPr/>
          </a:p>
        </p:txBody>
      </p:sp>
      <p:sp>
        <p:nvSpPr>
          <p:cNvPr id="161" name="PlaceHolder 3"/>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63"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164"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165" name="PlaceHolder 4"/>
          <p:cNvSpPr>
            <a:spLocks noGrp="1"/>
          </p:cNvSpPr>
          <p:nvPr>
            <p:ph type="body"/>
          </p:nvPr>
        </p:nvSpPr>
        <p:spPr>
          <a:xfrm>
            <a:off x="3242880" y="4125600"/>
            <a:ext cx="2534760" cy="1732680"/>
          </a:xfrm>
          <a:prstGeom prst="rect">
            <a:avLst/>
          </a:prstGeom>
        </p:spPr>
        <p:txBody>
          <a:bodyPr lIns="0" rIns="0" tIns="0" bIns="0"/>
          <a:p>
            <a:endParaRPr/>
          </a:p>
        </p:txBody>
      </p:sp>
      <p:sp>
        <p:nvSpPr>
          <p:cNvPr id="166" name="PlaceHolder 5"/>
          <p:cNvSpPr>
            <a:spLocks noGrp="1"/>
          </p:cNvSpPr>
          <p:nvPr>
            <p:ph type="body"/>
          </p:nvPr>
        </p:nvSpPr>
        <p:spPr>
          <a:xfrm>
            <a:off x="581040" y="4125600"/>
            <a:ext cx="2534760" cy="173268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68" name="PlaceHolder 2"/>
          <p:cNvSpPr>
            <a:spLocks noGrp="1"/>
          </p:cNvSpPr>
          <p:nvPr>
            <p:ph type="body"/>
          </p:nvPr>
        </p:nvSpPr>
        <p:spPr>
          <a:xfrm>
            <a:off x="581040" y="2228040"/>
            <a:ext cx="5194440" cy="3632760"/>
          </a:xfrm>
          <a:prstGeom prst="rect">
            <a:avLst/>
          </a:prstGeom>
        </p:spPr>
        <p:txBody>
          <a:bodyPr lIns="0" rIns="0" tIns="0" bIns="0"/>
          <a:p>
            <a:endParaRPr/>
          </a:p>
        </p:txBody>
      </p:sp>
      <p:sp>
        <p:nvSpPr>
          <p:cNvPr id="169" name="PlaceHolder 3"/>
          <p:cNvSpPr>
            <a:spLocks noGrp="1"/>
          </p:cNvSpPr>
          <p:nvPr>
            <p:ph type="body"/>
          </p:nvPr>
        </p:nvSpPr>
        <p:spPr>
          <a:xfrm>
            <a:off x="581040" y="2228040"/>
            <a:ext cx="5194440" cy="3632760"/>
          </a:xfrm>
          <a:prstGeom prst="rect">
            <a:avLst/>
          </a:prstGeom>
        </p:spPr>
        <p:txBody>
          <a:bodyPr lIns="0" rIns="0" tIns="0" bIns="0"/>
          <a:p>
            <a:endParaRPr/>
          </a:p>
        </p:txBody>
      </p:sp>
      <p:pic>
        <p:nvPicPr>
          <p:cNvPr id="170" name="" descr=""/>
          <p:cNvPicPr/>
          <p:nvPr/>
        </p:nvPicPr>
        <p:blipFill>
          <a:blip r:embed="rId2"/>
          <a:stretch/>
        </p:blipFill>
        <p:spPr>
          <a:xfrm>
            <a:off x="901440" y="2227680"/>
            <a:ext cx="4552920" cy="3632760"/>
          </a:xfrm>
          <a:prstGeom prst="rect">
            <a:avLst/>
          </a:prstGeom>
          <a:ln>
            <a:noFill/>
          </a:ln>
        </p:spPr>
      </p:pic>
      <p:pic>
        <p:nvPicPr>
          <p:cNvPr id="171" name="" descr=""/>
          <p:cNvPicPr/>
          <p:nvPr/>
        </p:nvPicPr>
        <p:blipFill>
          <a:blip r:embed="rId3"/>
          <a:stretch/>
        </p:blipFill>
        <p:spPr>
          <a:xfrm>
            <a:off x="901440" y="2227680"/>
            <a:ext cx="4552920" cy="363276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581040" y="729720"/>
            <a:ext cx="11029320" cy="987840"/>
          </a:xfrm>
          <a:prstGeom prst="rect">
            <a:avLst/>
          </a:prstGeom>
        </p:spPr>
        <p:txBody>
          <a:bodyPr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83"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84" name="PlaceHolder 2"/>
          <p:cNvSpPr>
            <a:spLocks noGrp="1"/>
          </p:cNvSpPr>
          <p:nvPr>
            <p:ph type="subTitle"/>
          </p:nvPr>
        </p:nvSpPr>
        <p:spPr>
          <a:xfrm>
            <a:off x="581040" y="2228040"/>
            <a:ext cx="5194440" cy="363276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86" name="PlaceHolder 2"/>
          <p:cNvSpPr>
            <a:spLocks noGrp="1"/>
          </p:cNvSpPr>
          <p:nvPr>
            <p:ph type="body"/>
          </p:nvPr>
        </p:nvSpPr>
        <p:spPr>
          <a:xfrm>
            <a:off x="581040" y="2228040"/>
            <a:ext cx="5194440" cy="363276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88"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189" name="PlaceHolder 3"/>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90" name="PlaceHolder 1"/>
          <p:cNvSpPr>
            <a:spLocks noGrp="1"/>
          </p:cNvSpPr>
          <p:nvPr>
            <p:ph type="title"/>
          </p:nvPr>
        </p:nvSpPr>
        <p:spPr>
          <a:xfrm>
            <a:off x="581040" y="729720"/>
            <a:ext cx="11029320" cy="987840"/>
          </a:xfrm>
          <a:prstGeom prst="rect">
            <a:avLst/>
          </a:prstGeom>
        </p:spPr>
        <p:txBody>
          <a:bodyPr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91" name="PlaceHolder 1"/>
          <p:cNvSpPr>
            <a:spLocks noGrp="1"/>
          </p:cNvSpPr>
          <p:nvPr>
            <p:ph type="subTitle"/>
          </p:nvPr>
        </p:nvSpPr>
        <p:spPr>
          <a:xfrm>
            <a:off x="581040" y="729720"/>
            <a:ext cx="11029320" cy="458028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93"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194" name="PlaceHolder 3"/>
          <p:cNvSpPr>
            <a:spLocks noGrp="1"/>
          </p:cNvSpPr>
          <p:nvPr>
            <p:ph type="body"/>
          </p:nvPr>
        </p:nvSpPr>
        <p:spPr>
          <a:xfrm>
            <a:off x="581040" y="4125600"/>
            <a:ext cx="2534760" cy="1732680"/>
          </a:xfrm>
          <a:prstGeom prst="rect">
            <a:avLst/>
          </a:prstGeom>
        </p:spPr>
        <p:txBody>
          <a:bodyPr lIns="0" rIns="0" tIns="0" bIns="0"/>
          <a:p>
            <a:endParaRPr/>
          </a:p>
        </p:txBody>
      </p:sp>
      <p:sp>
        <p:nvSpPr>
          <p:cNvPr id="195" name="PlaceHolder 4"/>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97"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198"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199" name="PlaceHolder 4"/>
          <p:cNvSpPr>
            <a:spLocks noGrp="1"/>
          </p:cNvSpPr>
          <p:nvPr>
            <p:ph type="body"/>
          </p:nvPr>
        </p:nvSpPr>
        <p:spPr>
          <a:xfrm>
            <a:off x="3242880" y="4125600"/>
            <a:ext cx="2534760" cy="173268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201"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202"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203" name="PlaceHolder 4"/>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205" name="PlaceHolder 2"/>
          <p:cNvSpPr>
            <a:spLocks noGrp="1"/>
          </p:cNvSpPr>
          <p:nvPr>
            <p:ph type="body"/>
          </p:nvPr>
        </p:nvSpPr>
        <p:spPr>
          <a:xfrm>
            <a:off x="581040" y="2228040"/>
            <a:ext cx="5194440" cy="1732680"/>
          </a:xfrm>
          <a:prstGeom prst="rect">
            <a:avLst/>
          </a:prstGeom>
        </p:spPr>
        <p:txBody>
          <a:bodyPr lIns="0" rIns="0" tIns="0" bIns="0"/>
          <a:p>
            <a:endParaRPr/>
          </a:p>
        </p:txBody>
      </p:sp>
      <p:sp>
        <p:nvSpPr>
          <p:cNvPr id="206" name="PlaceHolder 3"/>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208"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209"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210" name="PlaceHolder 4"/>
          <p:cNvSpPr>
            <a:spLocks noGrp="1"/>
          </p:cNvSpPr>
          <p:nvPr>
            <p:ph type="body"/>
          </p:nvPr>
        </p:nvSpPr>
        <p:spPr>
          <a:xfrm>
            <a:off x="3242880" y="4125600"/>
            <a:ext cx="2534760" cy="1732680"/>
          </a:xfrm>
          <a:prstGeom prst="rect">
            <a:avLst/>
          </a:prstGeom>
        </p:spPr>
        <p:txBody>
          <a:bodyPr lIns="0" rIns="0" tIns="0" bIns="0"/>
          <a:p>
            <a:endParaRPr/>
          </a:p>
        </p:txBody>
      </p:sp>
      <p:sp>
        <p:nvSpPr>
          <p:cNvPr id="211" name="PlaceHolder 5"/>
          <p:cNvSpPr>
            <a:spLocks noGrp="1"/>
          </p:cNvSpPr>
          <p:nvPr>
            <p:ph type="body"/>
          </p:nvPr>
        </p:nvSpPr>
        <p:spPr>
          <a:xfrm>
            <a:off x="581040" y="4125600"/>
            <a:ext cx="2534760" cy="173268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581040" y="729720"/>
            <a:ext cx="11029320" cy="458028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213" name="PlaceHolder 2"/>
          <p:cNvSpPr>
            <a:spLocks noGrp="1"/>
          </p:cNvSpPr>
          <p:nvPr>
            <p:ph type="body"/>
          </p:nvPr>
        </p:nvSpPr>
        <p:spPr>
          <a:xfrm>
            <a:off x="581040" y="2228040"/>
            <a:ext cx="5194440" cy="3632760"/>
          </a:xfrm>
          <a:prstGeom prst="rect">
            <a:avLst/>
          </a:prstGeom>
        </p:spPr>
        <p:txBody>
          <a:bodyPr lIns="0" rIns="0" tIns="0" bIns="0"/>
          <a:p>
            <a:endParaRPr/>
          </a:p>
        </p:txBody>
      </p:sp>
      <p:sp>
        <p:nvSpPr>
          <p:cNvPr id="214" name="PlaceHolder 3"/>
          <p:cNvSpPr>
            <a:spLocks noGrp="1"/>
          </p:cNvSpPr>
          <p:nvPr>
            <p:ph type="body"/>
          </p:nvPr>
        </p:nvSpPr>
        <p:spPr>
          <a:xfrm>
            <a:off x="581040" y="2228040"/>
            <a:ext cx="5194440" cy="3632760"/>
          </a:xfrm>
          <a:prstGeom prst="rect">
            <a:avLst/>
          </a:prstGeom>
        </p:spPr>
        <p:txBody>
          <a:bodyPr lIns="0" rIns="0" tIns="0" bIns="0"/>
          <a:p>
            <a:endParaRPr/>
          </a:p>
        </p:txBody>
      </p:sp>
      <p:pic>
        <p:nvPicPr>
          <p:cNvPr id="215" name="" descr=""/>
          <p:cNvPicPr/>
          <p:nvPr/>
        </p:nvPicPr>
        <p:blipFill>
          <a:blip r:embed="rId2"/>
          <a:stretch/>
        </p:blipFill>
        <p:spPr>
          <a:xfrm>
            <a:off x="901440" y="2227680"/>
            <a:ext cx="4552920" cy="3632760"/>
          </a:xfrm>
          <a:prstGeom prst="rect">
            <a:avLst/>
          </a:prstGeom>
          <a:ln>
            <a:noFill/>
          </a:ln>
        </p:spPr>
      </p:pic>
      <p:pic>
        <p:nvPicPr>
          <p:cNvPr id="216" name="" descr=""/>
          <p:cNvPicPr/>
          <p:nvPr/>
        </p:nvPicPr>
        <p:blipFill>
          <a:blip r:embed="rId3"/>
          <a:stretch/>
        </p:blipFill>
        <p:spPr>
          <a:xfrm>
            <a:off x="901440" y="2227680"/>
            <a:ext cx="4552920" cy="363276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19"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20" name="PlaceHolder 3"/>
          <p:cNvSpPr>
            <a:spLocks noGrp="1"/>
          </p:cNvSpPr>
          <p:nvPr>
            <p:ph type="body"/>
          </p:nvPr>
        </p:nvSpPr>
        <p:spPr>
          <a:xfrm>
            <a:off x="581040" y="4125600"/>
            <a:ext cx="2534760" cy="1732680"/>
          </a:xfrm>
          <a:prstGeom prst="rect">
            <a:avLst/>
          </a:prstGeom>
        </p:spPr>
        <p:txBody>
          <a:bodyPr lIns="0" rIns="0" tIns="0" bIns="0"/>
          <a:p>
            <a:endParaRPr/>
          </a:p>
        </p:txBody>
      </p:sp>
      <p:sp>
        <p:nvSpPr>
          <p:cNvPr id="21" name="PlaceHolder 4"/>
          <p:cNvSpPr>
            <a:spLocks noGrp="1"/>
          </p:cNvSpPr>
          <p:nvPr>
            <p:ph type="body"/>
          </p:nvPr>
        </p:nvSpPr>
        <p:spPr>
          <a:xfrm>
            <a:off x="3242880" y="2228040"/>
            <a:ext cx="2534760" cy="36327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23" name="PlaceHolder 2"/>
          <p:cNvSpPr>
            <a:spLocks noGrp="1"/>
          </p:cNvSpPr>
          <p:nvPr>
            <p:ph type="body"/>
          </p:nvPr>
        </p:nvSpPr>
        <p:spPr>
          <a:xfrm>
            <a:off x="581040" y="2228040"/>
            <a:ext cx="2534760" cy="3632760"/>
          </a:xfrm>
          <a:prstGeom prst="rect">
            <a:avLst/>
          </a:prstGeom>
        </p:spPr>
        <p:txBody>
          <a:bodyPr lIns="0" rIns="0" tIns="0" bIns="0"/>
          <a:p>
            <a:endParaRPr/>
          </a:p>
        </p:txBody>
      </p:sp>
      <p:sp>
        <p:nvSpPr>
          <p:cNvPr id="24"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25" name="PlaceHolder 4"/>
          <p:cNvSpPr>
            <a:spLocks noGrp="1"/>
          </p:cNvSpPr>
          <p:nvPr>
            <p:ph type="body"/>
          </p:nvPr>
        </p:nvSpPr>
        <p:spPr>
          <a:xfrm>
            <a:off x="3242880" y="4125600"/>
            <a:ext cx="2534760" cy="17326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81040" y="729720"/>
            <a:ext cx="11029320" cy="987840"/>
          </a:xfrm>
          <a:prstGeom prst="rect">
            <a:avLst/>
          </a:prstGeom>
        </p:spPr>
        <p:txBody>
          <a:bodyPr lIns="0" rIns="0" tIns="0" bIns="0" anchor="ctr"/>
          <a:p>
            <a:endParaRPr/>
          </a:p>
        </p:txBody>
      </p:sp>
      <p:sp>
        <p:nvSpPr>
          <p:cNvPr id="27" name="PlaceHolder 2"/>
          <p:cNvSpPr>
            <a:spLocks noGrp="1"/>
          </p:cNvSpPr>
          <p:nvPr>
            <p:ph type="body"/>
          </p:nvPr>
        </p:nvSpPr>
        <p:spPr>
          <a:xfrm>
            <a:off x="581040" y="2228040"/>
            <a:ext cx="2534760" cy="1732680"/>
          </a:xfrm>
          <a:prstGeom prst="rect">
            <a:avLst/>
          </a:prstGeom>
        </p:spPr>
        <p:txBody>
          <a:bodyPr lIns="0" rIns="0" tIns="0" bIns="0"/>
          <a:p>
            <a:endParaRPr/>
          </a:p>
        </p:txBody>
      </p:sp>
      <p:sp>
        <p:nvSpPr>
          <p:cNvPr id="28" name="PlaceHolder 3"/>
          <p:cNvSpPr>
            <a:spLocks noGrp="1"/>
          </p:cNvSpPr>
          <p:nvPr>
            <p:ph type="body"/>
          </p:nvPr>
        </p:nvSpPr>
        <p:spPr>
          <a:xfrm>
            <a:off x="3242880" y="2228040"/>
            <a:ext cx="2534760" cy="1732680"/>
          </a:xfrm>
          <a:prstGeom prst="rect">
            <a:avLst/>
          </a:prstGeom>
        </p:spPr>
        <p:txBody>
          <a:bodyPr lIns="0" rIns="0" tIns="0" bIns="0"/>
          <a:p>
            <a:endParaRPr/>
          </a:p>
        </p:txBody>
      </p:sp>
      <p:sp>
        <p:nvSpPr>
          <p:cNvPr id="29" name="PlaceHolder 4"/>
          <p:cNvSpPr>
            <a:spLocks noGrp="1"/>
          </p:cNvSpPr>
          <p:nvPr>
            <p:ph type="body"/>
          </p:nvPr>
        </p:nvSpPr>
        <p:spPr>
          <a:xfrm>
            <a:off x="581040" y="4125600"/>
            <a:ext cx="5194440" cy="17326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446400" y="457200"/>
            <a:ext cx="3702960" cy="94680"/>
          </a:xfrm>
          <a:prstGeom prst="rect">
            <a:avLst/>
          </a:prstGeom>
          <a:solidFill>
            <a:srgbClr val="465359"/>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 name="CustomShape 2"/>
          <p:cNvSpPr/>
          <p:nvPr/>
        </p:nvSpPr>
        <p:spPr>
          <a:xfrm>
            <a:off x="8042040" y="453600"/>
            <a:ext cx="3702960" cy="98280"/>
          </a:xfrm>
          <a:prstGeom prst="rect">
            <a:avLst/>
          </a:prstGeom>
          <a:solidFill>
            <a:srgbClr val="969fa7"/>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2" name="CustomShape 3"/>
          <p:cNvSpPr/>
          <p:nvPr/>
        </p:nvSpPr>
        <p:spPr>
          <a:xfrm>
            <a:off x="4241880" y="457200"/>
            <a:ext cx="3702960" cy="91080"/>
          </a:xfrm>
          <a:prstGeom prst="rect">
            <a:avLst/>
          </a:prstGeom>
          <a:solidFill>
            <a:schemeClr val="accent1"/>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3" name="PlaceHolder 4"/>
          <p:cNvSpPr>
            <a:spLocks noGrp="1"/>
          </p:cNvSpPr>
          <p:nvPr>
            <p:ph type="title"/>
          </p:nvPr>
        </p:nvSpPr>
        <p:spPr>
          <a:xfrm>
            <a:off x="581040" y="4693320"/>
            <a:ext cx="11029320" cy="566280"/>
          </a:xfrm>
          <a:prstGeom prst="rect">
            <a:avLst/>
          </a:prstGeom>
        </p:spPr>
        <p:txBody>
          <a:bodyPr anchor="b"/>
          <a:p>
            <a:pPr>
              <a:lnSpc>
                <a:spcPct val="100000"/>
              </a:lnSpc>
            </a:pPr>
            <a:r>
              <a:rPr lang="en-US" sz="2400" strike="noStrike" cap="all">
                <a:solidFill>
                  <a:srgbClr val="404040"/>
                </a:solidFill>
                <a:latin typeface="Franklin Gothic Demi"/>
              </a:rPr>
              <a:t>Click to edit Master title style</a:t>
            </a:r>
            <a:endParaRPr/>
          </a:p>
        </p:txBody>
      </p:sp>
      <p:sp>
        <p:nvSpPr>
          <p:cNvPr id="4" name="PlaceHolder 5"/>
          <p:cNvSpPr>
            <a:spLocks noGrp="1"/>
          </p:cNvSpPr>
          <p:nvPr>
            <p:ph type="body"/>
          </p:nvPr>
        </p:nvSpPr>
        <p:spPr>
          <a:xfrm>
            <a:off x="447840" y="641520"/>
            <a:ext cx="11290320" cy="3650760"/>
          </a:xfrm>
          <a:prstGeom prst="rect">
            <a:avLst/>
          </a:prstGeom>
        </p:spPr>
        <p:txBody>
          <a:bodyPr lIns="90000" rIns="90000" tIns="45000" bIns="45000"/>
          <a:p>
            <a:pPr>
              <a:buSzPct val="45000"/>
              <a:buFont typeface="StarSymbol"/>
              <a:buChar char=""/>
            </a:pPr>
            <a:r>
              <a:rPr lang="en-US" sz="1600" strike="noStrike">
                <a:solidFill>
                  <a:srgbClr val="ffffff"/>
                </a:solidFill>
                <a:latin typeface="Franklin Gothic Book"/>
              </a:rPr>
              <a:t>Πατήστε για επεξεργασία της μορφής κειμένου διάρθρωσης</a:t>
            </a:r>
            <a:endParaRPr/>
          </a:p>
          <a:p>
            <a:pPr lvl="1">
              <a:buSzPct val="75000"/>
              <a:buFont typeface="StarSymbol"/>
              <a:buChar char=""/>
            </a:pPr>
            <a:r>
              <a:rPr lang="en-US" sz="1600" strike="noStrike">
                <a:solidFill>
                  <a:srgbClr val="ffffff"/>
                </a:solidFill>
                <a:latin typeface="Franklin Gothic Book"/>
              </a:rPr>
              <a:t>Δεύτερο επίπεδο διάρθρωσης</a:t>
            </a:r>
            <a:endParaRPr/>
          </a:p>
          <a:p>
            <a:pPr lvl="2">
              <a:buSzPct val="45000"/>
              <a:buFont typeface="StarSymbol"/>
              <a:buChar char=""/>
            </a:pPr>
            <a:r>
              <a:rPr lang="en-US" sz="1600" strike="noStrike">
                <a:solidFill>
                  <a:srgbClr val="ffffff"/>
                </a:solidFill>
                <a:latin typeface="Franklin Gothic Book"/>
              </a:rPr>
              <a:t>Τρίτο επίπεδο διάρθρωσης</a:t>
            </a:r>
            <a:endParaRPr/>
          </a:p>
          <a:p>
            <a:pPr lvl="3">
              <a:buSzPct val="75000"/>
              <a:buFont typeface="StarSymbol"/>
              <a:buChar char=""/>
            </a:pPr>
            <a:r>
              <a:rPr lang="en-US" sz="1600" strike="noStrike">
                <a:solidFill>
                  <a:srgbClr val="ffffff"/>
                </a:solidFill>
                <a:latin typeface="Franklin Gothic Book"/>
              </a:rPr>
              <a:t>Τέταρτο επίπεδο διάρθρωσης</a:t>
            </a:r>
            <a:endParaRPr/>
          </a:p>
          <a:p>
            <a:pPr lvl="4">
              <a:buSzPct val="45000"/>
              <a:buFont typeface="StarSymbol"/>
              <a:buChar char=""/>
            </a:pPr>
            <a:r>
              <a:rPr lang="en-US" sz="1600" strike="noStrike">
                <a:solidFill>
                  <a:srgbClr val="ffffff"/>
                </a:solidFill>
                <a:latin typeface="Franklin Gothic Book"/>
              </a:rPr>
              <a:t>Πέμπτο επίπεδο διάρθρωσης</a:t>
            </a:r>
            <a:endParaRPr/>
          </a:p>
          <a:p>
            <a:pPr lvl="5">
              <a:buSzPct val="45000"/>
              <a:buFont typeface="StarSymbol"/>
              <a:buChar char=""/>
            </a:pPr>
            <a:r>
              <a:rPr lang="en-US" sz="1600" strike="noStrike">
                <a:solidFill>
                  <a:srgbClr val="ffffff"/>
                </a:solidFill>
                <a:latin typeface="Franklin Gothic Book"/>
              </a:rPr>
              <a:t>Έκτο επίπεδο διάρθρωσης</a:t>
            </a:r>
            <a:endParaRPr/>
          </a:p>
          <a:p>
            <a:pPr algn="ctr">
              <a:lnSpc>
                <a:spcPct val="100000"/>
              </a:lnSpc>
            </a:pPr>
            <a:r>
              <a:rPr lang="en-US" sz="1600" strike="noStrike">
                <a:solidFill>
                  <a:srgbClr val="ffffff"/>
                </a:solidFill>
                <a:latin typeface="Franklin Gothic Book"/>
              </a:rPr>
              <a:t>Έβδομο επίπεδο διάρθρωσηςClick icon to add picture</a:t>
            </a:r>
            <a:endParaRPr/>
          </a:p>
        </p:txBody>
      </p:sp>
      <p:sp>
        <p:nvSpPr>
          <p:cNvPr id="5" name="PlaceHolder 6"/>
          <p:cNvSpPr>
            <a:spLocks noGrp="1"/>
          </p:cNvSpPr>
          <p:nvPr>
            <p:ph type="body"/>
          </p:nvPr>
        </p:nvSpPr>
        <p:spPr>
          <a:xfrm>
            <a:off x="581040" y="5259960"/>
            <a:ext cx="11029320" cy="997920"/>
          </a:xfrm>
          <a:prstGeom prst="rect">
            <a:avLst/>
          </a:prstGeom>
        </p:spPr>
        <p:txBody>
          <a:bodyPr/>
          <a:p>
            <a:pPr>
              <a:buSzPct val="45000"/>
              <a:buFont typeface="StarSymbol"/>
              <a:buChar char=""/>
            </a:pPr>
            <a:r>
              <a:rPr lang="en-US" sz="1600" strike="noStrike">
                <a:solidFill>
                  <a:srgbClr val="404040"/>
                </a:solidFill>
                <a:latin typeface="Franklin Gothic Book"/>
              </a:rPr>
              <a:t>Πατήστε για επεξεργασία της μορφής κειμένου διάρθρωσης</a:t>
            </a:r>
            <a:endParaRPr/>
          </a:p>
          <a:p>
            <a:pPr lvl="1">
              <a:buSzPct val="75000"/>
              <a:buFont typeface="StarSymbol"/>
              <a:buChar char=""/>
            </a:pPr>
            <a:r>
              <a:rPr lang="en-US" sz="1600" strike="noStrike">
                <a:solidFill>
                  <a:srgbClr val="404040"/>
                </a:solidFill>
                <a:latin typeface="Franklin Gothic Book"/>
              </a:rPr>
              <a:t>Δεύτερο επίπεδο διάρθρωσης</a:t>
            </a:r>
            <a:endParaRPr/>
          </a:p>
          <a:p>
            <a:pPr lvl="2">
              <a:buSzPct val="45000"/>
              <a:buFont typeface="StarSymbol"/>
              <a:buChar char=""/>
            </a:pPr>
            <a:r>
              <a:rPr lang="en-US" sz="1600" strike="noStrike">
                <a:solidFill>
                  <a:srgbClr val="404040"/>
                </a:solidFill>
                <a:latin typeface="Franklin Gothic Book"/>
              </a:rPr>
              <a:t>Τρίτο επίπεδο διάρθρωσης</a:t>
            </a:r>
            <a:endParaRPr/>
          </a:p>
          <a:p>
            <a:pPr lvl="3">
              <a:buSzPct val="75000"/>
              <a:buFont typeface="StarSymbol"/>
              <a:buChar char=""/>
            </a:pPr>
            <a:r>
              <a:rPr lang="en-US" sz="1600" strike="noStrike">
                <a:solidFill>
                  <a:srgbClr val="404040"/>
                </a:solidFill>
                <a:latin typeface="Franklin Gothic Book"/>
              </a:rPr>
              <a:t>Τέταρτο επίπεδο διάρθρωσης</a:t>
            </a:r>
            <a:endParaRPr/>
          </a:p>
          <a:p>
            <a:pPr lvl="4">
              <a:buSzPct val="45000"/>
              <a:buFont typeface="StarSymbol"/>
              <a:buChar char=""/>
            </a:pPr>
            <a:r>
              <a:rPr lang="en-US" sz="1600" strike="noStrike">
                <a:solidFill>
                  <a:srgbClr val="404040"/>
                </a:solidFill>
                <a:latin typeface="Franklin Gothic Book"/>
              </a:rPr>
              <a:t>Πέμπτο επίπεδο διάρθρωσης</a:t>
            </a:r>
            <a:endParaRPr/>
          </a:p>
          <a:p>
            <a:pPr lvl="5">
              <a:buSzPct val="45000"/>
              <a:buFont typeface="StarSymbol"/>
              <a:buChar char=""/>
            </a:pPr>
            <a:r>
              <a:rPr lang="en-US" sz="1600" strike="noStrike">
                <a:solidFill>
                  <a:srgbClr val="404040"/>
                </a:solidFill>
                <a:latin typeface="Franklin Gothic Book"/>
              </a:rPr>
              <a:t>Έκτο επίπεδο διάρθρωσης</a:t>
            </a:r>
            <a:endParaRPr/>
          </a:p>
          <a:p>
            <a:pPr>
              <a:lnSpc>
                <a:spcPct val="100000"/>
              </a:lnSpc>
            </a:pPr>
            <a:r>
              <a:rPr lang="en-US" sz="1600" strike="noStrike">
                <a:solidFill>
                  <a:srgbClr val="404040"/>
                </a:solidFill>
                <a:latin typeface="Franklin Gothic Book"/>
              </a:rPr>
              <a:t>Έβδομο επίπεδο διάρθρωσηςClick to edit Master text styles</a:t>
            </a:r>
            <a:endParaRPr/>
          </a:p>
        </p:txBody>
      </p:sp>
      <p:sp>
        <p:nvSpPr>
          <p:cNvPr id="6" name="PlaceHolder 7"/>
          <p:cNvSpPr>
            <a:spLocks noGrp="1"/>
          </p:cNvSpPr>
          <p:nvPr>
            <p:ph type="dt"/>
          </p:nvPr>
        </p:nvSpPr>
        <p:spPr>
          <a:xfrm>
            <a:off x="7606080" y="6423840"/>
            <a:ext cx="2844360" cy="364680"/>
          </a:xfrm>
          <a:prstGeom prst="rect">
            <a:avLst/>
          </a:prstGeom>
        </p:spPr>
        <p:txBody>
          <a:bodyPr anchor="ctr"/>
          <a:p>
            <a:pPr algn="r">
              <a:lnSpc>
                <a:spcPct val="100000"/>
              </a:lnSpc>
            </a:pPr>
            <a:r>
              <a:rPr lang="el-GR" sz="900" strike="noStrike">
                <a:solidFill>
                  <a:srgbClr val="404040"/>
                </a:solidFill>
                <a:latin typeface="Franklin Gothic Book"/>
              </a:rPr>
              <a:t>19/2/2020</a:t>
            </a:r>
            <a:endParaRPr/>
          </a:p>
        </p:txBody>
      </p:sp>
      <p:sp>
        <p:nvSpPr>
          <p:cNvPr id="7" name="PlaceHolder 8"/>
          <p:cNvSpPr>
            <a:spLocks noGrp="1"/>
          </p:cNvSpPr>
          <p:nvPr>
            <p:ph type="ftr"/>
          </p:nvPr>
        </p:nvSpPr>
        <p:spPr>
          <a:xfrm>
            <a:off x="581040" y="6423840"/>
            <a:ext cx="6916680" cy="364680"/>
          </a:xfrm>
          <a:prstGeom prst="rect">
            <a:avLst/>
          </a:prstGeom>
        </p:spPr>
        <p:txBody>
          <a:bodyPr anchor="ctr"/>
          <a:p>
            <a:endParaRPr/>
          </a:p>
        </p:txBody>
      </p:sp>
      <p:sp>
        <p:nvSpPr>
          <p:cNvPr id="8" name="PlaceHolder 9"/>
          <p:cNvSpPr>
            <a:spLocks noGrp="1"/>
          </p:cNvSpPr>
          <p:nvPr>
            <p:ph type="sldNum"/>
          </p:nvPr>
        </p:nvSpPr>
        <p:spPr>
          <a:xfrm>
            <a:off x="10558440" y="6423840"/>
            <a:ext cx="1052280" cy="364680"/>
          </a:xfrm>
          <a:prstGeom prst="rect">
            <a:avLst/>
          </a:prstGeom>
        </p:spPr>
        <p:txBody>
          <a:bodyPr anchor="ctr"/>
          <a:p>
            <a:pPr algn="r">
              <a:lnSpc>
                <a:spcPct val="100000"/>
              </a:lnSpc>
            </a:pPr>
            <a:fld id="{8517E23A-FF5C-4D67-9671-1C42188B026F}" type="slidenum">
              <a:rPr lang="el-GR" sz="900" strike="noStrike">
                <a:solidFill>
                  <a:srgbClr val="404040"/>
                </a:solidFill>
                <a:latin typeface="Franklin Gothic Book"/>
              </a:rPr>
              <a:t>&lt;αριθμός&gt;</a:t>
            </a:fld>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3" name="CustomShape 1"/>
          <p:cNvSpPr/>
          <p:nvPr/>
        </p:nvSpPr>
        <p:spPr>
          <a:xfrm>
            <a:off x="446400" y="457200"/>
            <a:ext cx="3702960" cy="94680"/>
          </a:xfrm>
          <a:prstGeom prst="rect">
            <a:avLst/>
          </a:prstGeom>
          <a:solidFill>
            <a:srgbClr val="465359"/>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4" name="CustomShape 2"/>
          <p:cNvSpPr/>
          <p:nvPr/>
        </p:nvSpPr>
        <p:spPr>
          <a:xfrm>
            <a:off x="8042040" y="453600"/>
            <a:ext cx="3702960" cy="98280"/>
          </a:xfrm>
          <a:prstGeom prst="rect">
            <a:avLst/>
          </a:prstGeom>
          <a:solidFill>
            <a:srgbClr val="969fa7"/>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5" name="CustomShape 3"/>
          <p:cNvSpPr/>
          <p:nvPr/>
        </p:nvSpPr>
        <p:spPr>
          <a:xfrm>
            <a:off x="4241880" y="457200"/>
            <a:ext cx="3702960" cy="91080"/>
          </a:xfrm>
          <a:prstGeom prst="rect">
            <a:avLst/>
          </a:prstGeom>
          <a:solidFill>
            <a:schemeClr val="accent1"/>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6" name="PlaceHolder 4"/>
          <p:cNvSpPr>
            <a:spLocks noGrp="1"/>
          </p:cNvSpPr>
          <p:nvPr>
            <p:ph type="title"/>
          </p:nvPr>
        </p:nvSpPr>
        <p:spPr>
          <a:xfrm>
            <a:off x="581040" y="729720"/>
            <a:ext cx="11029320" cy="987840"/>
          </a:xfrm>
          <a:prstGeom prst="rect">
            <a:avLst/>
          </a:prstGeom>
        </p:spPr>
        <p:txBody>
          <a:bodyPr anchor="b"/>
          <a:p>
            <a:pPr>
              <a:lnSpc>
                <a:spcPct val="100000"/>
              </a:lnSpc>
            </a:pPr>
            <a:r>
              <a:rPr lang="en-US" sz="2800" strike="noStrike" cap="all">
                <a:solidFill>
                  <a:srgbClr val="404040"/>
                </a:solidFill>
                <a:latin typeface="Franklin Gothic Demi"/>
              </a:rPr>
              <a:t>Click to edit Master title style</a:t>
            </a:r>
            <a:endParaRPr/>
          </a:p>
        </p:txBody>
      </p:sp>
      <p:sp>
        <p:nvSpPr>
          <p:cNvPr id="47" name="PlaceHolder 5"/>
          <p:cNvSpPr>
            <a:spLocks noGrp="1"/>
          </p:cNvSpPr>
          <p:nvPr>
            <p:ph type="body"/>
          </p:nvPr>
        </p:nvSpPr>
        <p:spPr>
          <a:xfrm>
            <a:off x="581040" y="2228040"/>
            <a:ext cx="5194440" cy="3632760"/>
          </a:xfrm>
          <a:prstGeom prst="rect">
            <a:avLst/>
          </a:prstGeom>
        </p:spPr>
        <p:txBody>
          <a:bodyPr anchor="ctr"/>
          <a:p>
            <a:pPr>
              <a:buSzPct val="45000"/>
              <a:buFont typeface="StarSymbol"/>
              <a:buChar char=""/>
            </a:pPr>
            <a:r>
              <a:rPr lang="en-US" sz="1700" strike="noStrike">
                <a:solidFill>
                  <a:srgbClr val="404040"/>
                </a:solidFill>
                <a:latin typeface="Franklin Gothic Book"/>
              </a:rPr>
              <a:t>Πατήστε για επεξεργασία της μορφής κειμένου διάρθρωσης</a:t>
            </a:r>
            <a:endParaRPr/>
          </a:p>
          <a:p>
            <a:pPr lvl="1">
              <a:buSzPct val="75000"/>
              <a:buFont typeface="StarSymbol"/>
              <a:buChar char=""/>
            </a:pPr>
            <a:r>
              <a:rPr lang="en-US" sz="1700" strike="noStrike">
                <a:solidFill>
                  <a:srgbClr val="404040"/>
                </a:solidFill>
                <a:latin typeface="Franklin Gothic Book"/>
              </a:rPr>
              <a:t>Δεύτερο επίπεδο διάρθρωσης</a:t>
            </a:r>
            <a:endParaRPr/>
          </a:p>
          <a:p>
            <a:pPr lvl="2">
              <a:buSzPct val="45000"/>
              <a:buFont typeface="StarSymbol"/>
              <a:buChar char=""/>
            </a:pPr>
            <a:r>
              <a:rPr lang="en-US" sz="1700" strike="noStrike">
                <a:solidFill>
                  <a:srgbClr val="404040"/>
                </a:solidFill>
                <a:latin typeface="Franklin Gothic Book"/>
              </a:rPr>
              <a:t>Τρίτο επίπεδο διάρθρωσης</a:t>
            </a:r>
            <a:endParaRPr/>
          </a:p>
          <a:p>
            <a:pPr lvl="3">
              <a:buSzPct val="75000"/>
              <a:buFont typeface="StarSymbol"/>
              <a:buChar char=""/>
            </a:pPr>
            <a:r>
              <a:rPr lang="en-US" sz="1700" strike="noStrike">
                <a:solidFill>
                  <a:srgbClr val="404040"/>
                </a:solidFill>
                <a:latin typeface="Franklin Gothic Book"/>
              </a:rPr>
              <a:t>Τέταρτο επίπεδο διάρθρωσης</a:t>
            </a:r>
            <a:endParaRPr/>
          </a:p>
          <a:p>
            <a:pPr lvl="4">
              <a:buSzPct val="45000"/>
              <a:buFont typeface="StarSymbol"/>
              <a:buChar char=""/>
            </a:pPr>
            <a:r>
              <a:rPr lang="en-US" sz="1700" strike="noStrike">
                <a:solidFill>
                  <a:srgbClr val="404040"/>
                </a:solidFill>
                <a:latin typeface="Franklin Gothic Book"/>
              </a:rPr>
              <a:t>Πέμπτο επίπεδο διάρθρωσης</a:t>
            </a:r>
            <a:endParaRPr/>
          </a:p>
          <a:p>
            <a:pPr lvl="5">
              <a:buSzPct val="45000"/>
              <a:buFont typeface="StarSymbol"/>
              <a:buChar char=""/>
            </a:pPr>
            <a:r>
              <a:rPr lang="en-US" sz="1700" strike="noStrike">
                <a:solidFill>
                  <a:srgbClr val="404040"/>
                </a:solidFill>
                <a:latin typeface="Franklin Gothic Book"/>
              </a:rPr>
              <a:t>Έκτο επίπεδο διάρθρωσης</a:t>
            </a:r>
            <a:endParaRPr/>
          </a:p>
          <a:p>
            <a:pPr>
              <a:lnSpc>
                <a:spcPct val="100000"/>
              </a:lnSpc>
              <a:buSzPct val="92000"/>
              <a:buFont typeface="Wingdings 2" charset="2"/>
              <a:buChar char=""/>
            </a:pPr>
            <a:r>
              <a:rPr lang="en-US" sz="1700" strike="noStrike">
                <a:solidFill>
                  <a:srgbClr val="404040"/>
                </a:solidFill>
                <a:latin typeface="Franklin Gothic Book"/>
              </a:rPr>
              <a:t>Έβδομο επίπεδο διάρθρωσηςClick to edit Master text styles</a:t>
            </a:r>
            <a:endParaRPr/>
          </a:p>
          <a:p>
            <a:pPr lvl="1">
              <a:lnSpc>
                <a:spcPct val="100000"/>
              </a:lnSpc>
              <a:buSzPct val="92000"/>
              <a:buFont typeface="Wingdings 2" charset="2"/>
              <a:buChar char=""/>
            </a:pPr>
            <a:r>
              <a:rPr lang="en-US" sz="1400" strike="noStrike">
                <a:solidFill>
                  <a:srgbClr val="404040"/>
                </a:solidFill>
                <a:latin typeface="Franklin Gothic Book"/>
              </a:rPr>
              <a:t>Second level</a:t>
            </a:r>
            <a:endParaRPr/>
          </a:p>
          <a:p>
            <a:pPr lvl="2">
              <a:lnSpc>
                <a:spcPct val="100000"/>
              </a:lnSpc>
              <a:buSzPct val="92000"/>
              <a:buFont typeface="Wingdings 2" charset="2"/>
              <a:buChar char=""/>
            </a:pPr>
            <a:r>
              <a:rPr lang="en-US" sz="1300" strike="noStrike">
                <a:solidFill>
                  <a:srgbClr val="404040"/>
                </a:solidFill>
                <a:latin typeface="Franklin Gothic Book"/>
              </a:rPr>
              <a:t>Third level</a:t>
            </a:r>
            <a:endParaRPr/>
          </a:p>
          <a:p>
            <a:pPr lvl="3">
              <a:lnSpc>
                <a:spcPct val="100000"/>
              </a:lnSpc>
              <a:buSzPct val="92000"/>
              <a:buFont typeface="Wingdings 2" charset="2"/>
              <a:buChar char=""/>
            </a:pPr>
            <a:r>
              <a:rPr lang="en-US" sz="1100" strike="noStrike">
                <a:solidFill>
                  <a:srgbClr val="404040"/>
                </a:solidFill>
                <a:latin typeface="Franklin Gothic Book"/>
              </a:rPr>
              <a:t>Fourth level</a:t>
            </a:r>
            <a:endParaRPr/>
          </a:p>
          <a:p>
            <a:pPr lvl="4">
              <a:lnSpc>
                <a:spcPct val="100000"/>
              </a:lnSpc>
              <a:buSzPct val="92000"/>
              <a:buFont typeface="Wingdings 2" charset="2"/>
              <a:buChar char=""/>
            </a:pPr>
            <a:r>
              <a:rPr lang="en-US" sz="1100" strike="noStrike">
                <a:solidFill>
                  <a:srgbClr val="404040"/>
                </a:solidFill>
                <a:latin typeface="Franklin Gothic Book"/>
              </a:rPr>
              <a:t>Fifth level</a:t>
            </a:r>
            <a:endParaRPr/>
          </a:p>
        </p:txBody>
      </p:sp>
      <p:sp>
        <p:nvSpPr>
          <p:cNvPr id="48" name="PlaceHolder 6"/>
          <p:cNvSpPr>
            <a:spLocks noGrp="1"/>
          </p:cNvSpPr>
          <p:nvPr>
            <p:ph type="body"/>
          </p:nvPr>
        </p:nvSpPr>
        <p:spPr>
          <a:xfrm>
            <a:off x="6415920" y="2228040"/>
            <a:ext cx="5194440" cy="3632760"/>
          </a:xfrm>
          <a:prstGeom prst="rect">
            <a:avLst/>
          </a:prstGeom>
        </p:spPr>
        <p:txBody>
          <a:bodyPr anchor="ctr"/>
          <a:p>
            <a:pPr>
              <a:buSzPct val="45000"/>
              <a:buFont typeface="StarSymbol"/>
              <a:buChar char=""/>
            </a:pPr>
            <a:r>
              <a:rPr lang="en-US" sz="1700" strike="noStrike">
                <a:solidFill>
                  <a:srgbClr val="404040"/>
                </a:solidFill>
                <a:latin typeface="Franklin Gothic Book"/>
              </a:rPr>
              <a:t>Πατήστε για επεξεργασία της μορφής κειμένου διάρθρωσης</a:t>
            </a:r>
            <a:endParaRPr/>
          </a:p>
          <a:p>
            <a:pPr lvl="1">
              <a:buSzPct val="75000"/>
              <a:buFont typeface="StarSymbol"/>
              <a:buChar char=""/>
            </a:pPr>
            <a:r>
              <a:rPr lang="en-US" sz="1700" strike="noStrike">
                <a:solidFill>
                  <a:srgbClr val="404040"/>
                </a:solidFill>
                <a:latin typeface="Franklin Gothic Book"/>
              </a:rPr>
              <a:t>Δεύτερο επίπεδο διάρθρωσης</a:t>
            </a:r>
            <a:endParaRPr/>
          </a:p>
          <a:p>
            <a:pPr lvl="2">
              <a:buSzPct val="45000"/>
              <a:buFont typeface="StarSymbol"/>
              <a:buChar char=""/>
            </a:pPr>
            <a:r>
              <a:rPr lang="en-US" sz="1700" strike="noStrike">
                <a:solidFill>
                  <a:srgbClr val="404040"/>
                </a:solidFill>
                <a:latin typeface="Franklin Gothic Book"/>
              </a:rPr>
              <a:t>Τρίτο επίπεδο διάρθρωσης</a:t>
            </a:r>
            <a:endParaRPr/>
          </a:p>
          <a:p>
            <a:pPr lvl="3">
              <a:buSzPct val="75000"/>
              <a:buFont typeface="StarSymbol"/>
              <a:buChar char=""/>
            </a:pPr>
            <a:r>
              <a:rPr lang="en-US" sz="1700" strike="noStrike">
                <a:solidFill>
                  <a:srgbClr val="404040"/>
                </a:solidFill>
                <a:latin typeface="Franklin Gothic Book"/>
              </a:rPr>
              <a:t>Τέταρτο επίπεδο διάρθρωσης</a:t>
            </a:r>
            <a:endParaRPr/>
          </a:p>
          <a:p>
            <a:pPr lvl="4">
              <a:buSzPct val="45000"/>
              <a:buFont typeface="StarSymbol"/>
              <a:buChar char=""/>
            </a:pPr>
            <a:r>
              <a:rPr lang="en-US" sz="1700" strike="noStrike">
                <a:solidFill>
                  <a:srgbClr val="404040"/>
                </a:solidFill>
                <a:latin typeface="Franklin Gothic Book"/>
              </a:rPr>
              <a:t>Πέμπτο επίπεδο διάρθρωσης</a:t>
            </a:r>
            <a:endParaRPr/>
          </a:p>
          <a:p>
            <a:pPr lvl="5">
              <a:buSzPct val="45000"/>
              <a:buFont typeface="StarSymbol"/>
              <a:buChar char=""/>
            </a:pPr>
            <a:r>
              <a:rPr lang="en-US" sz="1700" strike="noStrike">
                <a:solidFill>
                  <a:srgbClr val="404040"/>
                </a:solidFill>
                <a:latin typeface="Franklin Gothic Book"/>
              </a:rPr>
              <a:t>Έκτο επίπεδο διάρθρωσης</a:t>
            </a:r>
            <a:endParaRPr/>
          </a:p>
          <a:p>
            <a:pPr>
              <a:lnSpc>
                <a:spcPct val="100000"/>
              </a:lnSpc>
              <a:buSzPct val="92000"/>
              <a:buFont typeface="Wingdings 2" charset="2"/>
              <a:buChar char=""/>
            </a:pPr>
            <a:r>
              <a:rPr lang="en-US" sz="1700" strike="noStrike">
                <a:solidFill>
                  <a:srgbClr val="404040"/>
                </a:solidFill>
                <a:latin typeface="Franklin Gothic Book"/>
              </a:rPr>
              <a:t>Έβδομο επίπεδο διάρθρωσηςClick to edit Master text styles</a:t>
            </a:r>
            <a:endParaRPr/>
          </a:p>
          <a:p>
            <a:pPr lvl="1">
              <a:lnSpc>
                <a:spcPct val="100000"/>
              </a:lnSpc>
              <a:buSzPct val="92000"/>
              <a:buFont typeface="Wingdings 2" charset="2"/>
              <a:buChar char=""/>
            </a:pPr>
            <a:r>
              <a:rPr lang="en-US" sz="1400" strike="noStrike">
                <a:solidFill>
                  <a:srgbClr val="404040"/>
                </a:solidFill>
                <a:latin typeface="Franklin Gothic Book"/>
              </a:rPr>
              <a:t>Second level</a:t>
            </a:r>
            <a:endParaRPr/>
          </a:p>
          <a:p>
            <a:pPr lvl="2">
              <a:lnSpc>
                <a:spcPct val="100000"/>
              </a:lnSpc>
              <a:buSzPct val="92000"/>
              <a:buFont typeface="Wingdings 2" charset="2"/>
              <a:buChar char=""/>
            </a:pPr>
            <a:r>
              <a:rPr lang="en-US" sz="1300" strike="noStrike">
                <a:solidFill>
                  <a:srgbClr val="404040"/>
                </a:solidFill>
                <a:latin typeface="Franklin Gothic Book"/>
              </a:rPr>
              <a:t>Third level</a:t>
            </a:r>
            <a:endParaRPr/>
          </a:p>
          <a:p>
            <a:pPr lvl="3">
              <a:lnSpc>
                <a:spcPct val="100000"/>
              </a:lnSpc>
              <a:buSzPct val="92000"/>
              <a:buFont typeface="Wingdings 2" charset="2"/>
              <a:buChar char=""/>
            </a:pPr>
            <a:r>
              <a:rPr lang="en-US" sz="1100" strike="noStrike">
                <a:solidFill>
                  <a:srgbClr val="404040"/>
                </a:solidFill>
                <a:latin typeface="Franklin Gothic Book"/>
              </a:rPr>
              <a:t>Fourth level</a:t>
            </a:r>
            <a:endParaRPr/>
          </a:p>
          <a:p>
            <a:pPr lvl="4">
              <a:lnSpc>
                <a:spcPct val="100000"/>
              </a:lnSpc>
              <a:buSzPct val="92000"/>
              <a:buFont typeface="Wingdings 2" charset="2"/>
              <a:buChar char=""/>
            </a:pPr>
            <a:r>
              <a:rPr lang="en-US" sz="1100" strike="noStrike">
                <a:solidFill>
                  <a:srgbClr val="404040"/>
                </a:solidFill>
                <a:latin typeface="Franklin Gothic Book"/>
              </a:rPr>
              <a:t>Fifth level</a:t>
            </a:r>
            <a:endParaRPr/>
          </a:p>
        </p:txBody>
      </p:sp>
      <p:sp>
        <p:nvSpPr>
          <p:cNvPr id="49" name="PlaceHolder 7"/>
          <p:cNvSpPr>
            <a:spLocks noGrp="1"/>
          </p:cNvSpPr>
          <p:nvPr>
            <p:ph type="dt"/>
          </p:nvPr>
        </p:nvSpPr>
        <p:spPr>
          <a:xfrm>
            <a:off x="7606080" y="6423840"/>
            <a:ext cx="2844360" cy="364680"/>
          </a:xfrm>
          <a:prstGeom prst="rect">
            <a:avLst/>
          </a:prstGeom>
        </p:spPr>
        <p:txBody>
          <a:bodyPr anchor="ctr"/>
          <a:p>
            <a:pPr algn="r">
              <a:lnSpc>
                <a:spcPct val="100000"/>
              </a:lnSpc>
            </a:pPr>
            <a:r>
              <a:rPr lang="el-GR" sz="900" strike="noStrike">
                <a:solidFill>
                  <a:srgbClr val="404040"/>
                </a:solidFill>
                <a:latin typeface="Franklin Gothic Book"/>
              </a:rPr>
              <a:t>19/2/2020</a:t>
            </a:r>
            <a:endParaRPr/>
          </a:p>
        </p:txBody>
      </p:sp>
      <p:sp>
        <p:nvSpPr>
          <p:cNvPr id="50" name="PlaceHolder 8"/>
          <p:cNvSpPr>
            <a:spLocks noGrp="1"/>
          </p:cNvSpPr>
          <p:nvPr>
            <p:ph type="ftr"/>
          </p:nvPr>
        </p:nvSpPr>
        <p:spPr>
          <a:xfrm>
            <a:off x="581040" y="6423840"/>
            <a:ext cx="6916680" cy="364680"/>
          </a:xfrm>
          <a:prstGeom prst="rect">
            <a:avLst/>
          </a:prstGeom>
        </p:spPr>
        <p:txBody>
          <a:bodyPr anchor="ctr"/>
          <a:p>
            <a:endParaRPr/>
          </a:p>
        </p:txBody>
      </p:sp>
      <p:sp>
        <p:nvSpPr>
          <p:cNvPr id="51" name="PlaceHolder 9"/>
          <p:cNvSpPr>
            <a:spLocks noGrp="1"/>
          </p:cNvSpPr>
          <p:nvPr>
            <p:ph type="sldNum"/>
          </p:nvPr>
        </p:nvSpPr>
        <p:spPr>
          <a:xfrm>
            <a:off x="10558440" y="6423840"/>
            <a:ext cx="1052280" cy="364680"/>
          </a:xfrm>
          <a:prstGeom prst="rect">
            <a:avLst/>
          </a:prstGeom>
        </p:spPr>
        <p:txBody>
          <a:bodyPr anchor="ctr"/>
          <a:p>
            <a:pPr algn="r">
              <a:lnSpc>
                <a:spcPct val="100000"/>
              </a:lnSpc>
            </a:pPr>
            <a:fld id="{D85DDCC4-57D4-45E5-9F84-AA244582ABB0}" type="slidenum">
              <a:rPr lang="el-GR" sz="900" strike="noStrike">
                <a:solidFill>
                  <a:srgbClr val="404040"/>
                </a:solidFill>
                <a:latin typeface="Franklin Gothic Book"/>
              </a:rPr>
              <a:t>&lt;αριθμός&gt;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6" name="CustomShape 1"/>
          <p:cNvSpPr/>
          <p:nvPr/>
        </p:nvSpPr>
        <p:spPr>
          <a:xfrm>
            <a:off x="446400" y="457200"/>
            <a:ext cx="3702960" cy="94680"/>
          </a:xfrm>
          <a:prstGeom prst="rect">
            <a:avLst/>
          </a:prstGeom>
          <a:solidFill>
            <a:srgbClr val="465359"/>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87" name="CustomShape 2"/>
          <p:cNvSpPr/>
          <p:nvPr/>
        </p:nvSpPr>
        <p:spPr>
          <a:xfrm>
            <a:off x="8042040" y="453600"/>
            <a:ext cx="3702960" cy="98280"/>
          </a:xfrm>
          <a:prstGeom prst="rect">
            <a:avLst/>
          </a:prstGeom>
          <a:solidFill>
            <a:srgbClr val="969fa7"/>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88" name="CustomShape 3"/>
          <p:cNvSpPr/>
          <p:nvPr/>
        </p:nvSpPr>
        <p:spPr>
          <a:xfrm>
            <a:off x="4241880" y="457200"/>
            <a:ext cx="3702960" cy="91080"/>
          </a:xfrm>
          <a:prstGeom prst="rect">
            <a:avLst/>
          </a:prstGeom>
          <a:solidFill>
            <a:schemeClr val="accent1"/>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89" name="CustomShape 4"/>
          <p:cNvSpPr/>
          <p:nvPr/>
        </p:nvSpPr>
        <p:spPr>
          <a:xfrm>
            <a:off x="447840" y="601200"/>
            <a:ext cx="3682440" cy="5815080"/>
          </a:xfrm>
          <a:prstGeom prst="rect">
            <a:avLst/>
          </a:prstGeom>
          <a:solidFill>
            <a:srgbClr val="465359"/>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90" name="PlaceHolder 5"/>
          <p:cNvSpPr>
            <a:spLocks noGrp="1"/>
          </p:cNvSpPr>
          <p:nvPr>
            <p:ph type="title"/>
          </p:nvPr>
        </p:nvSpPr>
        <p:spPr>
          <a:xfrm>
            <a:off x="767880" y="933480"/>
            <a:ext cx="3031560" cy="1721880"/>
          </a:xfrm>
          <a:prstGeom prst="rect">
            <a:avLst/>
          </a:prstGeom>
        </p:spPr>
        <p:txBody>
          <a:bodyPr anchor="b"/>
          <a:p>
            <a:pPr>
              <a:lnSpc>
                <a:spcPct val="100000"/>
              </a:lnSpc>
            </a:pPr>
            <a:r>
              <a:rPr lang="en-US" sz="2400" strike="noStrike" cap="all">
                <a:solidFill>
                  <a:srgbClr val="ffffff"/>
                </a:solidFill>
                <a:latin typeface="Franklin Gothic Demi"/>
              </a:rPr>
              <a:t>Click to edit Master title style</a:t>
            </a:r>
            <a:endParaRPr/>
          </a:p>
        </p:txBody>
      </p:sp>
      <p:sp>
        <p:nvSpPr>
          <p:cNvPr id="91" name="PlaceHolder 6"/>
          <p:cNvSpPr>
            <a:spLocks noGrp="1"/>
          </p:cNvSpPr>
          <p:nvPr>
            <p:ph type="body"/>
          </p:nvPr>
        </p:nvSpPr>
        <p:spPr>
          <a:xfrm>
            <a:off x="4901040" y="1179720"/>
            <a:ext cx="6650640" cy="4657680"/>
          </a:xfrm>
          <a:prstGeom prst="rect">
            <a:avLst/>
          </a:prstGeom>
        </p:spPr>
        <p:txBody>
          <a:bodyPr anchor="ctr"/>
          <a:p>
            <a:pPr>
              <a:buSzPct val="45000"/>
              <a:buFont typeface="StarSymbol"/>
              <a:buChar char=""/>
            </a:pPr>
            <a:r>
              <a:rPr lang="en-US" sz="2000" strike="noStrike">
                <a:solidFill>
                  <a:srgbClr val="335b74"/>
                </a:solidFill>
                <a:latin typeface="Franklin Gothic Book"/>
              </a:rPr>
              <a:t>Πατήστε για επεξεργασία της μορφής κειμένου διάρθρωσης</a:t>
            </a:r>
            <a:endParaRPr/>
          </a:p>
          <a:p>
            <a:pPr lvl="1">
              <a:buSzPct val="75000"/>
              <a:buFont typeface="StarSymbol"/>
              <a:buChar char=""/>
            </a:pPr>
            <a:r>
              <a:rPr lang="en-US" sz="2000" strike="noStrike">
                <a:solidFill>
                  <a:srgbClr val="335b74"/>
                </a:solidFill>
                <a:latin typeface="Franklin Gothic Book"/>
              </a:rPr>
              <a:t>Δεύτερο επίπεδο διάρθρωσης</a:t>
            </a:r>
            <a:endParaRPr/>
          </a:p>
          <a:p>
            <a:pPr lvl="2">
              <a:buSzPct val="45000"/>
              <a:buFont typeface="StarSymbol"/>
              <a:buChar char=""/>
            </a:pPr>
            <a:r>
              <a:rPr lang="en-US" sz="2000" strike="noStrike">
                <a:solidFill>
                  <a:srgbClr val="335b74"/>
                </a:solidFill>
                <a:latin typeface="Franklin Gothic Book"/>
              </a:rPr>
              <a:t>Τρίτο επίπεδο διάρθρωσης</a:t>
            </a:r>
            <a:endParaRPr/>
          </a:p>
          <a:p>
            <a:pPr lvl="3">
              <a:buSzPct val="75000"/>
              <a:buFont typeface="StarSymbol"/>
              <a:buChar char=""/>
            </a:pPr>
            <a:r>
              <a:rPr lang="en-US" sz="2000" strike="noStrike">
                <a:solidFill>
                  <a:srgbClr val="335b74"/>
                </a:solidFill>
                <a:latin typeface="Franklin Gothic Book"/>
              </a:rPr>
              <a:t>Τέταρτο επίπεδο διάρθρωσης</a:t>
            </a:r>
            <a:endParaRPr/>
          </a:p>
          <a:p>
            <a:pPr lvl="4">
              <a:buSzPct val="45000"/>
              <a:buFont typeface="StarSymbol"/>
              <a:buChar char=""/>
            </a:pPr>
            <a:r>
              <a:rPr lang="en-US" sz="2000" strike="noStrike">
                <a:solidFill>
                  <a:srgbClr val="335b74"/>
                </a:solidFill>
                <a:latin typeface="Franklin Gothic Book"/>
              </a:rPr>
              <a:t>Πέμπτο επίπεδο διάρθρωσης</a:t>
            </a:r>
            <a:endParaRPr/>
          </a:p>
          <a:p>
            <a:pPr lvl="5">
              <a:buSzPct val="45000"/>
              <a:buFont typeface="StarSymbol"/>
              <a:buChar char=""/>
            </a:pPr>
            <a:r>
              <a:rPr lang="en-US" sz="2000" strike="noStrike">
                <a:solidFill>
                  <a:srgbClr val="335b74"/>
                </a:solidFill>
                <a:latin typeface="Franklin Gothic Book"/>
              </a:rPr>
              <a:t>Έκτο επίπεδο διάρθρωσης</a:t>
            </a:r>
            <a:endParaRPr/>
          </a:p>
          <a:p>
            <a:pPr>
              <a:lnSpc>
                <a:spcPct val="100000"/>
              </a:lnSpc>
              <a:buSzPct val="92000"/>
              <a:buFont typeface="Wingdings 2" charset="2"/>
              <a:buChar char=""/>
            </a:pPr>
            <a:r>
              <a:rPr lang="en-US" sz="2000" strike="noStrike">
                <a:solidFill>
                  <a:srgbClr val="335b74"/>
                </a:solidFill>
                <a:latin typeface="Franklin Gothic Book"/>
              </a:rPr>
              <a:t>Έβδομο επίπεδο διάρθρωσηςClick to edit Master text styles</a:t>
            </a:r>
            <a:endParaRPr/>
          </a:p>
          <a:p>
            <a:pPr lvl="1">
              <a:lnSpc>
                <a:spcPct val="100000"/>
              </a:lnSpc>
              <a:buSzPct val="92000"/>
              <a:buFont typeface="Wingdings 2" charset="2"/>
              <a:buChar char=""/>
            </a:pPr>
            <a:r>
              <a:rPr lang="en-US" strike="noStrike">
                <a:solidFill>
                  <a:srgbClr val="335b74"/>
                </a:solidFill>
                <a:latin typeface="Franklin Gothic Book"/>
              </a:rPr>
              <a:t>Second level</a:t>
            </a:r>
            <a:endParaRPr/>
          </a:p>
          <a:p>
            <a:pPr lvl="2">
              <a:lnSpc>
                <a:spcPct val="100000"/>
              </a:lnSpc>
              <a:buSzPct val="92000"/>
              <a:buFont typeface="Wingdings 2" charset="2"/>
              <a:buChar char=""/>
            </a:pPr>
            <a:r>
              <a:rPr lang="en-US" sz="1600" strike="noStrike">
                <a:solidFill>
                  <a:srgbClr val="335b74"/>
                </a:solidFill>
                <a:latin typeface="Franklin Gothic Book"/>
              </a:rPr>
              <a:t>Third level</a:t>
            </a:r>
            <a:endParaRPr/>
          </a:p>
          <a:p>
            <a:pPr lvl="3">
              <a:lnSpc>
                <a:spcPct val="100000"/>
              </a:lnSpc>
              <a:buSzPct val="92000"/>
              <a:buFont typeface="Wingdings 2" charset="2"/>
              <a:buChar char=""/>
            </a:pPr>
            <a:r>
              <a:rPr lang="en-US" sz="1400" strike="noStrike">
                <a:solidFill>
                  <a:srgbClr val="335b74"/>
                </a:solidFill>
                <a:latin typeface="Franklin Gothic Book"/>
              </a:rPr>
              <a:t>Fourth level</a:t>
            </a:r>
            <a:endParaRPr/>
          </a:p>
          <a:p>
            <a:pPr lvl="4">
              <a:lnSpc>
                <a:spcPct val="100000"/>
              </a:lnSpc>
              <a:buSzPct val="92000"/>
              <a:buFont typeface="Wingdings 2" charset="2"/>
              <a:buChar char=""/>
            </a:pPr>
            <a:r>
              <a:rPr lang="en-US" sz="1400" strike="noStrike">
                <a:solidFill>
                  <a:srgbClr val="335b74"/>
                </a:solidFill>
                <a:latin typeface="Franklin Gothic Book"/>
              </a:rPr>
              <a:t>Fifth level</a:t>
            </a:r>
            <a:endParaRPr/>
          </a:p>
        </p:txBody>
      </p:sp>
      <p:sp>
        <p:nvSpPr>
          <p:cNvPr id="92" name="PlaceHolder 7"/>
          <p:cNvSpPr>
            <a:spLocks noGrp="1"/>
          </p:cNvSpPr>
          <p:nvPr>
            <p:ph type="body"/>
          </p:nvPr>
        </p:nvSpPr>
        <p:spPr>
          <a:xfrm>
            <a:off x="767880" y="2836800"/>
            <a:ext cx="3031560" cy="3000960"/>
          </a:xfrm>
          <a:prstGeom prst="rect">
            <a:avLst/>
          </a:prstGeom>
        </p:spPr>
        <p:txBody>
          <a:bodyPr/>
          <a:p>
            <a:pPr>
              <a:buSzPct val="45000"/>
              <a:buFont typeface="StarSymbol"/>
              <a:buChar char=""/>
            </a:pPr>
            <a:r>
              <a:rPr lang="en-US" sz="1600" strike="noStrike">
                <a:solidFill>
                  <a:srgbClr val="ffffff"/>
                </a:solidFill>
                <a:latin typeface="Franklin Gothic Book"/>
              </a:rPr>
              <a:t>Πατήστε για επεξεργασία της μορφής κειμένου διάρθρωσης</a:t>
            </a:r>
            <a:endParaRPr/>
          </a:p>
          <a:p>
            <a:pPr lvl="1">
              <a:buSzPct val="75000"/>
              <a:buFont typeface="StarSymbol"/>
              <a:buChar char=""/>
            </a:pPr>
            <a:r>
              <a:rPr lang="en-US" sz="1600" strike="noStrike">
                <a:solidFill>
                  <a:srgbClr val="ffffff"/>
                </a:solidFill>
                <a:latin typeface="Franklin Gothic Book"/>
              </a:rPr>
              <a:t>Δεύτερο επίπεδο διάρθρωσης</a:t>
            </a:r>
            <a:endParaRPr/>
          </a:p>
          <a:p>
            <a:pPr lvl="2">
              <a:buSzPct val="45000"/>
              <a:buFont typeface="StarSymbol"/>
              <a:buChar char=""/>
            </a:pPr>
            <a:r>
              <a:rPr lang="en-US" sz="1600" strike="noStrike">
                <a:solidFill>
                  <a:srgbClr val="ffffff"/>
                </a:solidFill>
                <a:latin typeface="Franklin Gothic Book"/>
              </a:rPr>
              <a:t>Τρίτο επίπεδο διάρθρωσης</a:t>
            </a:r>
            <a:endParaRPr/>
          </a:p>
          <a:p>
            <a:pPr lvl="3">
              <a:buSzPct val="75000"/>
              <a:buFont typeface="StarSymbol"/>
              <a:buChar char=""/>
            </a:pPr>
            <a:r>
              <a:rPr lang="en-US" sz="1600" strike="noStrike">
                <a:solidFill>
                  <a:srgbClr val="ffffff"/>
                </a:solidFill>
                <a:latin typeface="Franklin Gothic Book"/>
              </a:rPr>
              <a:t>Τέταρτο επίπεδο διάρθρωσης</a:t>
            </a:r>
            <a:endParaRPr/>
          </a:p>
          <a:p>
            <a:pPr lvl="4">
              <a:buSzPct val="45000"/>
              <a:buFont typeface="StarSymbol"/>
              <a:buChar char=""/>
            </a:pPr>
            <a:r>
              <a:rPr lang="en-US" sz="1600" strike="noStrike">
                <a:solidFill>
                  <a:srgbClr val="ffffff"/>
                </a:solidFill>
                <a:latin typeface="Franklin Gothic Book"/>
              </a:rPr>
              <a:t>Πέμπτο επίπεδο διάρθρωσης</a:t>
            </a:r>
            <a:endParaRPr/>
          </a:p>
          <a:p>
            <a:pPr lvl="5">
              <a:buSzPct val="45000"/>
              <a:buFont typeface="StarSymbol"/>
              <a:buChar char=""/>
            </a:pPr>
            <a:r>
              <a:rPr lang="en-US" sz="1600" strike="noStrike">
                <a:solidFill>
                  <a:srgbClr val="ffffff"/>
                </a:solidFill>
                <a:latin typeface="Franklin Gothic Book"/>
              </a:rPr>
              <a:t>Έκτο επίπεδο διάρθρωσης</a:t>
            </a:r>
            <a:endParaRPr/>
          </a:p>
          <a:p>
            <a:pPr>
              <a:lnSpc>
                <a:spcPct val="100000"/>
              </a:lnSpc>
            </a:pPr>
            <a:r>
              <a:rPr lang="en-US" sz="1600" strike="noStrike">
                <a:solidFill>
                  <a:srgbClr val="ffffff"/>
                </a:solidFill>
                <a:latin typeface="Franklin Gothic Book"/>
              </a:rPr>
              <a:t>Έβδομο επίπεδο διάρθρωσηςClick to edit Master text styles</a:t>
            </a:r>
            <a:endParaRPr/>
          </a:p>
        </p:txBody>
      </p:sp>
      <p:sp>
        <p:nvSpPr>
          <p:cNvPr id="93" name="PlaceHolder 8"/>
          <p:cNvSpPr>
            <a:spLocks noGrp="1"/>
          </p:cNvSpPr>
          <p:nvPr>
            <p:ph type="dt"/>
          </p:nvPr>
        </p:nvSpPr>
        <p:spPr>
          <a:xfrm>
            <a:off x="7606080" y="6456960"/>
            <a:ext cx="2844360" cy="364680"/>
          </a:xfrm>
          <a:prstGeom prst="rect">
            <a:avLst/>
          </a:prstGeom>
        </p:spPr>
        <p:txBody>
          <a:bodyPr anchor="ctr"/>
          <a:p>
            <a:pPr algn="r">
              <a:lnSpc>
                <a:spcPct val="100000"/>
              </a:lnSpc>
            </a:pPr>
            <a:r>
              <a:rPr lang="el-GR" sz="900" strike="noStrike">
                <a:solidFill>
                  <a:srgbClr val="404040"/>
                </a:solidFill>
                <a:latin typeface="Franklin Gothic Book"/>
              </a:rPr>
              <a:t>19/2/2020</a:t>
            </a:r>
            <a:endParaRPr/>
          </a:p>
        </p:txBody>
      </p:sp>
      <p:sp>
        <p:nvSpPr>
          <p:cNvPr id="94" name="PlaceHolder 9"/>
          <p:cNvSpPr>
            <a:spLocks noGrp="1"/>
          </p:cNvSpPr>
          <p:nvPr>
            <p:ph type="ftr"/>
          </p:nvPr>
        </p:nvSpPr>
        <p:spPr>
          <a:xfrm>
            <a:off x="581040" y="6452640"/>
            <a:ext cx="6916680" cy="364680"/>
          </a:xfrm>
          <a:prstGeom prst="rect">
            <a:avLst/>
          </a:prstGeom>
        </p:spPr>
        <p:txBody>
          <a:bodyPr anchor="ctr"/>
          <a:p>
            <a:endParaRPr/>
          </a:p>
        </p:txBody>
      </p:sp>
      <p:sp>
        <p:nvSpPr>
          <p:cNvPr id="95" name="PlaceHolder 10"/>
          <p:cNvSpPr>
            <a:spLocks noGrp="1"/>
          </p:cNvSpPr>
          <p:nvPr>
            <p:ph type="sldNum"/>
          </p:nvPr>
        </p:nvSpPr>
        <p:spPr>
          <a:xfrm>
            <a:off x="10558440" y="6456960"/>
            <a:ext cx="1052280" cy="364680"/>
          </a:xfrm>
          <a:prstGeom prst="rect">
            <a:avLst/>
          </a:prstGeom>
        </p:spPr>
        <p:txBody>
          <a:bodyPr anchor="ctr"/>
          <a:p>
            <a:pPr algn="r">
              <a:lnSpc>
                <a:spcPct val="100000"/>
              </a:lnSpc>
            </a:pPr>
            <a:fld id="{0EDDC898-5D71-4BCB-8C0F-2BB13755C289}" type="slidenum">
              <a:rPr lang="el-GR" sz="900" strike="noStrike">
                <a:solidFill>
                  <a:srgbClr val="404040"/>
                </a:solidFill>
                <a:latin typeface="Franklin Gothic Book"/>
              </a:rPr>
              <a:t>&lt;αριθμός&gt;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0" name="CustomShape 1"/>
          <p:cNvSpPr/>
          <p:nvPr/>
        </p:nvSpPr>
        <p:spPr>
          <a:xfrm>
            <a:off x="446400" y="457200"/>
            <a:ext cx="3702960" cy="94680"/>
          </a:xfrm>
          <a:prstGeom prst="rect">
            <a:avLst/>
          </a:prstGeom>
          <a:solidFill>
            <a:srgbClr val="465359"/>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31" name="CustomShape 2"/>
          <p:cNvSpPr/>
          <p:nvPr/>
        </p:nvSpPr>
        <p:spPr>
          <a:xfrm>
            <a:off x="8042040" y="453600"/>
            <a:ext cx="3702960" cy="98280"/>
          </a:xfrm>
          <a:prstGeom prst="rect">
            <a:avLst/>
          </a:prstGeom>
          <a:solidFill>
            <a:srgbClr val="969fa7"/>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32" name="CustomShape 3"/>
          <p:cNvSpPr/>
          <p:nvPr/>
        </p:nvSpPr>
        <p:spPr>
          <a:xfrm>
            <a:off x="4241880" y="457200"/>
            <a:ext cx="3702960" cy="91080"/>
          </a:xfrm>
          <a:prstGeom prst="rect">
            <a:avLst/>
          </a:prstGeom>
          <a:solidFill>
            <a:schemeClr val="accent1"/>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33" name="PlaceHolder 4"/>
          <p:cNvSpPr>
            <a:spLocks noGrp="1"/>
          </p:cNvSpPr>
          <p:nvPr>
            <p:ph type="title"/>
          </p:nvPr>
        </p:nvSpPr>
        <p:spPr>
          <a:xfrm>
            <a:off x="581040" y="702000"/>
            <a:ext cx="11029320" cy="1188360"/>
          </a:xfrm>
          <a:prstGeom prst="rect">
            <a:avLst/>
          </a:prstGeom>
        </p:spPr>
        <p:txBody>
          <a:bodyPr anchor="b"/>
          <a:p>
            <a:pPr>
              <a:lnSpc>
                <a:spcPct val="100000"/>
              </a:lnSpc>
            </a:pPr>
            <a:r>
              <a:rPr lang="en-US" sz="2800" strike="noStrike" cap="all">
                <a:solidFill>
                  <a:srgbClr val="404040"/>
                </a:solidFill>
                <a:latin typeface="Franklin Gothic Demi"/>
              </a:rPr>
              <a:t>Click to edit Master title style</a:t>
            </a:r>
            <a:endParaRPr/>
          </a:p>
        </p:txBody>
      </p:sp>
      <p:sp>
        <p:nvSpPr>
          <p:cNvPr id="134" name="PlaceHolder 5"/>
          <p:cNvSpPr>
            <a:spLocks noGrp="1"/>
          </p:cNvSpPr>
          <p:nvPr>
            <p:ph type="body"/>
          </p:nvPr>
        </p:nvSpPr>
        <p:spPr>
          <a:xfrm>
            <a:off x="581040" y="2340720"/>
            <a:ext cx="11029320" cy="3634200"/>
          </a:xfrm>
          <a:prstGeom prst="rect">
            <a:avLst/>
          </a:prstGeom>
        </p:spPr>
        <p:txBody>
          <a:bodyPr anchor="ctr"/>
          <a:p>
            <a:pPr>
              <a:buSzPct val="45000"/>
              <a:buFont typeface="StarSymbol"/>
              <a:buChar char=""/>
            </a:pPr>
            <a:r>
              <a:rPr lang="en-US" sz="1700" strike="noStrike">
                <a:solidFill>
                  <a:srgbClr val="404040"/>
                </a:solidFill>
                <a:latin typeface="Franklin Gothic Book"/>
              </a:rPr>
              <a:t>Πατήστε για επεξεργασία της μορφής κειμένου διάρθρωσης</a:t>
            </a:r>
            <a:endParaRPr/>
          </a:p>
          <a:p>
            <a:pPr lvl="1">
              <a:buSzPct val="75000"/>
              <a:buFont typeface="StarSymbol"/>
              <a:buChar char=""/>
            </a:pPr>
            <a:r>
              <a:rPr lang="en-US" sz="1700" strike="noStrike">
                <a:solidFill>
                  <a:srgbClr val="404040"/>
                </a:solidFill>
                <a:latin typeface="Franklin Gothic Book"/>
              </a:rPr>
              <a:t>Δεύτερο επίπεδο διάρθρωσης</a:t>
            </a:r>
            <a:endParaRPr/>
          </a:p>
          <a:p>
            <a:pPr lvl="2">
              <a:buSzPct val="45000"/>
              <a:buFont typeface="StarSymbol"/>
              <a:buChar char=""/>
            </a:pPr>
            <a:r>
              <a:rPr lang="en-US" sz="1700" strike="noStrike">
                <a:solidFill>
                  <a:srgbClr val="404040"/>
                </a:solidFill>
                <a:latin typeface="Franklin Gothic Book"/>
              </a:rPr>
              <a:t>Τρίτο επίπεδο διάρθρωσης</a:t>
            </a:r>
            <a:endParaRPr/>
          </a:p>
          <a:p>
            <a:pPr lvl="3">
              <a:buSzPct val="75000"/>
              <a:buFont typeface="StarSymbol"/>
              <a:buChar char=""/>
            </a:pPr>
            <a:r>
              <a:rPr lang="en-US" sz="1700" strike="noStrike">
                <a:solidFill>
                  <a:srgbClr val="404040"/>
                </a:solidFill>
                <a:latin typeface="Franklin Gothic Book"/>
              </a:rPr>
              <a:t>Τέταρτο επίπεδο διάρθρωσης</a:t>
            </a:r>
            <a:endParaRPr/>
          </a:p>
          <a:p>
            <a:pPr lvl="4">
              <a:buSzPct val="45000"/>
              <a:buFont typeface="StarSymbol"/>
              <a:buChar char=""/>
            </a:pPr>
            <a:r>
              <a:rPr lang="en-US" sz="1700" strike="noStrike">
                <a:solidFill>
                  <a:srgbClr val="404040"/>
                </a:solidFill>
                <a:latin typeface="Franklin Gothic Book"/>
              </a:rPr>
              <a:t>Πέμπτο επίπεδο διάρθρωσης</a:t>
            </a:r>
            <a:endParaRPr/>
          </a:p>
          <a:p>
            <a:pPr lvl="5">
              <a:buSzPct val="45000"/>
              <a:buFont typeface="StarSymbol"/>
              <a:buChar char=""/>
            </a:pPr>
            <a:r>
              <a:rPr lang="en-US" sz="1700" strike="noStrike">
                <a:solidFill>
                  <a:srgbClr val="404040"/>
                </a:solidFill>
                <a:latin typeface="Franklin Gothic Book"/>
              </a:rPr>
              <a:t>Έκτο επίπεδο διάρθρωσης</a:t>
            </a:r>
            <a:endParaRPr/>
          </a:p>
          <a:p>
            <a:pPr>
              <a:lnSpc>
                <a:spcPct val="100000"/>
              </a:lnSpc>
              <a:buSzPct val="92000"/>
              <a:buFont typeface="Wingdings 2" charset="2"/>
              <a:buChar char=""/>
            </a:pPr>
            <a:r>
              <a:rPr lang="en-US" sz="1700" strike="noStrike">
                <a:solidFill>
                  <a:srgbClr val="404040"/>
                </a:solidFill>
                <a:latin typeface="Franklin Gothic Book"/>
              </a:rPr>
              <a:t>Έβδομο επίπεδο διάρθρωσηςClick to edit Master text styles</a:t>
            </a:r>
            <a:endParaRPr/>
          </a:p>
          <a:p>
            <a:pPr lvl="1">
              <a:lnSpc>
                <a:spcPct val="100000"/>
              </a:lnSpc>
              <a:buSzPct val="92000"/>
              <a:buFont typeface="Wingdings 2" charset="2"/>
              <a:buChar char=""/>
            </a:pPr>
            <a:r>
              <a:rPr lang="en-US" sz="1400" strike="noStrike">
                <a:solidFill>
                  <a:srgbClr val="404040"/>
                </a:solidFill>
                <a:latin typeface="Franklin Gothic Book"/>
              </a:rPr>
              <a:t>Second level</a:t>
            </a:r>
            <a:endParaRPr/>
          </a:p>
          <a:p>
            <a:pPr lvl="2">
              <a:lnSpc>
                <a:spcPct val="100000"/>
              </a:lnSpc>
              <a:buSzPct val="92000"/>
              <a:buFont typeface="Wingdings 2" charset="2"/>
              <a:buChar char=""/>
            </a:pPr>
            <a:r>
              <a:rPr lang="en-US" sz="1300" strike="noStrike">
                <a:solidFill>
                  <a:srgbClr val="404040"/>
                </a:solidFill>
                <a:latin typeface="Franklin Gothic Book"/>
              </a:rPr>
              <a:t>Third level</a:t>
            </a:r>
            <a:endParaRPr/>
          </a:p>
          <a:p>
            <a:pPr lvl="3">
              <a:lnSpc>
                <a:spcPct val="100000"/>
              </a:lnSpc>
              <a:buSzPct val="92000"/>
              <a:buFont typeface="Wingdings 2" charset="2"/>
              <a:buChar char=""/>
            </a:pPr>
            <a:r>
              <a:rPr lang="en-US" sz="1100" strike="noStrike">
                <a:solidFill>
                  <a:srgbClr val="404040"/>
                </a:solidFill>
                <a:latin typeface="Franklin Gothic Book"/>
              </a:rPr>
              <a:t>Fourth level</a:t>
            </a:r>
            <a:endParaRPr/>
          </a:p>
          <a:p>
            <a:pPr lvl="4">
              <a:lnSpc>
                <a:spcPct val="100000"/>
              </a:lnSpc>
              <a:buSzPct val="92000"/>
              <a:buFont typeface="Wingdings 2" charset="2"/>
              <a:buChar char=""/>
            </a:pPr>
            <a:r>
              <a:rPr lang="en-US" sz="1100" strike="noStrike">
                <a:solidFill>
                  <a:srgbClr val="404040"/>
                </a:solidFill>
                <a:latin typeface="Franklin Gothic Book"/>
              </a:rPr>
              <a:t>Fifth level</a:t>
            </a:r>
            <a:endParaRPr/>
          </a:p>
        </p:txBody>
      </p:sp>
      <p:sp>
        <p:nvSpPr>
          <p:cNvPr id="135" name="PlaceHolder 6"/>
          <p:cNvSpPr>
            <a:spLocks noGrp="1"/>
          </p:cNvSpPr>
          <p:nvPr>
            <p:ph type="dt"/>
          </p:nvPr>
        </p:nvSpPr>
        <p:spPr>
          <a:xfrm>
            <a:off x="7606080" y="6423840"/>
            <a:ext cx="2844360" cy="364680"/>
          </a:xfrm>
          <a:prstGeom prst="rect">
            <a:avLst/>
          </a:prstGeom>
        </p:spPr>
        <p:txBody>
          <a:bodyPr anchor="ctr"/>
          <a:p>
            <a:pPr algn="r">
              <a:lnSpc>
                <a:spcPct val="100000"/>
              </a:lnSpc>
            </a:pPr>
            <a:r>
              <a:rPr lang="el-GR" sz="900" strike="noStrike">
                <a:solidFill>
                  <a:srgbClr val="404040"/>
                </a:solidFill>
                <a:latin typeface="Franklin Gothic Book"/>
              </a:rPr>
              <a:t>19/2/2020</a:t>
            </a:r>
            <a:endParaRPr/>
          </a:p>
        </p:txBody>
      </p:sp>
      <p:sp>
        <p:nvSpPr>
          <p:cNvPr id="136" name="PlaceHolder 7"/>
          <p:cNvSpPr>
            <a:spLocks noGrp="1"/>
          </p:cNvSpPr>
          <p:nvPr>
            <p:ph type="ftr"/>
          </p:nvPr>
        </p:nvSpPr>
        <p:spPr>
          <a:xfrm>
            <a:off x="581040" y="6423840"/>
            <a:ext cx="6916680" cy="364680"/>
          </a:xfrm>
          <a:prstGeom prst="rect">
            <a:avLst/>
          </a:prstGeom>
        </p:spPr>
        <p:txBody>
          <a:bodyPr anchor="ctr"/>
          <a:p>
            <a:endParaRPr/>
          </a:p>
        </p:txBody>
      </p:sp>
      <p:sp>
        <p:nvSpPr>
          <p:cNvPr id="137" name="PlaceHolder 8"/>
          <p:cNvSpPr>
            <a:spLocks noGrp="1"/>
          </p:cNvSpPr>
          <p:nvPr>
            <p:ph type="sldNum"/>
          </p:nvPr>
        </p:nvSpPr>
        <p:spPr>
          <a:xfrm>
            <a:off x="10558440" y="6423840"/>
            <a:ext cx="1052280" cy="364680"/>
          </a:xfrm>
          <a:prstGeom prst="rect">
            <a:avLst/>
          </a:prstGeom>
        </p:spPr>
        <p:txBody>
          <a:bodyPr anchor="ctr"/>
          <a:p>
            <a:pPr algn="r">
              <a:lnSpc>
                <a:spcPct val="100000"/>
              </a:lnSpc>
            </a:pPr>
            <a:fld id="{70781465-9CA6-415A-AD4C-4E5883C0B089}" type="slidenum">
              <a:rPr lang="el-GR" sz="900" strike="noStrike">
                <a:solidFill>
                  <a:srgbClr val="404040"/>
                </a:solidFill>
                <a:latin typeface="Franklin Gothic Book"/>
              </a:rPr>
              <a:t>&lt;αριθμός&gt;</a:t>
            </a:fld>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72" name="CustomShape 1"/>
          <p:cNvSpPr/>
          <p:nvPr/>
        </p:nvSpPr>
        <p:spPr>
          <a:xfrm>
            <a:off x="446400" y="457200"/>
            <a:ext cx="3702960" cy="94680"/>
          </a:xfrm>
          <a:prstGeom prst="rect">
            <a:avLst/>
          </a:prstGeom>
          <a:solidFill>
            <a:srgbClr val="465359"/>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73" name="CustomShape 2"/>
          <p:cNvSpPr/>
          <p:nvPr/>
        </p:nvSpPr>
        <p:spPr>
          <a:xfrm>
            <a:off x="8042040" y="453600"/>
            <a:ext cx="3702960" cy="98280"/>
          </a:xfrm>
          <a:prstGeom prst="rect">
            <a:avLst/>
          </a:prstGeom>
          <a:solidFill>
            <a:srgbClr val="969fa7"/>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74" name="CustomShape 3"/>
          <p:cNvSpPr/>
          <p:nvPr/>
        </p:nvSpPr>
        <p:spPr>
          <a:xfrm>
            <a:off x="4241880" y="457200"/>
            <a:ext cx="3702960" cy="91080"/>
          </a:xfrm>
          <a:prstGeom prst="rect">
            <a:avLst/>
          </a:prstGeom>
          <a:solidFill>
            <a:schemeClr val="accent1"/>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75" name="PlaceHolder 4"/>
          <p:cNvSpPr>
            <a:spLocks noGrp="1"/>
          </p:cNvSpPr>
          <p:nvPr>
            <p:ph type="title"/>
          </p:nvPr>
        </p:nvSpPr>
        <p:spPr>
          <a:xfrm>
            <a:off x="581040" y="729720"/>
            <a:ext cx="11029320" cy="987840"/>
          </a:xfrm>
          <a:prstGeom prst="rect">
            <a:avLst/>
          </a:prstGeom>
        </p:spPr>
        <p:txBody>
          <a:bodyPr anchor="b"/>
          <a:p>
            <a:pPr>
              <a:lnSpc>
                <a:spcPct val="100000"/>
              </a:lnSpc>
            </a:pPr>
            <a:r>
              <a:rPr lang="en-US" sz="2800" strike="noStrike" cap="all">
                <a:solidFill>
                  <a:srgbClr val="404040"/>
                </a:solidFill>
                <a:latin typeface="Franklin Gothic Demi"/>
              </a:rPr>
              <a:t>Click to edit Master title style</a:t>
            </a:r>
            <a:endParaRPr/>
          </a:p>
        </p:txBody>
      </p:sp>
      <p:sp>
        <p:nvSpPr>
          <p:cNvPr id="176" name="PlaceHolder 5"/>
          <p:cNvSpPr>
            <a:spLocks noGrp="1"/>
          </p:cNvSpPr>
          <p:nvPr>
            <p:ph type="body"/>
          </p:nvPr>
        </p:nvSpPr>
        <p:spPr>
          <a:xfrm>
            <a:off x="581040" y="2250720"/>
            <a:ext cx="5194440" cy="557280"/>
          </a:xfrm>
          <a:prstGeom prst="rect">
            <a:avLst/>
          </a:prstGeom>
        </p:spPr>
        <p:txBody>
          <a:bodyPr anchor="ctr"/>
          <a:p>
            <a:pPr>
              <a:buSzPct val="45000"/>
              <a:buFont typeface="StarSymbol"/>
              <a:buChar char=""/>
            </a:pPr>
            <a:r>
              <a:rPr lang="en-US" sz="2000" strike="noStrike">
                <a:solidFill>
                  <a:srgbClr val="404040"/>
                </a:solidFill>
                <a:latin typeface="Franklin Gothic Book"/>
              </a:rPr>
              <a:t>Πατήστε για επεξεργασία της μορφής κειμένου διάρθρωσης</a:t>
            </a:r>
            <a:endParaRPr/>
          </a:p>
          <a:p>
            <a:pPr lvl="1">
              <a:buSzPct val="75000"/>
              <a:buFont typeface="StarSymbol"/>
              <a:buChar char=""/>
            </a:pPr>
            <a:r>
              <a:rPr lang="en-US" sz="2000" strike="noStrike">
                <a:solidFill>
                  <a:srgbClr val="404040"/>
                </a:solidFill>
                <a:latin typeface="Franklin Gothic Book"/>
              </a:rPr>
              <a:t>Δεύτερο επίπεδο διάρθρωσης</a:t>
            </a:r>
            <a:endParaRPr/>
          </a:p>
          <a:p>
            <a:pPr lvl="2">
              <a:buSzPct val="45000"/>
              <a:buFont typeface="StarSymbol"/>
              <a:buChar char=""/>
            </a:pPr>
            <a:r>
              <a:rPr lang="en-US" sz="2000" strike="noStrike">
                <a:solidFill>
                  <a:srgbClr val="404040"/>
                </a:solidFill>
                <a:latin typeface="Franklin Gothic Book"/>
              </a:rPr>
              <a:t>Τρίτο επίπεδο διάρθρωσης</a:t>
            </a:r>
            <a:endParaRPr/>
          </a:p>
          <a:p>
            <a:pPr lvl="3">
              <a:buSzPct val="75000"/>
              <a:buFont typeface="StarSymbol"/>
              <a:buChar char=""/>
            </a:pPr>
            <a:r>
              <a:rPr lang="en-US" sz="2000" strike="noStrike">
                <a:solidFill>
                  <a:srgbClr val="404040"/>
                </a:solidFill>
                <a:latin typeface="Franklin Gothic Book"/>
              </a:rPr>
              <a:t>Τέταρτο επίπεδο διάρθρωσης</a:t>
            </a:r>
            <a:endParaRPr/>
          </a:p>
          <a:p>
            <a:pPr lvl="4">
              <a:buSzPct val="45000"/>
              <a:buFont typeface="StarSymbol"/>
              <a:buChar char=""/>
            </a:pPr>
            <a:r>
              <a:rPr lang="en-US" sz="2000" strike="noStrike">
                <a:solidFill>
                  <a:srgbClr val="404040"/>
                </a:solidFill>
                <a:latin typeface="Franklin Gothic Book"/>
              </a:rPr>
              <a:t>Πέμπτο επίπεδο διάρθρωσης</a:t>
            </a:r>
            <a:endParaRPr/>
          </a:p>
          <a:p>
            <a:pPr lvl="5">
              <a:buSzPct val="45000"/>
              <a:buFont typeface="StarSymbol"/>
              <a:buChar char=""/>
            </a:pPr>
            <a:r>
              <a:rPr lang="en-US" sz="2000" strike="noStrike">
                <a:solidFill>
                  <a:srgbClr val="404040"/>
                </a:solidFill>
                <a:latin typeface="Franklin Gothic Book"/>
              </a:rPr>
              <a:t>Έκτο επίπεδο διάρθρωσης</a:t>
            </a:r>
            <a:endParaRPr/>
          </a:p>
          <a:p>
            <a:pPr>
              <a:lnSpc>
                <a:spcPct val="100000"/>
              </a:lnSpc>
            </a:pPr>
            <a:r>
              <a:rPr lang="en-US" sz="2000" strike="noStrike">
                <a:solidFill>
                  <a:srgbClr val="404040"/>
                </a:solidFill>
                <a:latin typeface="Franklin Gothic Book"/>
              </a:rPr>
              <a:t>Έβδομο επίπεδο διάρθρωσηςClick to edit Master text styles</a:t>
            </a:r>
            <a:endParaRPr/>
          </a:p>
        </p:txBody>
      </p:sp>
      <p:sp>
        <p:nvSpPr>
          <p:cNvPr id="177" name="PlaceHolder 6"/>
          <p:cNvSpPr>
            <a:spLocks noGrp="1"/>
          </p:cNvSpPr>
          <p:nvPr>
            <p:ph type="body"/>
          </p:nvPr>
        </p:nvSpPr>
        <p:spPr>
          <a:xfrm>
            <a:off x="581040" y="2926080"/>
            <a:ext cx="5194440" cy="2934720"/>
          </a:xfrm>
          <a:prstGeom prst="rect">
            <a:avLst/>
          </a:prstGeom>
        </p:spPr>
        <p:txBody>
          <a:bodyPr/>
          <a:p>
            <a:pPr>
              <a:buSzPct val="45000"/>
              <a:buFont typeface="StarSymbol"/>
              <a:buChar char=""/>
            </a:pPr>
            <a:r>
              <a:rPr lang="en-US" sz="1700" strike="noStrike">
                <a:solidFill>
                  <a:srgbClr val="404040"/>
                </a:solidFill>
                <a:latin typeface="Franklin Gothic Book"/>
              </a:rPr>
              <a:t>Πατήστε για επεξεργασία της μορφής κειμένου διάρθρωσης</a:t>
            </a:r>
            <a:endParaRPr/>
          </a:p>
          <a:p>
            <a:pPr lvl="1">
              <a:buSzPct val="75000"/>
              <a:buFont typeface="StarSymbol"/>
              <a:buChar char=""/>
            </a:pPr>
            <a:r>
              <a:rPr lang="en-US" sz="1700" strike="noStrike">
                <a:solidFill>
                  <a:srgbClr val="404040"/>
                </a:solidFill>
                <a:latin typeface="Franklin Gothic Book"/>
              </a:rPr>
              <a:t>Δεύτερο επίπεδο διάρθρωσης</a:t>
            </a:r>
            <a:endParaRPr/>
          </a:p>
          <a:p>
            <a:pPr lvl="2">
              <a:buSzPct val="45000"/>
              <a:buFont typeface="StarSymbol"/>
              <a:buChar char=""/>
            </a:pPr>
            <a:r>
              <a:rPr lang="en-US" sz="1700" strike="noStrike">
                <a:solidFill>
                  <a:srgbClr val="404040"/>
                </a:solidFill>
                <a:latin typeface="Franklin Gothic Book"/>
              </a:rPr>
              <a:t>Τρίτο επίπεδο διάρθρωσης</a:t>
            </a:r>
            <a:endParaRPr/>
          </a:p>
          <a:p>
            <a:pPr lvl="3">
              <a:buSzPct val="75000"/>
              <a:buFont typeface="StarSymbol"/>
              <a:buChar char=""/>
            </a:pPr>
            <a:r>
              <a:rPr lang="en-US" sz="1700" strike="noStrike">
                <a:solidFill>
                  <a:srgbClr val="404040"/>
                </a:solidFill>
                <a:latin typeface="Franklin Gothic Book"/>
              </a:rPr>
              <a:t>Τέταρτο επίπεδο διάρθρωσης</a:t>
            </a:r>
            <a:endParaRPr/>
          </a:p>
          <a:p>
            <a:pPr lvl="4">
              <a:buSzPct val="45000"/>
              <a:buFont typeface="StarSymbol"/>
              <a:buChar char=""/>
            </a:pPr>
            <a:r>
              <a:rPr lang="en-US" sz="1700" strike="noStrike">
                <a:solidFill>
                  <a:srgbClr val="404040"/>
                </a:solidFill>
                <a:latin typeface="Franklin Gothic Book"/>
              </a:rPr>
              <a:t>Πέμπτο επίπεδο διάρθρωσης</a:t>
            </a:r>
            <a:endParaRPr/>
          </a:p>
          <a:p>
            <a:pPr lvl="5">
              <a:buSzPct val="45000"/>
              <a:buFont typeface="StarSymbol"/>
              <a:buChar char=""/>
            </a:pPr>
            <a:r>
              <a:rPr lang="en-US" sz="1700" strike="noStrike">
                <a:solidFill>
                  <a:srgbClr val="404040"/>
                </a:solidFill>
                <a:latin typeface="Franklin Gothic Book"/>
              </a:rPr>
              <a:t>Έκτο επίπεδο διάρθρωσης</a:t>
            </a:r>
            <a:endParaRPr/>
          </a:p>
          <a:p>
            <a:pPr>
              <a:lnSpc>
                <a:spcPct val="100000"/>
              </a:lnSpc>
              <a:buSzPct val="92000"/>
              <a:buFont typeface="Wingdings 2" charset="2"/>
              <a:buChar char=""/>
            </a:pPr>
            <a:r>
              <a:rPr lang="en-US" sz="1700" strike="noStrike">
                <a:solidFill>
                  <a:srgbClr val="404040"/>
                </a:solidFill>
                <a:latin typeface="Franklin Gothic Book"/>
              </a:rPr>
              <a:t>Έβδομο επίπεδο διάρθρωσηςClick to edit Master text styles</a:t>
            </a:r>
            <a:endParaRPr/>
          </a:p>
          <a:p>
            <a:pPr lvl="1">
              <a:lnSpc>
                <a:spcPct val="100000"/>
              </a:lnSpc>
              <a:buSzPct val="92000"/>
              <a:buFont typeface="Wingdings 2" charset="2"/>
              <a:buChar char=""/>
            </a:pPr>
            <a:r>
              <a:rPr lang="en-US" sz="1400" strike="noStrike">
                <a:solidFill>
                  <a:srgbClr val="404040"/>
                </a:solidFill>
                <a:latin typeface="Franklin Gothic Book"/>
              </a:rPr>
              <a:t>Second level</a:t>
            </a:r>
            <a:endParaRPr/>
          </a:p>
          <a:p>
            <a:pPr lvl="2">
              <a:lnSpc>
                <a:spcPct val="100000"/>
              </a:lnSpc>
              <a:buSzPct val="92000"/>
              <a:buFont typeface="Wingdings 2" charset="2"/>
              <a:buChar char=""/>
            </a:pPr>
            <a:r>
              <a:rPr lang="en-US" sz="1300" strike="noStrike">
                <a:solidFill>
                  <a:srgbClr val="404040"/>
                </a:solidFill>
                <a:latin typeface="Franklin Gothic Book"/>
              </a:rPr>
              <a:t>Third level</a:t>
            </a:r>
            <a:endParaRPr/>
          </a:p>
          <a:p>
            <a:pPr lvl="3">
              <a:lnSpc>
                <a:spcPct val="100000"/>
              </a:lnSpc>
              <a:buSzPct val="92000"/>
              <a:buFont typeface="Wingdings 2" charset="2"/>
              <a:buChar char=""/>
            </a:pPr>
            <a:r>
              <a:rPr lang="en-US" sz="1100" strike="noStrike">
                <a:solidFill>
                  <a:srgbClr val="404040"/>
                </a:solidFill>
                <a:latin typeface="Franklin Gothic Book"/>
              </a:rPr>
              <a:t>Fourth level</a:t>
            </a:r>
            <a:endParaRPr/>
          </a:p>
          <a:p>
            <a:pPr lvl="4">
              <a:lnSpc>
                <a:spcPct val="100000"/>
              </a:lnSpc>
              <a:buSzPct val="92000"/>
              <a:buFont typeface="Wingdings 2" charset="2"/>
              <a:buChar char=""/>
            </a:pPr>
            <a:r>
              <a:rPr lang="en-US" sz="1100" strike="noStrike">
                <a:solidFill>
                  <a:srgbClr val="404040"/>
                </a:solidFill>
                <a:latin typeface="Franklin Gothic Book"/>
              </a:rPr>
              <a:t>Fifth level</a:t>
            </a:r>
            <a:endParaRPr/>
          </a:p>
        </p:txBody>
      </p:sp>
      <p:sp>
        <p:nvSpPr>
          <p:cNvPr id="178" name="PlaceHolder 7"/>
          <p:cNvSpPr>
            <a:spLocks noGrp="1"/>
          </p:cNvSpPr>
          <p:nvPr>
            <p:ph type="body"/>
          </p:nvPr>
        </p:nvSpPr>
        <p:spPr>
          <a:xfrm>
            <a:off x="6415920" y="2250720"/>
            <a:ext cx="5194440" cy="552960"/>
          </a:xfrm>
          <a:prstGeom prst="rect">
            <a:avLst/>
          </a:prstGeom>
        </p:spPr>
        <p:txBody>
          <a:bodyPr anchor="ctr"/>
          <a:p>
            <a:pPr>
              <a:buSzPct val="45000"/>
              <a:buFont typeface="StarSymbol"/>
              <a:buChar char=""/>
            </a:pPr>
            <a:r>
              <a:rPr lang="en-US" sz="2000" strike="noStrike">
                <a:solidFill>
                  <a:srgbClr val="404040"/>
                </a:solidFill>
                <a:latin typeface="Franklin Gothic Book"/>
              </a:rPr>
              <a:t>Πατήστε για επεξεργασία της μορφής κειμένου διάρθρωσης</a:t>
            </a:r>
            <a:endParaRPr/>
          </a:p>
          <a:p>
            <a:pPr lvl="1">
              <a:buSzPct val="75000"/>
              <a:buFont typeface="StarSymbol"/>
              <a:buChar char=""/>
            </a:pPr>
            <a:r>
              <a:rPr lang="en-US" sz="2000" strike="noStrike">
                <a:solidFill>
                  <a:srgbClr val="404040"/>
                </a:solidFill>
                <a:latin typeface="Franklin Gothic Book"/>
              </a:rPr>
              <a:t>Δεύτερο επίπεδο διάρθρωσης</a:t>
            </a:r>
            <a:endParaRPr/>
          </a:p>
          <a:p>
            <a:pPr lvl="2">
              <a:buSzPct val="45000"/>
              <a:buFont typeface="StarSymbol"/>
              <a:buChar char=""/>
            </a:pPr>
            <a:r>
              <a:rPr lang="en-US" sz="2000" strike="noStrike">
                <a:solidFill>
                  <a:srgbClr val="404040"/>
                </a:solidFill>
                <a:latin typeface="Franklin Gothic Book"/>
              </a:rPr>
              <a:t>Τρίτο επίπεδο διάρθρωσης</a:t>
            </a:r>
            <a:endParaRPr/>
          </a:p>
          <a:p>
            <a:pPr lvl="3">
              <a:buSzPct val="75000"/>
              <a:buFont typeface="StarSymbol"/>
              <a:buChar char=""/>
            </a:pPr>
            <a:r>
              <a:rPr lang="en-US" sz="2000" strike="noStrike">
                <a:solidFill>
                  <a:srgbClr val="404040"/>
                </a:solidFill>
                <a:latin typeface="Franklin Gothic Book"/>
              </a:rPr>
              <a:t>Τέταρτο επίπεδο διάρθρωσης</a:t>
            </a:r>
            <a:endParaRPr/>
          </a:p>
          <a:p>
            <a:pPr lvl="4">
              <a:buSzPct val="45000"/>
              <a:buFont typeface="StarSymbol"/>
              <a:buChar char=""/>
            </a:pPr>
            <a:r>
              <a:rPr lang="en-US" sz="2000" strike="noStrike">
                <a:solidFill>
                  <a:srgbClr val="404040"/>
                </a:solidFill>
                <a:latin typeface="Franklin Gothic Book"/>
              </a:rPr>
              <a:t>Πέμπτο επίπεδο διάρθρωσης</a:t>
            </a:r>
            <a:endParaRPr/>
          </a:p>
          <a:p>
            <a:pPr lvl="5">
              <a:buSzPct val="45000"/>
              <a:buFont typeface="StarSymbol"/>
              <a:buChar char=""/>
            </a:pPr>
            <a:r>
              <a:rPr lang="en-US" sz="2000" strike="noStrike">
                <a:solidFill>
                  <a:srgbClr val="404040"/>
                </a:solidFill>
                <a:latin typeface="Franklin Gothic Book"/>
              </a:rPr>
              <a:t>Έκτο επίπεδο διάρθρωσης</a:t>
            </a:r>
            <a:endParaRPr/>
          </a:p>
          <a:p>
            <a:pPr>
              <a:lnSpc>
                <a:spcPct val="100000"/>
              </a:lnSpc>
            </a:pPr>
            <a:r>
              <a:rPr lang="en-US" sz="2000" strike="noStrike">
                <a:solidFill>
                  <a:srgbClr val="404040"/>
                </a:solidFill>
                <a:latin typeface="Franklin Gothic Book"/>
              </a:rPr>
              <a:t>Έβδομο επίπεδο διάρθρωσηςClick to edit Master text styles</a:t>
            </a:r>
            <a:endParaRPr/>
          </a:p>
        </p:txBody>
      </p:sp>
      <p:sp>
        <p:nvSpPr>
          <p:cNvPr id="179" name="PlaceHolder 8"/>
          <p:cNvSpPr>
            <a:spLocks noGrp="1"/>
          </p:cNvSpPr>
          <p:nvPr>
            <p:ph type="body"/>
          </p:nvPr>
        </p:nvSpPr>
        <p:spPr>
          <a:xfrm>
            <a:off x="6415920" y="2926080"/>
            <a:ext cx="5194440" cy="2934720"/>
          </a:xfrm>
          <a:prstGeom prst="rect">
            <a:avLst/>
          </a:prstGeom>
        </p:spPr>
        <p:txBody>
          <a:bodyPr/>
          <a:p>
            <a:pPr>
              <a:buSzPct val="45000"/>
              <a:buFont typeface="StarSymbol"/>
              <a:buChar char=""/>
            </a:pPr>
            <a:r>
              <a:rPr lang="en-US" sz="1700" strike="noStrike">
                <a:solidFill>
                  <a:srgbClr val="404040"/>
                </a:solidFill>
                <a:latin typeface="Franklin Gothic Book"/>
              </a:rPr>
              <a:t>Πατήστε για επεξεργασία της μορφής κειμένου διάρθρωσης</a:t>
            </a:r>
            <a:endParaRPr/>
          </a:p>
          <a:p>
            <a:pPr lvl="1">
              <a:buSzPct val="75000"/>
              <a:buFont typeface="StarSymbol"/>
              <a:buChar char=""/>
            </a:pPr>
            <a:r>
              <a:rPr lang="en-US" sz="1700" strike="noStrike">
                <a:solidFill>
                  <a:srgbClr val="404040"/>
                </a:solidFill>
                <a:latin typeface="Franklin Gothic Book"/>
              </a:rPr>
              <a:t>Δεύτερο επίπεδο διάρθρωσης</a:t>
            </a:r>
            <a:endParaRPr/>
          </a:p>
          <a:p>
            <a:pPr lvl="2">
              <a:buSzPct val="45000"/>
              <a:buFont typeface="StarSymbol"/>
              <a:buChar char=""/>
            </a:pPr>
            <a:r>
              <a:rPr lang="en-US" sz="1700" strike="noStrike">
                <a:solidFill>
                  <a:srgbClr val="404040"/>
                </a:solidFill>
                <a:latin typeface="Franklin Gothic Book"/>
              </a:rPr>
              <a:t>Τρίτο επίπεδο διάρθρωσης</a:t>
            </a:r>
            <a:endParaRPr/>
          </a:p>
          <a:p>
            <a:pPr lvl="3">
              <a:buSzPct val="75000"/>
              <a:buFont typeface="StarSymbol"/>
              <a:buChar char=""/>
            </a:pPr>
            <a:r>
              <a:rPr lang="en-US" sz="1700" strike="noStrike">
                <a:solidFill>
                  <a:srgbClr val="404040"/>
                </a:solidFill>
                <a:latin typeface="Franklin Gothic Book"/>
              </a:rPr>
              <a:t>Τέταρτο επίπεδο διάρθρωσης</a:t>
            </a:r>
            <a:endParaRPr/>
          </a:p>
          <a:p>
            <a:pPr lvl="4">
              <a:buSzPct val="45000"/>
              <a:buFont typeface="StarSymbol"/>
              <a:buChar char=""/>
            </a:pPr>
            <a:r>
              <a:rPr lang="en-US" sz="1700" strike="noStrike">
                <a:solidFill>
                  <a:srgbClr val="404040"/>
                </a:solidFill>
                <a:latin typeface="Franklin Gothic Book"/>
              </a:rPr>
              <a:t>Πέμπτο επίπεδο διάρθρωσης</a:t>
            </a:r>
            <a:endParaRPr/>
          </a:p>
          <a:p>
            <a:pPr lvl="5">
              <a:buSzPct val="45000"/>
              <a:buFont typeface="StarSymbol"/>
              <a:buChar char=""/>
            </a:pPr>
            <a:r>
              <a:rPr lang="en-US" sz="1700" strike="noStrike">
                <a:solidFill>
                  <a:srgbClr val="404040"/>
                </a:solidFill>
                <a:latin typeface="Franklin Gothic Book"/>
              </a:rPr>
              <a:t>Έκτο επίπεδο διάρθρωσης</a:t>
            </a:r>
            <a:endParaRPr/>
          </a:p>
          <a:p>
            <a:pPr>
              <a:lnSpc>
                <a:spcPct val="100000"/>
              </a:lnSpc>
              <a:buSzPct val="92000"/>
              <a:buFont typeface="Wingdings 2" charset="2"/>
              <a:buChar char=""/>
            </a:pPr>
            <a:r>
              <a:rPr lang="en-US" sz="1700" strike="noStrike">
                <a:solidFill>
                  <a:srgbClr val="404040"/>
                </a:solidFill>
                <a:latin typeface="Franklin Gothic Book"/>
              </a:rPr>
              <a:t>Έβδομο επίπεδο διάρθρωσηςClick to edit Master text styles</a:t>
            </a:r>
            <a:endParaRPr/>
          </a:p>
          <a:p>
            <a:pPr lvl="1">
              <a:lnSpc>
                <a:spcPct val="100000"/>
              </a:lnSpc>
              <a:buSzPct val="92000"/>
              <a:buFont typeface="Wingdings 2" charset="2"/>
              <a:buChar char=""/>
            </a:pPr>
            <a:r>
              <a:rPr lang="en-US" sz="1400" strike="noStrike">
                <a:solidFill>
                  <a:srgbClr val="404040"/>
                </a:solidFill>
                <a:latin typeface="Franklin Gothic Book"/>
              </a:rPr>
              <a:t>Second level</a:t>
            </a:r>
            <a:endParaRPr/>
          </a:p>
          <a:p>
            <a:pPr lvl="2">
              <a:lnSpc>
                <a:spcPct val="100000"/>
              </a:lnSpc>
              <a:buSzPct val="92000"/>
              <a:buFont typeface="Wingdings 2" charset="2"/>
              <a:buChar char=""/>
            </a:pPr>
            <a:r>
              <a:rPr lang="en-US" sz="1300" strike="noStrike">
                <a:solidFill>
                  <a:srgbClr val="404040"/>
                </a:solidFill>
                <a:latin typeface="Franklin Gothic Book"/>
              </a:rPr>
              <a:t>Third level</a:t>
            </a:r>
            <a:endParaRPr/>
          </a:p>
          <a:p>
            <a:pPr lvl="3">
              <a:lnSpc>
                <a:spcPct val="100000"/>
              </a:lnSpc>
              <a:buSzPct val="92000"/>
              <a:buFont typeface="Wingdings 2" charset="2"/>
              <a:buChar char=""/>
            </a:pPr>
            <a:r>
              <a:rPr lang="en-US" sz="1100" strike="noStrike">
                <a:solidFill>
                  <a:srgbClr val="404040"/>
                </a:solidFill>
                <a:latin typeface="Franklin Gothic Book"/>
              </a:rPr>
              <a:t>Fourth level</a:t>
            </a:r>
            <a:endParaRPr/>
          </a:p>
          <a:p>
            <a:pPr lvl="4">
              <a:lnSpc>
                <a:spcPct val="100000"/>
              </a:lnSpc>
              <a:buSzPct val="92000"/>
              <a:buFont typeface="Wingdings 2" charset="2"/>
              <a:buChar char=""/>
            </a:pPr>
            <a:r>
              <a:rPr lang="en-US" sz="1100" strike="noStrike">
                <a:solidFill>
                  <a:srgbClr val="404040"/>
                </a:solidFill>
                <a:latin typeface="Franklin Gothic Book"/>
              </a:rPr>
              <a:t>Fifth level</a:t>
            </a:r>
            <a:endParaRPr/>
          </a:p>
        </p:txBody>
      </p:sp>
      <p:sp>
        <p:nvSpPr>
          <p:cNvPr id="180" name="PlaceHolder 9"/>
          <p:cNvSpPr>
            <a:spLocks noGrp="1"/>
          </p:cNvSpPr>
          <p:nvPr>
            <p:ph type="dt"/>
          </p:nvPr>
        </p:nvSpPr>
        <p:spPr>
          <a:xfrm>
            <a:off x="7606080" y="6423840"/>
            <a:ext cx="2844360" cy="364680"/>
          </a:xfrm>
          <a:prstGeom prst="rect">
            <a:avLst/>
          </a:prstGeom>
        </p:spPr>
        <p:txBody>
          <a:bodyPr anchor="ctr"/>
          <a:p>
            <a:pPr algn="r">
              <a:lnSpc>
                <a:spcPct val="100000"/>
              </a:lnSpc>
            </a:pPr>
            <a:r>
              <a:rPr lang="el-GR" sz="900" strike="noStrike">
                <a:solidFill>
                  <a:srgbClr val="404040"/>
                </a:solidFill>
                <a:latin typeface="Franklin Gothic Book"/>
              </a:rPr>
              <a:t>19/2/2020</a:t>
            </a:r>
            <a:endParaRPr/>
          </a:p>
        </p:txBody>
      </p:sp>
      <p:sp>
        <p:nvSpPr>
          <p:cNvPr id="181" name="PlaceHolder 10"/>
          <p:cNvSpPr>
            <a:spLocks noGrp="1"/>
          </p:cNvSpPr>
          <p:nvPr>
            <p:ph type="ftr"/>
          </p:nvPr>
        </p:nvSpPr>
        <p:spPr>
          <a:xfrm>
            <a:off x="581040" y="6423840"/>
            <a:ext cx="6916680" cy="364680"/>
          </a:xfrm>
          <a:prstGeom prst="rect">
            <a:avLst/>
          </a:prstGeom>
        </p:spPr>
        <p:txBody>
          <a:bodyPr anchor="ctr"/>
          <a:p>
            <a:endParaRPr/>
          </a:p>
        </p:txBody>
      </p:sp>
      <p:sp>
        <p:nvSpPr>
          <p:cNvPr id="182" name="PlaceHolder 11"/>
          <p:cNvSpPr>
            <a:spLocks noGrp="1"/>
          </p:cNvSpPr>
          <p:nvPr>
            <p:ph type="sldNum"/>
          </p:nvPr>
        </p:nvSpPr>
        <p:spPr>
          <a:xfrm>
            <a:off x="10558440" y="6423840"/>
            <a:ext cx="1052280" cy="364680"/>
          </a:xfrm>
          <a:prstGeom prst="rect">
            <a:avLst/>
          </a:prstGeom>
        </p:spPr>
        <p:txBody>
          <a:bodyPr anchor="ctr"/>
          <a:p>
            <a:pPr algn="r">
              <a:lnSpc>
                <a:spcPct val="100000"/>
              </a:lnSpc>
            </a:pPr>
            <a:fld id="{10215669-6839-4BE3-8C90-7F9973F620A1}" type="slidenum">
              <a:rPr lang="el-GR" sz="900" strike="noStrike">
                <a:solidFill>
                  <a:srgbClr val="404040"/>
                </a:solidFill>
                <a:latin typeface="Franklin Gothic Book"/>
              </a:rPr>
              <a:t>&lt;αριθμός&gt;</a:t>
            </a:fld>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6.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image" Target="../media/image21.png"/><Relationship Id="rId10"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chart" Target="../charts/chart1.xml"/><Relationship Id="rId3"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6.xml"/>
</Relationships>
</file>

<file path=ppt/slides/_rels/slide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17" name="TextShape 1"/>
          <p:cNvSpPr txBox="1"/>
          <p:nvPr/>
        </p:nvSpPr>
        <p:spPr>
          <a:xfrm>
            <a:off x="581040" y="4493160"/>
            <a:ext cx="11029320" cy="566280"/>
          </a:xfrm>
          <a:prstGeom prst="rect">
            <a:avLst/>
          </a:prstGeom>
          <a:noFill/>
          <a:ln>
            <a:noFill/>
          </a:ln>
        </p:spPr>
        <p:txBody>
          <a:bodyPr anchor="b"/>
          <a:p>
            <a:pPr>
              <a:lnSpc>
                <a:spcPct val="100000"/>
              </a:lnSpc>
            </a:pPr>
            <a:r>
              <a:rPr b="1" lang="en-US" sz="2400" strike="noStrike" cap="all">
                <a:solidFill>
                  <a:srgbClr val="404040"/>
                </a:solidFill>
                <a:latin typeface="Franklin Gothic Demi"/>
              </a:rPr>
              <a:t> </a:t>
            </a:r>
            <a:r>
              <a:rPr lang="en-US" sz="2400" strike="noStrike" cap="all">
                <a:solidFill>
                  <a:srgbClr val="404040"/>
                </a:solidFill>
                <a:latin typeface="Franklin Gothic Demi"/>
              </a:rPr>
              <a:t>συμπραξη δημοσιου ιδιωτικου τομεα στην υγεια </a:t>
            </a:r>
            <a:endParaRPr/>
          </a:p>
        </p:txBody>
      </p:sp>
      <p:pic>
        <p:nvPicPr>
          <p:cNvPr id="218" name="Picture 3" descr=""/>
          <p:cNvPicPr/>
          <p:nvPr/>
        </p:nvPicPr>
        <p:blipFill>
          <a:blip r:embed="rId1"/>
          <a:srcRect l="0" t="17357" r="0" b="34005"/>
          <a:stretch/>
        </p:blipFill>
        <p:spPr>
          <a:xfrm>
            <a:off x="447840" y="641520"/>
            <a:ext cx="11290320" cy="3650760"/>
          </a:xfrm>
          <a:prstGeom prst="rect">
            <a:avLst/>
          </a:prstGeom>
          <a:ln>
            <a:noFill/>
          </a:ln>
        </p:spPr>
      </p:pic>
      <p:sp>
        <p:nvSpPr>
          <p:cNvPr id="219" name="TextShape 2"/>
          <p:cNvSpPr txBox="1"/>
          <p:nvPr/>
        </p:nvSpPr>
        <p:spPr>
          <a:xfrm>
            <a:off x="581040" y="5259960"/>
            <a:ext cx="11029320" cy="1246320"/>
          </a:xfrm>
          <a:prstGeom prst="rect">
            <a:avLst/>
          </a:prstGeom>
          <a:noFill/>
          <a:ln>
            <a:noFill/>
          </a:ln>
        </p:spPr>
        <p:txBody>
          <a:bodyPr/>
          <a:p>
            <a:pPr>
              <a:lnSpc>
                <a:spcPct val="100000"/>
              </a:lnSpc>
            </a:pPr>
            <a:r>
              <a:rPr b="1" i="1" lang="en-US" sz="1400" strike="noStrike">
                <a:solidFill>
                  <a:srgbClr val="404040"/>
                </a:solidFill>
                <a:latin typeface="Verdana"/>
                <a:ea typeface="Verdana"/>
              </a:rPr>
              <a:t>Μάκης Παπαταξιάρχης </a:t>
            </a:r>
            <a:endParaRPr/>
          </a:p>
          <a:p>
            <a:pPr>
              <a:lnSpc>
                <a:spcPct val="100000"/>
              </a:lnSpc>
            </a:pPr>
            <a:r>
              <a:rPr i="1" lang="en-US" sz="1200" strike="noStrike">
                <a:solidFill>
                  <a:srgbClr val="404040"/>
                </a:solidFill>
                <a:latin typeface="Verdana"/>
                <a:ea typeface="Verdana"/>
              </a:rPr>
              <a:t>Πρόεδρος, PhRMA Innovation Forum, </a:t>
            </a:r>
            <a:endParaRPr/>
          </a:p>
          <a:p>
            <a:pPr>
              <a:lnSpc>
                <a:spcPct val="100000"/>
              </a:lnSpc>
            </a:pPr>
            <a:r>
              <a:rPr i="1" lang="en-US" sz="1200" strike="noStrike">
                <a:solidFill>
                  <a:srgbClr val="404040"/>
                </a:solidFill>
                <a:latin typeface="Verdana"/>
                <a:ea typeface="Verdana"/>
              </a:rPr>
              <a:t>Πρόεδρος, AMCHAM Pharma Committee</a:t>
            </a:r>
            <a:endParaRPr/>
          </a:p>
        </p:txBody>
      </p:sp>
      <p:pic>
        <p:nvPicPr>
          <p:cNvPr id="220" name="Picture 4" descr=""/>
          <p:cNvPicPr/>
          <p:nvPr/>
        </p:nvPicPr>
        <p:blipFill>
          <a:blip r:embed="rId2"/>
          <a:stretch/>
        </p:blipFill>
        <p:spPr>
          <a:xfrm>
            <a:off x="7126560" y="5157360"/>
            <a:ext cx="5079600" cy="16866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88" name="Picture 4" descr=""/>
          <p:cNvPicPr/>
          <p:nvPr/>
        </p:nvPicPr>
        <p:blipFill>
          <a:blip r:embed="rId1"/>
          <a:stretch/>
        </p:blipFill>
        <p:spPr>
          <a:xfrm>
            <a:off x="8795520" y="5552280"/>
            <a:ext cx="3395880" cy="1127520"/>
          </a:xfrm>
          <a:prstGeom prst="rect">
            <a:avLst/>
          </a:prstGeom>
          <a:ln>
            <a:noFill/>
          </a:ln>
        </p:spPr>
      </p:pic>
      <p:sp>
        <p:nvSpPr>
          <p:cNvPr id="289" name="TextShape 1"/>
          <p:cNvSpPr txBox="1"/>
          <p:nvPr/>
        </p:nvSpPr>
        <p:spPr>
          <a:xfrm>
            <a:off x="581040" y="702000"/>
            <a:ext cx="11029320" cy="730440"/>
          </a:xfrm>
          <a:prstGeom prst="rect">
            <a:avLst/>
          </a:prstGeom>
          <a:noFill/>
          <a:ln>
            <a:noFill/>
          </a:ln>
        </p:spPr>
        <p:txBody>
          <a:bodyPr anchor="b"/>
          <a:p>
            <a:pPr>
              <a:lnSpc>
                <a:spcPct val="100000"/>
              </a:lnSpc>
            </a:pPr>
            <a:r>
              <a:rPr b="1" lang="en-US" sz="2800" strike="noStrike" cap="all">
                <a:solidFill>
                  <a:srgbClr val="404040"/>
                </a:solidFill>
                <a:latin typeface="Verdana"/>
                <a:ea typeface="Verdana"/>
              </a:rPr>
              <a:t>Η τεχνοκρατικη αποτυπωση </a:t>
            </a:r>
            <a:endParaRPr/>
          </a:p>
        </p:txBody>
      </p:sp>
      <p:sp>
        <p:nvSpPr>
          <p:cNvPr id="290" name="TextShape 2"/>
          <p:cNvSpPr txBox="1"/>
          <p:nvPr/>
        </p:nvSpPr>
        <p:spPr>
          <a:xfrm>
            <a:off x="581040" y="1719720"/>
            <a:ext cx="11373840" cy="4612680"/>
          </a:xfrm>
          <a:prstGeom prst="rect">
            <a:avLst/>
          </a:prstGeom>
          <a:noFill/>
          <a:ln>
            <a:noFill/>
          </a:ln>
        </p:spPr>
        <p:txBody>
          <a:bodyPr anchor="ctr"/>
          <a:p>
            <a:pPr>
              <a:lnSpc>
                <a:spcPct val="100000"/>
              </a:lnSpc>
            </a:pPr>
            <a:endParaRPr/>
          </a:p>
          <a:p>
            <a:pPr>
              <a:lnSpc>
                <a:spcPct val="100000"/>
              </a:lnSpc>
              <a:buSzPct val="92000"/>
              <a:buFont typeface="Wingdings" charset="2"/>
              <a:buChar char=""/>
            </a:pPr>
            <a:r>
              <a:rPr lang="en-US" sz="7200" strike="noStrike">
                <a:solidFill>
                  <a:srgbClr val="404040"/>
                </a:solidFill>
                <a:latin typeface="Verdana"/>
                <a:ea typeface="Verdana"/>
              </a:rPr>
              <a:t>ΝΟΜΙΣΜΑΤΙΚΗ ΠΟΛΙΤΙΚΗ 2018 – 2019, Έκθεση, Τράπεζα της Ελλάδος, Ιούλιος 2019 </a:t>
            </a:r>
            <a:endParaRPr/>
          </a:p>
          <a:p>
            <a:pPr>
              <a:lnSpc>
                <a:spcPct val="100000"/>
              </a:lnSpc>
            </a:pPr>
            <a:r>
              <a:rPr lang="en-US" sz="7200" strike="noStrike">
                <a:solidFill>
                  <a:srgbClr val="404040"/>
                </a:solidFill>
                <a:latin typeface="Verdana"/>
                <a:ea typeface="Verdana"/>
              </a:rPr>
              <a:t>    </a:t>
            </a:r>
            <a:r>
              <a:rPr lang="en-US" sz="7200" strike="noStrike">
                <a:solidFill>
                  <a:srgbClr val="404040"/>
                </a:solidFill>
                <a:latin typeface="Verdana"/>
                <a:ea typeface="Verdana"/>
              </a:rPr>
              <a:t>ΜΑΚΡΟΟΙΚΟΝΟΜΙΚΕΣ ΕΞΕΛΙΞΕΙΣ ΚΑΙ ΠΡΟΟΠΤΙΚΕΣ ΣΤΗΝ ΕΛΛΑΔΑ</a:t>
            </a:r>
            <a:endParaRPr/>
          </a:p>
          <a:p>
            <a:pPr>
              <a:lnSpc>
                <a:spcPct val="100000"/>
              </a:lnSpc>
            </a:pPr>
            <a:endParaRPr/>
          </a:p>
          <a:p>
            <a:pPr>
              <a:lnSpc>
                <a:spcPct val="100000"/>
              </a:lnSpc>
              <a:buSzPct val="92000"/>
              <a:buFont typeface="Arial"/>
              <a:buChar char="•"/>
            </a:pPr>
            <a:r>
              <a:rPr lang="en-US" sz="6400" strike="noStrike">
                <a:solidFill>
                  <a:srgbClr val="404040"/>
                </a:solidFill>
                <a:latin typeface="Verdana"/>
                <a:ea typeface="Verdana"/>
              </a:rPr>
              <a:t>Προτεραιότητα επίσης πρέπει να δοθεί στην αύξηση της δημόσιας επενδυτικής δαπάνης και στην επίσπευση μεγάλων επενδυτικών σχεδίων (fast track) και συμπράξεων δημόσιου και ιδιωτικού τομέα (ΣΔΙΤ)</a:t>
            </a:r>
            <a:endParaRPr/>
          </a:p>
          <a:p>
            <a:pPr>
              <a:lnSpc>
                <a:spcPct val="100000"/>
              </a:lnSpc>
              <a:buSzPct val="92000"/>
              <a:buFont typeface="Arial"/>
              <a:buChar char="•"/>
            </a:pPr>
            <a:r>
              <a:rPr lang="en-US" sz="6400" strike="noStrike">
                <a:solidFill>
                  <a:srgbClr val="404040"/>
                </a:solidFill>
                <a:latin typeface="Verdana"/>
                <a:ea typeface="Verdana"/>
              </a:rPr>
              <a:t>Η τροποποίηση του νομοθετικού πλαισίου για τις στρατηγικές επενδύσεις εκτιμάται ότι θα συμβάλει στη βελτίωση του επενδυτικού περιβάλλοντος σε μεσοπρόθεσμο ορίζοντα</a:t>
            </a:r>
            <a:endParaRPr/>
          </a:p>
          <a:p>
            <a:pPr>
              <a:lnSpc>
                <a:spcPct val="100000"/>
              </a:lnSpc>
              <a:buSzPct val="92000"/>
              <a:buFont typeface="Arial"/>
              <a:buChar char="•"/>
            </a:pPr>
            <a:r>
              <a:rPr lang="en-US" sz="6400" strike="noStrike">
                <a:solidFill>
                  <a:srgbClr val="404040"/>
                </a:solidFill>
                <a:latin typeface="Verdana"/>
                <a:ea typeface="Verdana"/>
              </a:rPr>
              <a:t>Στην κατεύθυνση αυτή μπορεί να συνεισφέρει και η ενεργοποίηση επενδύσεων τύπου ΣΔΙΤ, καθιστώντας ευκολότερη την αποδοτική δέσμευση ιδιωτικών πόρων σε επενδύσεις υψηλού δημόσιου ενδιαφέροντος</a:t>
            </a:r>
            <a:endParaRPr/>
          </a:p>
          <a:p>
            <a:pPr>
              <a:lnSpc>
                <a:spcPct val="100000"/>
              </a:lnSpc>
            </a:pPr>
            <a:endParaRPr/>
          </a:p>
          <a:p>
            <a:pPr>
              <a:lnSpc>
                <a:spcPct val="100000"/>
              </a:lnSpc>
              <a:buSzPct val="92000"/>
              <a:buFont typeface="Wingdings" charset="2"/>
              <a:buChar char=""/>
            </a:pPr>
            <a:r>
              <a:rPr lang="en-US" sz="7200" strike="noStrike">
                <a:solidFill>
                  <a:srgbClr val="404040"/>
                </a:solidFill>
                <a:latin typeface="Verdana"/>
                <a:ea typeface="Verdana"/>
              </a:rPr>
              <a:t>ΠΡΟΤΑΣΕΙΣ ΠΟΛΙΤΙΚΗΣ</a:t>
            </a:r>
            <a:endParaRPr/>
          </a:p>
          <a:p>
            <a:pPr>
              <a:lnSpc>
                <a:spcPct val="100000"/>
              </a:lnSpc>
              <a:buSzPct val="92000"/>
              <a:buFont typeface="Arial"/>
              <a:buChar char="•"/>
            </a:pPr>
            <a:r>
              <a:rPr lang="en-US" sz="6400" strike="noStrike">
                <a:solidFill>
                  <a:srgbClr val="404040"/>
                </a:solidFill>
                <a:latin typeface="Verdana"/>
                <a:ea typeface="Verdana"/>
              </a:rPr>
              <a:t>Η επέκταση του θεσμού των συμπράξεων δημόσιου-ιδιωτικού τομέα (ΣΔΙΤ) σε τομείς όπως η παιδεία, η υγεία και η κοινωνική ασφάλιση</a:t>
            </a:r>
            <a:endParaRPr/>
          </a:p>
          <a:p>
            <a:pPr>
              <a:lnSpc>
                <a:spcPct val="110000"/>
              </a:lnSpc>
            </a:pPr>
            <a:endParaRPr/>
          </a:p>
          <a:p>
            <a:pPr>
              <a:lnSpc>
                <a:spcPct val="110000"/>
              </a:lnSpc>
            </a:pP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91" name="Picture 7" descr=""/>
          <p:cNvPicPr/>
          <p:nvPr/>
        </p:nvPicPr>
        <p:blipFill>
          <a:blip r:embed="rId1"/>
          <a:stretch/>
        </p:blipFill>
        <p:spPr>
          <a:xfrm>
            <a:off x="9744840" y="6059520"/>
            <a:ext cx="2404080" cy="798120"/>
          </a:xfrm>
          <a:prstGeom prst="rect">
            <a:avLst/>
          </a:prstGeom>
          <a:ln>
            <a:noFill/>
          </a:ln>
        </p:spPr>
      </p:pic>
      <p:sp>
        <p:nvSpPr>
          <p:cNvPr id="292" name="TextShape 1"/>
          <p:cNvSpPr txBox="1"/>
          <p:nvPr/>
        </p:nvSpPr>
        <p:spPr>
          <a:xfrm>
            <a:off x="581040" y="702000"/>
            <a:ext cx="11029320" cy="865080"/>
          </a:xfrm>
          <a:prstGeom prst="rect">
            <a:avLst/>
          </a:prstGeom>
          <a:noFill/>
          <a:ln>
            <a:noFill/>
          </a:ln>
        </p:spPr>
        <p:txBody>
          <a:bodyPr anchor="b"/>
          <a:p>
            <a:pPr>
              <a:lnSpc>
                <a:spcPct val="100000"/>
              </a:lnSpc>
            </a:pPr>
            <a:r>
              <a:rPr b="1" lang="en-US" sz="2800" strike="noStrike" cap="all">
                <a:solidFill>
                  <a:srgbClr val="404040"/>
                </a:solidFill>
                <a:latin typeface="Verdana"/>
                <a:ea typeface="Verdana"/>
              </a:rPr>
              <a:t>
</a:t>
            </a:r>
            <a:r>
              <a:rPr b="1" lang="en-US" sz="2800" strike="noStrike" cap="all">
                <a:solidFill>
                  <a:srgbClr val="404040"/>
                </a:solidFill>
                <a:latin typeface="Verdana"/>
                <a:ea typeface="Verdana"/>
              </a:rPr>
              <a:t>
</a:t>
            </a:r>
            <a:r>
              <a:rPr b="1" lang="en-US" sz="2800" strike="noStrike" cap="all">
                <a:solidFill>
                  <a:srgbClr val="404040"/>
                </a:solidFill>
                <a:latin typeface="Verdana"/>
                <a:ea typeface="Verdana"/>
              </a:rPr>
              <a:t>
</a:t>
            </a:r>
            <a:r>
              <a:rPr b="1" lang="en-US" sz="2800" strike="noStrike" cap="all">
                <a:solidFill>
                  <a:srgbClr val="404040"/>
                </a:solidFill>
                <a:latin typeface="Verdana"/>
                <a:ea typeface="Verdana"/>
              </a:rPr>
              <a:t>
</a:t>
            </a:r>
            <a:r>
              <a:rPr b="1" lang="en-US" sz="2800" strike="noStrike" cap="all">
                <a:solidFill>
                  <a:srgbClr val="404040"/>
                </a:solidFill>
                <a:latin typeface="Verdana"/>
                <a:ea typeface="Verdana"/>
              </a:rPr>
              <a:t>
</a:t>
            </a:r>
            <a:r>
              <a:rPr b="1" lang="en-US" sz="2800" strike="noStrike" cap="all">
                <a:solidFill>
                  <a:srgbClr val="404040"/>
                </a:solidFill>
                <a:latin typeface="Verdana"/>
                <a:ea typeface="Verdana"/>
              </a:rPr>
              <a:t>
</a:t>
            </a:r>
            <a:r>
              <a:rPr b="1" lang="en-US" sz="2000" strike="noStrike" cap="all">
                <a:solidFill>
                  <a:srgbClr val="404040"/>
                </a:solidFill>
                <a:latin typeface="Verdana"/>
                <a:ea typeface="Verdana"/>
              </a:rPr>
              <a:t>Το κομβικο ερωτημα: </a:t>
            </a:r>
            <a:r>
              <a:rPr b="1" lang="en-US" sz="2000" strike="noStrike" cap="all">
                <a:solidFill>
                  <a:srgbClr val="404040"/>
                </a:solidFill>
                <a:latin typeface="Verdana"/>
                <a:ea typeface="Verdana"/>
              </a:rPr>
              <a:t>
</a:t>
            </a:r>
            <a:r>
              <a:rPr lang="en-US" sz="2000" strike="noStrike" cap="all">
                <a:solidFill>
                  <a:srgbClr val="404040"/>
                </a:solidFill>
                <a:latin typeface="Verdana"/>
                <a:ea typeface="Verdana"/>
              </a:rPr>
              <a:t>εiναι επιθυμητη και εφικτη η εισαγωγη σδιτ στην ιατρικη περιθαλψη;</a:t>
            </a:r>
            <a:endParaRPr/>
          </a:p>
        </p:txBody>
      </p:sp>
      <p:sp>
        <p:nvSpPr>
          <p:cNvPr id="293" name="TextShape 2"/>
          <p:cNvSpPr txBox="1"/>
          <p:nvPr/>
        </p:nvSpPr>
        <p:spPr>
          <a:xfrm>
            <a:off x="581040" y="2340720"/>
            <a:ext cx="11029320" cy="3814560"/>
          </a:xfrm>
          <a:prstGeom prst="rect">
            <a:avLst/>
          </a:prstGeom>
          <a:noFill/>
          <a:ln>
            <a:noFill/>
          </a:ln>
        </p:spPr>
        <p:txBody>
          <a:bodyPr anchor="ctr"/>
          <a:p>
            <a:pPr>
              <a:lnSpc>
                <a:spcPct val="100000"/>
              </a:lnSpc>
            </a:pPr>
            <a:r>
              <a:rPr b="1" lang="en-US" sz="1400" strike="noStrike">
                <a:solidFill>
                  <a:srgbClr val="404040"/>
                </a:solidFill>
                <a:latin typeface="Verdana"/>
                <a:ea typeface="Verdana"/>
              </a:rPr>
              <a:t>Οι απαντήσεις – τολμηρές λύσεις</a:t>
            </a:r>
            <a:endParaRPr/>
          </a:p>
          <a:p>
            <a:pPr>
              <a:lnSpc>
                <a:spcPct val="100000"/>
              </a:lnSpc>
              <a:buSzPct val="92000"/>
              <a:buFont typeface="Franklin Gothic Demi"/>
              <a:buAutoNum type="arabicPeriod"/>
            </a:pPr>
            <a:r>
              <a:rPr lang="en-US" sz="1400" strike="noStrike">
                <a:solidFill>
                  <a:srgbClr val="404040"/>
                </a:solidFill>
                <a:latin typeface="Verdana"/>
                <a:ea typeface="Verdana"/>
              </a:rPr>
              <a:t>Οι αγορές ιατρικής περίθαλψης μπορεί να είναι αποδοτικές αλλά αποτυγχάνουν επειδή δεν είναι σε θέση να καλύψουν όλους τους πολίτες και ως εκ τούτου προκαλούν ανισότητες</a:t>
            </a:r>
            <a:endParaRPr/>
          </a:p>
          <a:p>
            <a:pPr>
              <a:lnSpc>
                <a:spcPct val="100000"/>
              </a:lnSpc>
              <a:buSzPct val="92000"/>
              <a:buFont typeface="Franklin Gothic Demi"/>
              <a:buAutoNum type="arabicPeriod"/>
            </a:pPr>
            <a:r>
              <a:rPr lang="en-US" sz="1400" strike="noStrike">
                <a:solidFill>
                  <a:srgbClr val="404040"/>
                </a:solidFill>
                <a:latin typeface="Verdana"/>
                <a:ea typeface="Verdana"/>
              </a:rPr>
              <a:t>Το κράτος μπορεί να συμβάλει στην κάλυψη όλων των πολιτών αλλά αστοχεί στην επίτευξη της αποδοτικής χρήσης των σπάνιων υγειονομικών πόρων</a:t>
            </a:r>
            <a:endParaRPr/>
          </a:p>
          <a:p>
            <a:pPr>
              <a:lnSpc>
                <a:spcPct val="100000"/>
              </a:lnSpc>
              <a:buSzPct val="92000"/>
              <a:buFont typeface="Franklin Gothic Demi"/>
              <a:buAutoNum type="arabicPeriod"/>
            </a:pPr>
            <a:r>
              <a:rPr lang="en-US" sz="1400" strike="noStrike">
                <a:solidFill>
                  <a:srgbClr val="404040"/>
                </a:solidFill>
                <a:latin typeface="Verdana"/>
                <a:ea typeface="Verdana"/>
              </a:rPr>
              <a:t>Οι αγορές αποτυγχάνουν και το κράτος αστοχεί στο εγχείρημα επίτευξης της ισότητας και της αποδοτικότητας της ιατρικής περίθαλψης</a:t>
            </a:r>
            <a:endParaRPr/>
          </a:p>
          <a:p>
            <a:pPr>
              <a:lnSpc>
                <a:spcPct val="100000"/>
              </a:lnSpc>
              <a:buSzPct val="92000"/>
              <a:buFont typeface="Franklin Gothic Demi"/>
              <a:buAutoNum type="arabicPeriod"/>
            </a:pPr>
            <a:r>
              <a:rPr lang="en-US" sz="1400" strike="noStrike">
                <a:solidFill>
                  <a:srgbClr val="404040"/>
                </a:solidFill>
                <a:latin typeface="Verdana"/>
                <a:ea typeface="Verdana"/>
              </a:rPr>
              <a:t>Όλες οι χώρες αναζητούν το κατάλληλο μείγμα κράτους και αγοράς ώστε τα συστήματα της ιατρικής περίθαλψης να είναι σε θέση να διασφαλίσουν την παραγωγική και κατανεμητική αποδοτικότητα</a:t>
            </a:r>
            <a:endParaRPr/>
          </a:p>
          <a:p>
            <a:pPr>
              <a:lnSpc>
                <a:spcPct val="100000"/>
              </a:lnSpc>
              <a:buSzPct val="92000"/>
              <a:buFont typeface="Franklin Gothic Demi"/>
              <a:buAutoNum type="arabicPeriod"/>
            </a:pPr>
            <a:r>
              <a:rPr lang="en-US" sz="1400" strike="noStrike">
                <a:solidFill>
                  <a:srgbClr val="404040"/>
                </a:solidFill>
                <a:latin typeface="Verdana"/>
                <a:ea typeface="Verdana"/>
              </a:rPr>
              <a:t>Στη χώρα μας τα φαινόμενα αυτά λαμβάνουν δραματική μορφή δεδομένης της οικονομικής και κοινωνικής κρίσης που πλήττει τα νοικοκυριά την τελευταία δεκαετία</a:t>
            </a:r>
            <a:endParaRPr/>
          </a:p>
          <a:p>
            <a:pPr>
              <a:lnSpc>
                <a:spcPct val="100000"/>
              </a:lnSpc>
              <a:buSzPct val="92000"/>
              <a:buFont typeface="Franklin Gothic Demi"/>
              <a:buAutoNum type="arabicPeriod"/>
            </a:pPr>
            <a:r>
              <a:rPr lang="en-US" sz="1400" strike="noStrike">
                <a:solidFill>
                  <a:srgbClr val="404040"/>
                </a:solidFill>
                <a:latin typeface="Verdana"/>
                <a:ea typeface="Verdana"/>
              </a:rPr>
              <a:t>Η δαπάνη υγείας των νοικοκυριών διαμέσου των ιδιωτικών πληρωμών και παρα-πληρωμών προσεγγίζει το 40% και ανέρχεται σε 5,7 δις ευρώ γεγονός που προκαλεί εμπόδια στην πρόσβαση και διευρύνει τις κοινωνικές ανισότητες στην υγεία και στην ιατρική περίθαλψη</a:t>
            </a:r>
            <a:endParaRPr/>
          </a:p>
          <a:p>
            <a:pPr>
              <a:lnSpc>
                <a:spcPct val="110000"/>
              </a:lnSpc>
            </a:pP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94" name="Picture 6" descr=""/>
          <p:cNvPicPr/>
          <p:nvPr/>
        </p:nvPicPr>
        <p:blipFill>
          <a:blip r:embed="rId1"/>
          <a:stretch/>
        </p:blipFill>
        <p:spPr>
          <a:xfrm>
            <a:off x="9539640" y="5928120"/>
            <a:ext cx="2651760" cy="880200"/>
          </a:xfrm>
          <a:prstGeom prst="rect">
            <a:avLst/>
          </a:prstGeom>
          <a:ln>
            <a:noFill/>
          </a:ln>
        </p:spPr>
      </p:pic>
      <p:sp>
        <p:nvSpPr>
          <p:cNvPr id="295" name="TextShape 1"/>
          <p:cNvSpPr txBox="1"/>
          <p:nvPr/>
        </p:nvSpPr>
        <p:spPr>
          <a:xfrm>
            <a:off x="444600" y="354960"/>
            <a:ext cx="11029320" cy="4498200"/>
          </a:xfrm>
          <a:prstGeom prst="rect">
            <a:avLst/>
          </a:prstGeom>
          <a:noFill/>
          <a:ln>
            <a:noFill/>
          </a:ln>
        </p:spPr>
        <p:txBody>
          <a:bodyPr anchor="ctr"/>
          <a:p>
            <a:pPr>
              <a:lnSpc>
                <a:spcPct val="100000"/>
              </a:lnSpc>
            </a:pPr>
            <a:r>
              <a:rPr lang="en-US" sz="1400" strike="noStrike">
                <a:solidFill>
                  <a:srgbClr val="404040"/>
                </a:solidFill>
                <a:latin typeface="Verdana"/>
                <a:ea typeface="Verdana"/>
              </a:rPr>
              <a:t>Στη χώρα μας τα φαινόμενα αυτά λαμβάνουν δραματική μορφή δεδομένης της οικονομικής και κοινωνικής κρίσης που πλήττει τα νοικοκυριά την τελευταία δεκαετία</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r>
              <a:rPr lang="en-US" sz="1400" strike="noStrike">
                <a:solidFill>
                  <a:srgbClr val="404040"/>
                </a:solidFill>
                <a:latin typeface="Verdana"/>
                <a:ea typeface="Verdana"/>
              </a:rPr>
              <a:t>7.</a:t>
            </a:r>
            <a:r>
              <a:rPr lang="en-US" sz="1400" strike="noStrike">
                <a:solidFill>
                  <a:srgbClr val="404040"/>
                </a:solidFill>
                <a:latin typeface="Verdana"/>
                <a:ea typeface="Verdana"/>
              </a:rPr>
              <a:t>	</a:t>
            </a:r>
            <a:r>
              <a:rPr lang="en-US" sz="1400" strike="noStrike">
                <a:solidFill>
                  <a:srgbClr val="404040"/>
                </a:solidFill>
                <a:latin typeface="Verdana"/>
                <a:ea typeface="Verdana"/>
              </a:rPr>
              <a:t>Στις υπηρεσίες ιατρικής περίθαλψης στον δημόσιο και στον ιδιωτικό τομέα παρατηρούνται επίσης μονοπωλιακές </a:t>
            </a:r>
            <a:r>
              <a:rPr lang="en-US" sz="1400" strike="noStrike">
                <a:solidFill>
                  <a:srgbClr val="404040"/>
                </a:solidFill>
                <a:latin typeface="Verdana"/>
                <a:ea typeface="Verdana"/>
              </a:rPr>
              <a:t>	</a:t>
            </a:r>
            <a:r>
              <a:rPr lang="en-US" sz="1400" strike="noStrike">
                <a:solidFill>
                  <a:srgbClr val="404040"/>
                </a:solidFill>
                <a:latin typeface="Verdana"/>
                <a:ea typeface="Verdana"/>
              </a:rPr>
              <a:t>τάσεις και προβλήματα αποδοτικής χρήσης των πόρων</a:t>
            </a:r>
            <a:endParaRPr/>
          </a:p>
          <a:p>
            <a:pPr algn="just">
              <a:lnSpc>
                <a:spcPct val="100000"/>
              </a:lnSpc>
            </a:pPr>
            <a:r>
              <a:rPr lang="en-US" sz="1400" strike="noStrike">
                <a:solidFill>
                  <a:srgbClr val="404040"/>
                </a:solidFill>
                <a:latin typeface="Verdana"/>
                <a:ea typeface="Verdana"/>
              </a:rPr>
              <a:t>8. </a:t>
            </a:r>
            <a:r>
              <a:rPr lang="en-US" sz="1400" strike="noStrike">
                <a:solidFill>
                  <a:srgbClr val="404040"/>
                </a:solidFill>
                <a:latin typeface="Verdana"/>
                <a:ea typeface="Verdana"/>
              </a:rPr>
              <a:t>	</a:t>
            </a:r>
            <a:r>
              <a:rPr lang="en-US" sz="1400" strike="noStrike">
                <a:solidFill>
                  <a:srgbClr val="404040"/>
                </a:solidFill>
                <a:latin typeface="Verdana"/>
                <a:ea typeface="Verdana"/>
              </a:rPr>
              <a:t>Η τρέχουσα εθνική δαπάνη για την υγεία μειώθηκε δραματικά ενώ η επενδυτική δαπάνη παρέμεινε χαμηλή και </a:t>
            </a:r>
            <a:r>
              <a:rPr lang="en-US" sz="1400" strike="noStrike">
                <a:solidFill>
                  <a:srgbClr val="404040"/>
                </a:solidFill>
                <a:latin typeface="Verdana"/>
                <a:ea typeface="Verdana"/>
              </a:rPr>
              <a:t>	</a:t>
            </a:r>
            <a:r>
              <a:rPr lang="en-US" sz="1400" strike="noStrike">
                <a:solidFill>
                  <a:srgbClr val="404040"/>
                </a:solidFill>
                <a:latin typeface="Verdana"/>
                <a:ea typeface="Verdana"/>
              </a:rPr>
              <a:t>	</a:t>
            </a:r>
            <a:r>
              <a:rPr lang="en-US" sz="1400" strike="noStrike">
                <a:solidFill>
                  <a:srgbClr val="404040"/>
                </a:solidFill>
                <a:latin typeface="Verdana"/>
                <a:ea typeface="Verdana"/>
              </a:rPr>
              <a:t>στάσιμη.</a:t>
            </a:r>
            <a:endParaRPr/>
          </a:p>
          <a:p>
            <a:pPr lvl="1" algn="just">
              <a:lnSpc>
                <a:spcPct val="100000"/>
              </a:lnSpc>
              <a:buSzPct val="92000"/>
              <a:buFont typeface="Wingdings" charset="2"/>
              <a:buChar char=""/>
            </a:pPr>
            <a:r>
              <a:rPr lang="en-US" sz="1400" strike="noStrike">
                <a:solidFill>
                  <a:srgbClr val="404040"/>
                </a:solidFill>
                <a:latin typeface="Verdana"/>
                <a:ea typeface="Verdana"/>
              </a:rPr>
              <a:t>Ειδικότερα η συνολική δαπάνη υγείας από 22,5 δις € το 2008 κατήλθε σε 14,5 δις € το 2018 μέγεθος κάτω από τον μ.ο. των χωρών του ΟΟΣΑ και στο οποίο </a:t>
            </a:r>
            <a:endParaRPr/>
          </a:p>
          <a:p>
            <a:pPr lvl="1" algn="just">
              <a:lnSpc>
                <a:spcPct val="100000"/>
              </a:lnSpc>
              <a:buSzPct val="92000"/>
              <a:buFont typeface="Wingdings" charset="2"/>
              <a:buChar char=""/>
            </a:pPr>
            <a:r>
              <a:rPr lang="en-US" sz="1400" strike="noStrike">
                <a:solidFill>
                  <a:srgbClr val="404040"/>
                </a:solidFill>
                <a:latin typeface="Verdana"/>
                <a:ea typeface="Verdana"/>
              </a:rPr>
              <a:t>η δημόσια δαπάνη κράτος και κοινωνική ασφάλιση μόλις φθάνει το 60% πράγμα που δείχνει την de facto από-ασφάλιση του πληθυσμού και την υπο-χρηματοδότηση του εθνικού συστήματος υγείας</a:t>
            </a:r>
            <a:endParaRPr/>
          </a:p>
          <a:p>
            <a:pPr algn="just">
              <a:lnSpc>
                <a:spcPct val="100000"/>
              </a:lnSpc>
              <a:buSzPct val="92000"/>
              <a:buFont typeface="Wingdings 2" charset="2"/>
              <a:buAutoNum type="arabicPeriod"/>
            </a:pPr>
            <a:r>
              <a:rPr lang="en-US" sz="1400" strike="noStrike">
                <a:solidFill>
                  <a:srgbClr val="404040"/>
                </a:solidFill>
                <a:latin typeface="Verdana"/>
                <a:ea typeface="Verdana"/>
              </a:rPr>
              <a:t>Στα προβλήματα ισότητας και αποδοτικότητας η απάντηση είναι η αναζήτηση μιας σύνθεσης και στο πλαίσιο αυτό οι </a:t>
            </a:r>
            <a:r>
              <a:rPr lang="en-US" sz="1400" strike="noStrike">
                <a:solidFill>
                  <a:srgbClr val="404040"/>
                </a:solidFill>
                <a:latin typeface="Verdana"/>
                <a:ea typeface="Verdana"/>
              </a:rPr>
              <a:t>	</a:t>
            </a:r>
            <a:r>
              <a:rPr lang="en-US" sz="1400" strike="noStrike">
                <a:solidFill>
                  <a:srgbClr val="404040"/>
                </a:solidFill>
                <a:latin typeface="Verdana"/>
                <a:ea typeface="Verdana"/>
              </a:rPr>
              <a:t>ΣΔΙΤ συνιστούν ένα σημαντικό εργαλείο </a:t>
            </a:r>
            <a:endParaRPr/>
          </a:p>
          <a:p>
            <a:pPr algn="just">
              <a:lnSpc>
                <a:spcPct val="100000"/>
              </a:lnSpc>
            </a:pPr>
            <a:r>
              <a:rPr lang="en-US" sz="1400" strike="noStrike">
                <a:solidFill>
                  <a:srgbClr val="404040"/>
                </a:solidFill>
                <a:latin typeface="Verdana"/>
                <a:ea typeface="Verdana"/>
              </a:rPr>
              <a:t>	</a:t>
            </a:r>
            <a:r>
              <a:rPr b="1" lang="en-US" sz="1200" strike="noStrike">
                <a:solidFill>
                  <a:srgbClr val="404040"/>
                </a:solidFill>
                <a:latin typeface="Verdana"/>
                <a:ea typeface="Verdana"/>
              </a:rPr>
              <a:t>Οι ΣΔΙΤ δεν αποτελούν μια θεωρητική πολιτική και ιδεολογική προσέγγιση αλλά μια τεχνική management και μια </a:t>
            </a:r>
            <a:r>
              <a:rPr b="1" lang="en-US" sz="1200" strike="noStrike">
                <a:solidFill>
                  <a:srgbClr val="404040"/>
                </a:solidFill>
                <a:latin typeface="Verdana"/>
                <a:ea typeface="Verdana"/>
              </a:rPr>
              <a:t>	</a:t>
            </a:r>
            <a:r>
              <a:rPr b="1" lang="en-US" sz="1200" strike="noStrike">
                <a:solidFill>
                  <a:srgbClr val="404040"/>
                </a:solidFill>
                <a:latin typeface="Verdana"/>
                <a:ea typeface="Verdana"/>
              </a:rPr>
              <a:t>μέθοδο για τη χρηματοδότηση των επενδύσεων και την αποδοτική χρήση των υγειονομικών πόρων</a:t>
            </a:r>
            <a:endParaRPr/>
          </a:p>
          <a:p>
            <a:pPr algn="just">
              <a:lnSpc>
                <a:spcPct val="100000"/>
              </a:lnSpc>
            </a:pPr>
            <a:r>
              <a:rPr lang="en-US" sz="1400" strike="noStrike">
                <a:solidFill>
                  <a:srgbClr val="404040"/>
                </a:solidFill>
                <a:latin typeface="Verdana"/>
                <a:ea typeface="Verdana"/>
              </a:rPr>
              <a:t>10. </a:t>
            </a:r>
            <a:r>
              <a:rPr lang="en-US" sz="1400" strike="noStrike">
                <a:solidFill>
                  <a:srgbClr val="404040"/>
                </a:solidFill>
                <a:latin typeface="Verdana"/>
                <a:ea typeface="Verdana"/>
              </a:rPr>
              <a:t>	</a:t>
            </a:r>
            <a:r>
              <a:rPr lang="en-US" sz="1400" strike="noStrike">
                <a:solidFill>
                  <a:srgbClr val="404040"/>
                </a:solidFill>
                <a:latin typeface="Verdana"/>
                <a:ea typeface="Verdana"/>
              </a:rPr>
              <a:t>Στην παρούσα συγκυρία η προϊούσα υποβάθμιση του δημόσιου τομέα λόγω της παρατεταμένης υπο-</a:t>
            </a:r>
            <a:r>
              <a:rPr lang="en-US" sz="1400" strike="noStrike">
                <a:solidFill>
                  <a:srgbClr val="404040"/>
                </a:solidFill>
                <a:latin typeface="Verdana"/>
                <a:ea typeface="Verdana"/>
              </a:rPr>
              <a:t>	</a:t>
            </a:r>
            <a:r>
              <a:rPr lang="en-US" sz="1400" strike="noStrike">
                <a:solidFill>
                  <a:srgbClr val="404040"/>
                </a:solidFill>
                <a:latin typeface="Verdana"/>
                <a:ea typeface="Verdana"/>
              </a:rPr>
              <a:t>χρηματοδότησης απαιτεί μεγάλης κλίμακας παρεμβάσεις και επενδυτικά σχέδια για τον μετασχηματισμό και την </a:t>
            </a:r>
            <a:r>
              <a:rPr lang="en-US" sz="1400" strike="noStrike">
                <a:solidFill>
                  <a:srgbClr val="404040"/>
                </a:solidFill>
                <a:latin typeface="Verdana"/>
                <a:ea typeface="Verdana"/>
              </a:rPr>
              <a:t>	</a:t>
            </a:r>
            <a:r>
              <a:rPr lang="en-US" sz="1400" strike="noStrike">
                <a:solidFill>
                  <a:srgbClr val="404040"/>
                </a:solidFill>
                <a:latin typeface="Verdana"/>
                <a:ea typeface="Verdana"/>
              </a:rPr>
              <a:t>ανασυγκρότηση των υγειονομικών υπηρεσιών</a:t>
            </a:r>
            <a:endParaRPr/>
          </a:p>
          <a:p>
            <a:pPr algn="just">
              <a:lnSpc>
                <a:spcPct val="100000"/>
              </a:lnSpc>
            </a:pPr>
            <a:r>
              <a:rPr lang="en-US" sz="1400" strike="noStrike">
                <a:solidFill>
                  <a:srgbClr val="404040"/>
                </a:solidFill>
                <a:latin typeface="Verdana"/>
                <a:ea typeface="Verdana"/>
              </a:rPr>
              <a:t>11. Η προσέγγιση αυτή μπορεί να κινητοποιήσει τους πόρους που απαιτούνται και είναι αδρανείς και να δημιουργήσει </a:t>
            </a:r>
            <a:r>
              <a:rPr lang="en-US" sz="1400" strike="noStrike">
                <a:solidFill>
                  <a:srgbClr val="404040"/>
                </a:solidFill>
                <a:latin typeface="Verdana"/>
                <a:ea typeface="Verdana"/>
              </a:rPr>
              <a:t>	</a:t>
            </a:r>
            <a:r>
              <a:rPr lang="en-US" sz="1400" strike="noStrike">
                <a:solidFill>
                  <a:srgbClr val="404040"/>
                </a:solidFill>
                <a:latin typeface="Verdana"/>
                <a:ea typeface="Verdana"/>
              </a:rPr>
              <a:t>ευκαιρίες αναπτυξιακής “έκρηξης”. Με την έννοια αυτή οι ΣΔΙΤ μπορεί να αποδειχθούν μια καλή επιλογή για τη </a:t>
            </a:r>
            <a:r>
              <a:rPr lang="en-US" sz="1400" strike="noStrike">
                <a:solidFill>
                  <a:srgbClr val="404040"/>
                </a:solidFill>
                <a:latin typeface="Verdana"/>
                <a:ea typeface="Verdana"/>
              </a:rPr>
              <a:t>	</a:t>
            </a:r>
            <a:r>
              <a:rPr lang="en-US" sz="1400" strike="noStrike">
                <a:solidFill>
                  <a:srgbClr val="404040"/>
                </a:solidFill>
                <a:latin typeface="Verdana"/>
                <a:ea typeface="Verdana"/>
              </a:rPr>
              <a:t>χρηματοδότηση των επενδύσεων στην υψηλή βιοϊατρική τεχνολογία και στην ανάπτυξη νέων δραστηριοτήτων στην </a:t>
            </a:r>
            <a:r>
              <a:rPr lang="en-US" sz="1400" strike="noStrike">
                <a:solidFill>
                  <a:srgbClr val="404040"/>
                </a:solidFill>
                <a:latin typeface="Verdana"/>
                <a:ea typeface="Verdana"/>
              </a:rPr>
              <a:t>	</a:t>
            </a:r>
            <a:r>
              <a:rPr lang="en-US" sz="1400" strike="noStrike">
                <a:solidFill>
                  <a:srgbClr val="404040"/>
                </a:solidFill>
                <a:latin typeface="Verdana"/>
                <a:ea typeface="Verdana"/>
              </a:rPr>
              <a:t>πρωτοβάθμια φροντίδα στη μακροχρόνια νοσηλεία στον ιατρικό και ιαματικό τουρισμό και αλλού</a:t>
            </a:r>
            <a:endParaRPr/>
          </a:p>
          <a:p>
            <a:pPr>
              <a:lnSpc>
                <a:spcPct val="100000"/>
              </a:lnSpc>
            </a:pPr>
            <a:r>
              <a:rPr lang="en-US" sz="1400" strike="noStrike">
                <a:solidFill>
                  <a:srgbClr val="404040"/>
                </a:solidFill>
                <a:latin typeface="Verdana"/>
                <a:ea typeface="Verdana"/>
              </a:rPr>
              <a:t> </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96" name="TextShape 1"/>
          <p:cNvSpPr txBox="1"/>
          <p:nvPr/>
        </p:nvSpPr>
        <p:spPr>
          <a:xfrm>
            <a:off x="581040" y="729720"/>
            <a:ext cx="11029320" cy="987840"/>
          </a:xfrm>
          <a:prstGeom prst="rect">
            <a:avLst/>
          </a:prstGeom>
          <a:noFill/>
          <a:ln>
            <a:noFill/>
          </a:ln>
        </p:spPr>
        <p:txBody>
          <a:bodyPr anchor="b"/>
          <a:p>
            <a:pPr>
              <a:lnSpc>
                <a:spcPct val="100000"/>
              </a:lnSpc>
            </a:pPr>
            <a:r>
              <a:rPr b="1" lang="en-US" sz="2800" strike="noStrike" cap="all">
                <a:solidFill>
                  <a:srgbClr val="404040"/>
                </a:solidFill>
                <a:latin typeface="Verdana"/>
                <a:ea typeface="Verdana"/>
              </a:rPr>
              <a:t>Αντι επιλογου...</a:t>
            </a:r>
            <a:endParaRPr/>
          </a:p>
        </p:txBody>
      </p:sp>
      <p:sp>
        <p:nvSpPr>
          <p:cNvPr id="297" name="TextShape 2"/>
          <p:cNvSpPr txBox="1"/>
          <p:nvPr/>
        </p:nvSpPr>
        <p:spPr>
          <a:xfrm>
            <a:off x="581040" y="2228040"/>
            <a:ext cx="10377720" cy="3632760"/>
          </a:xfrm>
          <a:prstGeom prst="rect">
            <a:avLst/>
          </a:prstGeom>
          <a:noFill/>
          <a:ln>
            <a:noFill/>
          </a:ln>
        </p:spPr>
        <p:txBody>
          <a:bodyPr anchor="ctr"/>
          <a:p>
            <a:pPr>
              <a:lnSpc>
                <a:spcPct val="100000"/>
              </a:lnSpc>
            </a:pPr>
            <a:r>
              <a:rPr lang="en-US" sz="1600" strike="noStrike">
                <a:solidFill>
                  <a:srgbClr val="404040"/>
                </a:solidFill>
                <a:latin typeface="Verdana"/>
                <a:ea typeface="Verdana"/>
              </a:rPr>
              <a:t>Η αναγκαία και παραγωγική συζήτηση για τα ζητήματα αυτά εμποδίζεται από ιδεολογικά στερεότυπα και πολιτικές προκαταλήψεις </a:t>
            </a:r>
            <a:endParaRPr/>
          </a:p>
          <a:p>
            <a:pPr>
              <a:lnSpc>
                <a:spcPct val="100000"/>
              </a:lnSpc>
            </a:pPr>
            <a:r>
              <a:rPr lang="en-US" sz="1600" strike="noStrike">
                <a:solidFill>
                  <a:srgbClr val="404040"/>
                </a:solidFill>
                <a:latin typeface="Verdana"/>
                <a:ea typeface="Verdana"/>
              </a:rPr>
              <a:t>Απλά πρόκειται για management και δεν αφορά τις ιδεολογίες τις οποίες επικαλούνται οι “εικονομάχοι” και οι “εικονολάτρες”</a:t>
            </a:r>
            <a:endParaRPr/>
          </a:p>
          <a:p>
            <a:pPr>
              <a:lnSpc>
                <a:spcPct val="100000"/>
              </a:lnSpc>
            </a:pPr>
            <a:endParaRPr/>
          </a:p>
          <a:p>
            <a:pPr>
              <a:lnSpc>
                <a:spcPct val="100000"/>
              </a:lnSpc>
            </a:pPr>
            <a:r>
              <a:rPr i="1" lang="en-US" sz="1600" strike="noStrike">
                <a:solidFill>
                  <a:srgbClr val="404040"/>
                </a:solidFill>
                <a:latin typeface="Verdana"/>
                <a:ea typeface="Verdana"/>
              </a:rPr>
              <a:t>Εξάλλου, </a:t>
            </a:r>
            <a:endParaRPr/>
          </a:p>
          <a:p>
            <a:pPr>
              <a:lnSpc>
                <a:spcPct val="100000"/>
              </a:lnSpc>
            </a:pPr>
            <a:r>
              <a:rPr i="1" lang="en-US" sz="1600" strike="noStrike">
                <a:solidFill>
                  <a:srgbClr val="404040"/>
                </a:solidFill>
                <a:latin typeface="Verdana"/>
                <a:ea typeface="Verdana"/>
              </a:rPr>
              <a:t>άσπρη γάτα, μαύρη γάτα δεν έχει σημασία, αρκεί να πιάνει τα ποντίκια,  όπως έλεγε ο Ντενγκ Σιάο Πινγκ όταν προσπάθησε να αλλάξει την ιστορία της χώρας του..</a:t>
            </a:r>
            <a:endParaRPr/>
          </a:p>
          <a:p>
            <a:pPr>
              <a:lnSpc>
                <a:spcPct val="110000"/>
              </a:lnSpc>
            </a:pPr>
            <a:endParaRPr/>
          </a:p>
        </p:txBody>
      </p:sp>
      <p:pic>
        <p:nvPicPr>
          <p:cNvPr id="298" name="Picture 4" descr=""/>
          <p:cNvPicPr/>
          <p:nvPr/>
        </p:nvPicPr>
        <p:blipFill>
          <a:blip r:embed="rId1"/>
          <a:stretch/>
        </p:blipFill>
        <p:spPr>
          <a:xfrm>
            <a:off x="8166600" y="5474520"/>
            <a:ext cx="3921480" cy="130680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21" name="Picture 12" descr=""/>
          <p:cNvPicPr/>
          <p:nvPr/>
        </p:nvPicPr>
        <p:blipFill>
          <a:blip r:embed="rId1"/>
          <a:stretch/>
        </p:blipFill>
        <p:spPr>
          <a:xfrm>
            <a:off x="9722520" y="6021360"/>
            <a:ext cx="2466720" cy="818640"/>
          </a:xfrm>
          <a:prstGeom prst="rect">
            <a:avLst/>
          </a:prstGeom>
          <a:ln>
            <a:noFill/>
          </a:ln>
        </p:spPr>
      </p:pic>
      <p:sp>
        <p:nvSpPr>
          <p:cNvPr id="222" name="TextShape 1"/>
          <p:cNvSpPr txBox="1"/>
          <p:nvPr/>
        </p:nvSpPr>
        <p:spPr>
          <a:xfrm>
            <a:off x="475200" y="270000"/>
            <a:ext cx="11029320" cy="987840"/>
          </a:xfrm>
          <a:prstGeom prst="rect">
            <a:avLst/>
          </a:prstGeom>
          <a:noFill/>
          <a:ln>
            <a:noFill/>
          </a:ln>
        </p:spPr>
        <p:txBody>
          <a:bodyPr anchor="b"/>
          <a:p>
            <a:pPr>
              <a:lnSpc>
                <a:spcPct val="100000"/>
              </a:lnSpc>
            </a:pPr>
            <a:r>
              <a:rPr lang="en-US" sz="2800" strike="noStrike" cap="all">
                <a:solidFill>
                  <a:srgbClr val="404040"/>
                </a:solidFill>
                <a:latin typeface="Verdana"/>
                <a:ea typeface="Verdana"/>
              </a:rPr>
              <a:t>Η θεωρηση</a:t>
            </a:r>
            <a:endParaRPr/>
          </a:p>
        </p:txBody>
      </p:sp>
      <p:sp>
        <p:nvSpPr>
          <p:cNvPr id="223" name="CustomShape 2"/>
          <p:cNvSpPr/>
          <p:nvPr/>
        </p:nvSpPr>
        <p:spPr>
          <a:xfrm rot="10800000">
            <a:off x="5784480" y="3170520"/>
            <a:ext cx="4795920" cy="941400"/>
          </a:xfrm>
          <a:prstGeom prst="homePlate">
            <a:avLst>
              <a:gd name="adj" fmla="val 50000"/>
            </a:avLst>
          </a:prstGeom>
          <a:solidFill>
            <a:schemeClr val="bg2">
              <a:lumMod val="50000"/>
            </a:schemeClr>
          </a:solidFill>
          <a:ln>
            <a:solidFill>
              <a:schemeClr val="lt1">
                <a:hueOff val="0"/>
                <a:satOff val="0"/>
                <a:lumOff val="0"/>
                <a:alphaOff val="0"/>
              </a:schemeClr>
            </a:solidFill>
            <a:round/>
          </a:ln>
        </p:spPr>
        <p:style>
          <a:lnRef idx="2"/>
          <a:fillRef idx="0"/>
          <a:effectRef idx="0"/>
          <a:fontRef idx="minor"/>
        </p:style>
        <p:txBody>
          <a:bodyPr lIns="99720" rIns="415440" tIns="53280" bIns="53280" anchor="ctr"/>
          <a:p>
            <a:pPr algn="ctr">
              <a:lnSpc>
                <a:spcPct val="90000"/>
              </a:lnSpc>
            </a:pPr>
            <a:r>
              <a:rPr lang="el-GR" sz="1400" strike="noStrike">
                <a:solidFill>
                  <a:srgbClr val="ffffff"/>
                </a:solidFill>
                <a:latin typeface="Verdana"/>
                <a:ea typeface="Verdana"/>
              </a:rPr>
              <a:t>• </a:t>
            </a:r>
            <a:r>
              <a:rPr lang="el-GR" sz="1400" strike="noStrike">
                <a:solidFill>
                  <a:srgbClr val="ffffff"/>
                </a:solidFill>
                <a:latin typeface="Verdana"/>
                <a:ea typeface="Verdana"/>
              </a:rPr>
              <a:t>Ταχεία γήρανση του ελληνικού πληθυσμού</a:t>
            </a:r>
            <a:endParaRPr/>
          </a:p>
        </p:txBody>
      </p:sp>
      <p:sp>
        <p:nvSpPr>
          <p:cNvPr id="224" name="CustomShape 3"/>
          <p:cNvSpPr/>
          <p:nvPr/>
        </p:nvSpPr>
        <p:spPr>
          <a:xfrm>
            <a:off x="856800" y="2228760"/>
            <a:ext cx="941400" cy="941400"/>
          </a:xfrm>
          <a:prstGeom prst="ellipse">
            <a:avLst/>
          </a:prstGeom>
          <a:blipFill>
            <a:blip r:embed="rId2"/>
            <a:stretch>
              <a:fillRect l="-35997" t="0" r="-35997" b="0"/>
            </a:stretch>
          </a:blipFill>
          <a:ln>
            <a:solidFill>
              <a:schemeClr val="lt1">
                <a:hueOff val="0"/>
                <a:satOff val="0"/>
                <a:lumOff val="0"/>
                <a:alphaOff val="0"/>
              </a:schemeClr>
            </a:solidFill>
            <a:round/>
          </a:ln>
        </p:spPr>
        <p:style>
          <a:lnRef idx="2"/>
          <a:fillRef idx="0"/>
          <a:effectRef idx="0"/>
          <a:fontRef idx="minor"/>
        </p:style>
      </p:sp>
      <p:sp>
        <p:nvSpPr>
          <p:cNvPr id="225" name="CustomShape 4"/>
          <p:cNvSpPr/>
          <p:nvPr/>
        </p:nvSpPr>
        <p:spPr>
          <a:xfrm rot="10800000">
            <a:off x="5801040" y="4515480"/>
            <a:ext cx="4510800" cy="941400"/>
          </a:xfrm>
          <a:prstGeom prst="homePlate">
            <a:avLst>
              <a:gd name="adj" fmla="val 50000"/>
            </a:avLst>
          </a:prstGeom>
          <a:solidFill>
            <a:schemeClr val="bg1">
              <a:lumMod val="65000"/>
            </a:schemeClr>
          </a:solidFill>
          <a:ln>
            <a:solidFill>
              <a:schemeClr val="bg1">
                <a:lumMod val="75000"/>
              </a:schemeClr>
            </a:solidFill>
            <a:round/>
          </a:ln>
        </p:spPr>
        <p:style>
          <a:lnRef idx="2"/>
          <a:fillRef idx="0"/>
          <a:effectRef idx="0"/>
          <a:fontRef idx="minor"/>
        </p:style>
        <p:txBody>
          <a:bodyPr lIns="99720" rIns="415440" tIns="53280" bIns="53280" anchor="ctr"/>
          <a:p>
            <a:pPr algn="ctr">
              <a:lnSpc>
                <a:spcPct val="90000"/>
              </a:lnSpc>
            </a:pPr>
            <a:r>
              <a:rPr lang="el-GR" sz="1400" strike="noStrike">
                <a:solidFill>
                  <a:srgbClr val="ffffff"/>
                </a:solidFill>
                <a:latin typeface="Verdana"/>
                <a:ea typeface="Verdana"/>
              </a:rPr>
              <a:t>• </a:t>
            </a:r>
            <a:r>
              <a:rPr lang="el-GR" sz="1400" strike="noStrike">
                <a:solidFill>
                  <a:srgbClr val="ffffff"/>
                </a:solidFill>
                <a:latin typeface="Verdana"/>
                <a:ea typeface="Verdana"/>
              </a:rPr>
              <a:t>Υψηλό κόστος φαρμακευτικής       περίθαλψης, κλινικο- εργαστηριακών εξετάσεων, νοσηλείας κλπ</a:t>
            </a:r>
            <a:endParaRPr/>
          </a:p>
        </p:txBody>
      </p:sp>
      <p:sp>
        <p:nvSpPr>
          <p:cNvPr id="226" name="CustomShape 5"/>
          <p:cNvSpPr/>
          <p:nvPr/>
        </p:nvSpPr>
        <p:spPr>
          <a:xfrm>
            <a:off x="840240" y="3451680"/>
            <a:ext cx="1293480" cy="1185120"/>
          </a:xfrm>
          <a:prstGeom prst="ellipse">
            <a:avLst/>
          </a:prstGeom>
          <a:blipFill>
            <a:blip r:embed="rId3"/>
            <a:stretch>
              <a:fillRect l="-31997" t="0" r="-31997" b="0"/>
            </a:stretch>
          </a:blipFill>
          <a:ln>
            <a:solidFill>
              <a:schemeClr val="lt1">
                <a:hueOff val="0"/>
                <a:satOff val="0"/>
                <a:lumOff val="0"/>
                <a:alphaOff val="0"/>
              </a:schemeClr>
            </a:solidFill>
            <a:round/>
          </a:ln>
        </p:spPr>
        <p:style>
          <a:lnRef idx="2"/>
          <a:fillRef idx="0"/>
          <a:effectRef idx="0"/>
          <a:fontRef idx="minor"/>
        </p:style>
      </p:sp>
      <p:sp>
        <p:nvSpPr>
          <p:cNvPr id="227" name="CustomShape 6"/>
          <p:cNvSpPr/>
          <p:nvPr/>
        </p:nvSpPr>
        <p:spPr>
          <a:xfrm rot="10800000">
            <a:off x="5786640" y="5860080"/>
            <a:ext cx="4805640" cy="941400"/>
          </a:xfrm>
          <a:prstGeom prst="homePlate">
            <a:avLst>
              <a:gd name="adj" fmla="val 50000"/>
            </a:avLst>
          </a:prstGeom>
          <a:solidFill>
            <a:schemeClr val="bg2">
              <a:lumMod val="25000"/>
            </a:schemeClr>
          </a:solidFill>
          <a:ln>
            <a:solidFill>
              <a:schemeClr val="lt1">
                <a:hueOff val="0"/>
                <a:satOff val="0"/>
                <a:lumOff val="0"/>
                <a:alphaOff val="0"/>
              </a:schemeClr>
            </a:solidFill>
            <a:round/>
          </a:ln>
        </p:spPr>
        <p:style>
          <a:lnRef idx="2"/>
          <a:fillRef idx="0"/>
          <a:effectRef idx="0"/>
          <a:fontRef idx="minor"/>
        </p:style>
        <p:txBody>
          <a:bodyPr lIns="99720" rIns="415440" tIns="53280" bIns="53280" anchor="ctr"/>
          <a:p>
            <a:pPr algn="ctr">
              <a:lnSpc>
                <a:spcPct val="90000"/>
              </a:lnSpc>
            </a:pPr>
            <a:r>
              <a:rPr lang="el-GR" sz="1400" strike="noStrike">
                <a:solidFill>
                  <a:srgbClr val="ffffff"/>
                </a:solidFill>
                <a:latin typeface="Verdana"/>
                <a:ea typeface="Verdana"/>
              </a:rPr>
              <a:t>• </a:t>
            </a:r>
            <a:r>
              <a:rPr lang="el-GR" sz="1400" strike="noStrike">
                <a:solidFill>
                  <a:srgbClr val="ffffff"/>
                </a:solidFill>
                <a:latin typeface="Verdana"/>
                <a:ea typeface="Verdana"/>
              </a:rPr>
              <a:t>Δύσκολο μακρο-οικονομικό περιβάλλον</a:t>
            </a:r>
            <a:endParaRPr/>
          </a:p>
        </p:txBody>
      </p:sp>
      <p:sp>
        <p:nvSpPr>
          <p:cNvPr id="228" name="CustomShape 7"/>
          <p:cNvSpPr/>
          <p:nvPr/>
        </p:nvSpPr>
        <p:spPr>
          <a:xfrm>
            <a:off x="854640" y="4918320"/>
            <a:ext cx="941400" cy="941400"/>
          </a:xfrm>
          <a:prstGeom prst="ellipse">
            <a:avLst/>
          </a:prstGeom>
          <a:blipFill>
            <a:blip r:embed="rId4"/>
            <a:stretch>
              <a:fillRect l="-661333" t="0" r="-661333" b="0"/>
            </a:stretch>
          </a:blipFill>
          <a:ln>
            <a:solidFill>
              <a:schemeClr val="lt1">
                <a:hueOff val="0"/>
                <a:satOff val="0"/>
                <a:lumOff val="0"/>
                <a:alphaOff val="0"/>
              </a:schemeClr>
            </a:solidFill>
            <a:round/>
          </a:ln>
        </p:spPr>
        <p:style>
          <a:lnRef idx="2"/>
          <a:fillRef idx="0"/>
          <a:effectRef idx="0"/>
          <a:fontRef idx="minor"/>
        </p:style>
      </p:sp>
      <p:sp>
        <p:nvSpPr>
          <p:cNvPr id="229" name="CustomShape 8"/>
          <p:cNvSpPr/>
          <p:nvPr/>
        </p:nvSpPr>
        <p:spPr>
          <a:xfrm rot="10800000">
            <a:off x="11283840" y="2689920"/>
            <a:ext cx="4185720" cy="584640"/>
          </a:xfrm>
          <a:prstGeom prst="homePlate">
            <a:avLst>
              <a:gd name="adj" fmla="val 50000"/>
            </a:avLst>
          </a:prstGeom>
          <a:solidFill>
            <a:schemeClr val="bg2">
              <a:lumMod val="50000"/>
            </a:schemeClr>
          </a:solidFill>
          <a:ln>
            <a:solidFill>
              <a:schemeClr val="lt1">
                <a:hueOff val="0"/>
                <a:satOff val="0"/>
                <a:lumOff val="0"/>
                <a:alphaOff val="0"/>
              </a:schemeClr>
            </a:solidFill>
            <a:round/>
          </a:ln>
        </p:spPr>
        <p:style>
          <a:lnRef idx="2"/>
          <a:fillRef idx="0"/>
          <a:effectRef idx="0"/>
          <a:fontRef idx="minor"/>
        </p:style>
        <p:txBody>
          <a:bodyPr lIns="99720" rIns="257760" tIns="53280" bIns="53280" anchor="ctr"/>
          <a:p>
            <a:pPr algn="ctr">
              <a:lnSpc>
                <a:spcPct val="90000"/>
              </a:lnSpc>
            </a:pPr>
            <a:r>
              <a:rPr lang="el-GR" sz="1400" strike="noStrike">
                <a:solidFill>
                  <a:srgbClr val="ffffff"/>
                </a:solidFill>
                <a:latin typeface="Verdana"/>
                <a:ea typeface="Verdana"/>
              </a:rPr>
              <a:t>Kαλές αμοιβές για τους επαγγελματίες υγείας (γιατρούς, νοσηλευτές)</a:t>
            </a:r>
            <a:endParaRPr/>
          </a:p>
        </p:txBody>
      </p:sp>
      <p:sp>
        <p:nvSpPr>
          <p:cNvPr id="230" name="CustomShape 9"/>
          <p:cNvSpPr/>
          <p:nvPr/>
        </p:nvSpPr>
        <p:spPr>
          <a:xfrm>
            <a:off x="6805440" y="2105280"/>
            <a:ext cx="584640" cy="584640"/>
          </a:xfrm>
          <a:prstGeom prst="ellipse">
            <a:avLst/>
          </a:prstGeom>
          <a:blipFill>
            <a:blip r:embed="rId5"/>
            <a:stretch>
              <a:fillRect l="-24986" t="0" r="-24986" b="0"/>
            </a:stretch>
          </a:blipFill>
          <a:ln>
            <a:solidFill>
              <a:schemeClr val="lt1">
                <a:hueOff val="0"/>
                <a:satOff val="0"/>
                <a:lumOff val="0"/>
                <a:alphaOff val="0"/>
              </a:schemeClr>
            </a:solidFill>
            <a:round/>
          </a:ln>
        </p:spPr>
        <p:style>
          <a:lnRef idx="2"/>
          <a:fillRef idx="0"/>
          <a:effectRef idx="0"/>
          <a:fontRef idx="minor"/>
        </p:style>
      </p:sp>
      <p:sp>
        <p:nvSpPr>
          <p:cNvPr id="231" name="CustomShape 10"/>
          <p:cNvSpPr/>
          <p:nvPr/>
        </p:nvSpPr>
        <p:spPr>
          <a:xfrm rot="10800000">
            <a:off x="11283840" y="3449520"/>
            <a:ext cx="4185720" cy="584640"/>
          </a:xfrm>
          <a:prstGeom prst="homePlate">
            <a:avLst>
              <a:gd name="adj" fmla="val 50000"/>
            </a:avLst>
          </a:prstGeom>
          <a:solidFill>
            <a:schemeClr val="tx1">
              <a:lumMod val="75000"/>
              <a:lumOff val="25000"/>
            </a:schemeClr>
          </a:solidFill>
          <a:ln>
            <a:solidFill>
              <a:schemeClr val="lt1">
                <a:hueOff val="0"/>
                <a:satOff val="0"/>
                <a:lumOff val="0"/>
                <a:alphaOff val="0"/>
              </a:schemeClr>
            </a:solidFill>
            <a:round/>
          </a:ln>
        </p:spPr>
        <p:style>
          <a:lnRef idx="2"/>
          <a:fillRef idx="0"/>
          <a:effectRef idx="0"/>
          <a:fontRef idx="minor"/>
        </p:style>
        <p:txBody>
          <a:bodyPr lIns="99720" rIns="257760" tIns="53280" bIns="53280" anchor="ctr"/>
          <a:p>
            <a:pPr algn="ctr">
              <a:lnSpc>
                <a:spcPct val="90000"/>
              </a:lnSpc>
            </a:pPr>
            <a:r>
              <a:rPr lang="el-GR" sz="1400" strike="noStrike">
                <a:solidFill>
                  <a:srgbClr val="ffffff"/>
                </a:solidFill>
                <a:latin typeface="Verdana"/>
                <a:ea typeface="Verdana"/>
              </a:rPr>
              <a:t>Συνθήκες εργασίας αντάξιες του επιστημονικού έργου του προσωπικού </a:t>
            </a:r>
            <a:endParaRPr/>
          </a:p>
        </p:txBody>
      </p:sp>
      <p:sp>
        <p:nvSpPr>
          <p:cNvPr id="232" name="CustomShape 11"/>
          <p:cNvSpPr/>
          <p:nvPr/>
        </p:nvSpPr>
        <p:spPr>
          <a:xfrm>
            <a:off x="6805440" y="2864520"/>
            <a:ext cx="584640" cy="584640"/>
          </a:xfrm>
          <a:prstGeom prst="ellipse">
            <a:avLst/>
          </a:prstGeom>
          <a:blipFill>
            <a:blip r:embed="rId6"/>
            <a:stretch>
              <a:fillRect l="-24997" t="0" r="-24997" b="0"/>
            </a:stretch>
          </a:blipFill>
          <a:ln>
            <a:solidFill>
              <a:schemeClr val="lt1">
                <a:hueOff val="0"/>
                <a:satOff val="0"/>
                <a:lumOff val="0"/>
                <a:alphaOff val="0"/>
              </a:schemeClr>
            </a:solidFill>
            <a:round/>
          </a:ln>
        </p:spPr>
        <p:style>
          <a:lnRef idx="2"/>
          <a:fillRef idx="0"/>
          <a:effectRef idx="0"/>
          <a:fontRef idx="minor"/>
        </p:style>
      </p:sp>
      <p:sp>
        <p:nvSpPr>
          <p:cNvPr id="233" name="CustomShape 12"/>
          <p:cNvSpPr/>
          <p:nvPr/>
        </p:nvSpPr>
        <p:spPr>
          <a:xfrm rot="10800000">
            <a:off x="11283840" y="4208760"/>
            <a:ext cx="4185720" cy="584640"/>
          </a:xfrm>
          <a:prstGeom prst="homePlate">
            <a:avLst>
              <a:gd name="adj" fmla="val 50000"/>
            </a:avLst>
          </a:prstGeom>
          <a:solidFill>
            <a:schemeClr val="bg2">
              <a:lumMod val="75000"/>
            </a:schemeClr>
          </a:solidFill>
          <a:ln>
            <a:solidFill>
              <a:schemeClr val="lt1">
                <a:hueOff val="0"/>
                <a:satOff val="0"/>
                <a:lumOff val="0"/>
                <a:alphaOff val="0"/>
              </a:schemeClr>
            </a:solidFill>
            <a:round/>
          </a:ln>
        </p:spPr>
        <p:style>
          <a:lnRef idx="2"/>
          <a:fillRef idx="0"/>
          <a:effectRef idx="0"/>
          <a:fontRef idx="minor"/>
        </p:style>
        <p:txBody>
          <a:bodyPr lIns="99720" rIns="257760" tIns="53280" bIns="53280" anchor="ctr"/>
          <a:p>
            <a:pPr algn="ctr">
              <a:lnSpc>
                <a:spcPct val="90000"/>
              </a:lnSpc>
            </a:pPr>
            <a:r>
              <a:rPr lang="el-GR" sz="1400" strike="noStrike">
                <a:solidFill>
                  <a:srgbClr val="ffffff"/>
                </a:solidFill>
                <a:latin typeface="Verdana"/>
                <a:ea typeface="Verdana"/>
              </a:rPr>
              <a:t>Κάλυψη αναγκών βάσει της γεωφυσικής θέσης της χώρας (νησιωτικό σύμπλεγμα)</a:t>
            </a:r>
            <a:endParaRPr/>
          </a:p>
        </p:txBody>
      </p:sp>
      <p:sp>
        <p:nvSpPr>
          <p:cNvPr id="234" name="CustomShape 13"/>
          <p:cNvSpPr/>
          <p:nvPr/>
        </p:nvSpPr>
        <p:spPr>
          <a:xfrm>
            <a:off x="6805440" y="3624120"/>
            <a:ext cx="584640" cy="584640"/>
          </a:xfrm>
          <a:prstGeom prst="ellipse">
            <a:avLst/>
          </a:prstGeom>
          <a:blipFill>
            <a:blip r:embed="rId7"/>
            <a:stretch>
              <a:fillRect l="-79289" t="0" r="-79289" b="0"/>
            </a:stretch>
          </a:blipFill>
          <a:ln>
            <a:solidFill>
              <a:schemeClr val="lt1">
                <a:hueOff val="0"/>
                <a:satOff val="0"/>
                <a:lumOff val="0"/>
                <a:alphaOff val="0"/>
              </a:schemeClr>
            </a:solidFill>
            <a:round/>
          </a:ln>
        </p:spPr>
        <p:style>
          <a:lnRef idx="2"/>
          <a:fillRef idx="0"/>
          <a:effectRef idx="0"/>
          <a:fontRef idx="minor"/>
        </p:style>
      </p:sp>
      <p:sp>
        <p:nvSpPr>
          <p:cNvPr id="235" name="CustomShape 14"/>
          <p:cNvSpPr/>
          <p:nvPr/>
        </p:nvSpPr>
        <p:spPr>
          <a:xfrm rot="10800000">
            <a:off x="11283840" y="5442120"/>
            <a:ext cx="4185720" cy="1058400"/>
          </a:xfrm>
          <a:prstGeom prst="homePlate">
            <a:avLst>
              <a:gd name="adj" fmla="val 50000"/>
            </a:avLst>
          </a:prstGeom>
          <a:solidFill>
            <a:schemeClr val="bg1">
              <a:lumMod val="50000"/>
            </a:schemeClr>
          </a:solidFill>
          <a:ln>
            <a:solidFill>
              <a:schemeClr val="lt1">
                <a:hueOff val="0"/>
                <a:satOff val="0"/>
                <a:lumOff val="0"/>
                <a:alphaOff val="0"/>
              </a:schemeClr>
            </a:solidFill>
            <a:round/>
          </a:ln>
        </p:spPr>
        <p:style>
          <a:lnRef idx="2"/>
          <a:fillRef idx="0"/>
          <a:effectRef idx="0"/>
          <a:fontRef idx="minor"/>
        </p:style>
        <p:txBody>
          <a:bodyPr lIns="99720" rIns="257760" tIns="53280" bIns="53280" anchor="ctr"/>
          <a:p>
            <a:pPr algn="ctr">
              <a:lnSpc>
                <a:spcPct val="90000"/>
              </a:lnSpc>
            </a:pPr>
            <a:r>
              <a:rPr lang="el-GR" sz="1400" strike="noStrike">
                <a:solidFill>
                  <a:srgbClr val="ffffff"/>
                </a:solidFill>
                <a:latin typeface="Verdana"/>
                <a:ea typeface="Verdana"/>
              </a:rPr>
              <a:t>Κάλυψη νέας πληθυσμιακής σύστασης της χώρας (ανασφάλιστοι, οικονομικοί μετανάστες, πρόσφυγες)</a:t>
            </a:r>
            <a:endParaRPr/>
          </a:p>
        </p:txBody>
      </p:sp>
      <p:sp>
        <p:nvSpPr>
          <p:cNvPr id="236" name="CustomShape 15"/>
          <p:cNvSpPr/>
          <p:nvPr/>
        </p:nvSpPr>
        <p:spPr>
          <a:xfrm>
            <a:off x="6805440" y="4620600"/>
            <a:ext cx="584640" cy="584640"/>
          </a:xfrm>
          <a:prstGeom prst="ellipse">
            <a:avLst/>
          </a:prstGeom>
          <a:blipFill>
            <a:blip r:embed="rId8"/>
            <a:stretch>
              <a:fillRect l="-38995" t="0" r="-38995" b="0"/>
            </a:stretch>
          </a:blipFill>
          <a:ln>
            <a:solidFill>
              <a:schemeClr val="lt1">
                <a:hueOff val="0"/>
                <a:satOff val="0"/>
                <a:lumOff val="0"/>
                <a:alphaOff val="0"/>
              </a:schemeClr>
            </a:solidFill>
            <a:round/>
          </a:ln>
        </p:spPr>
        <p:style>
          <a:lnRef idx="2"/>
          <a:fillRef idx="0"/>
          <a:effectRef idx="0"/>
          <a:fontRef idx="minor"/>
        </p:style>
      </p:sp>
      <p:sp>
        <p:nvSpPr>
          <p:cNvPr id="237" name="CustomShape 16"/>
          <p:cNvSpPr/>
          <p:nvPr/>
        </p:nvSpPr>
        <p:spPr>
          <a:xfrm rot="10800000">
            <a:off x="11283840" y="6201720"/>
            <a:ext cx="4185720" cy="584640"/>
          </a:xfrm>
          <a:prstGeom prst="homePlate">
            <a:avLst>
              <a:gd name="adj" fmla="val 50000"/>
            </a:avLst>
          </a:prstGeom>
          <a:solidFill>
            <a:schemeClr val="tx2">
              <a:lumMod val="75000"/>
            </a:schemeClr>
          </a:solidFill>
          <a:ln>
            <a:solidFill>
              <a:schemeClr val="lt1">
                <a:hueOff val="0"/>
                <a:satOff val="0"/>
                <a:lumOff val="0"/>
                <a:alphaOff val="0"/>
              </a:schemeClr>
            </a:solidFill>
            <a:round/>
          </a:ln>
        </p:spPr>
        <p:style>
          <a:lnRef idx="2"/>
          <a:fillRef idx="0"/>
          <a:effectRef idx="0"/>
          <a:fontRef idx="minor"/>
        </p:style>
        <p:txBody>
          <a:bodyPr lIns="99720" rIns="257760" tIns="53280" bIns="53280" anchor="ctr"/>
          <a:p>
            <a:pPr algn="ctr">
              <a:lnSpc>
                <a:spcPct val="90000"/>
              </a:lnSpc>
            </a:pPr>
            <a:r>
              <a:rPr lang="el-GR" sz="1400" strike="noStrike">
                <a:solidFill>
                  <a:srgbClr val="ffffff"/>
                </a:solidFill>
                <a:latin typeface="Verdana"/>
                <a:ea typeface="Verdana"/>
              </a:rPr>
              <a:t>Νέο μοντέλο χρηματοδότησης</a:t>
            </a:r>
            <a:endParaRPr/>
          </a:p>
        </p:txBody>
      </p:sp>
      <p:sp>
        <p:nvSpPr>
          <p:cNvPr id="238" name="CustomShape 17"/>
          <p:cNvSpPr/>
          <p:nvPr/>
        </p:nvSpPr>
        <p:spPr>
          <a:xfrm>
            <a:off x="6805440" y="5616720"/>
            <a:ext cx="584640" cy="584640"/>
          </a:xfrm>
          <a:prstGeom prst="ellipse">
            <a:avLst/>
          </a:prstGeom>
          <a:blipFill>
            <a:blip r:embed="rId9"/>
            <a:stretch>
              <a:fillRect l="-47993" t="0" r="-47993" b="0"/>
            </a:stretch>
          </a:blipFill>
          <a:ln>
            <a:solidFill>
              <a:schemeClr val="lt1">
                <a:hueOff val="0"/>
                <a:satOff val="0"/>
                <a:lumOff val="0"/>
                <a:alphaOff val="0"/>
              </a:schemeClr>
            </a:solidFill>
            <a:round/>
          </a:ln>
        </p:spPr>
        <p:style>
          <a:lnRef idx="2"/>
          <a:fillRef idx="0"/>
          <a:effectRef idx="0"/>
          <a:fontRef idx="minor"/>
        </p:style>
      </p:sp>
      <p:sp>
        <p:nvSpPr>
          <p:cNvPr id="239" name="CustomShape 18"/>
          <p:cNvSpPr/>
          <p:nvPr/>
        </p:nvSpPr>
        <p:spPr>
          <a:xfrm>
            <a:off x="6428520" y="1603800"/>
            <a:ext cx="4565520" cy="303480"/>
          </a:xfrm>
          <a:prstGeom prst="rect">
            <a:avLst/>
          </a:prstGeom>
          <a:noFill/>
          <a:ln>
            <a:noFill/>
          </a:ln>
        </p:spPr>
        <p:style>
          <a:lnRef idx="0"/>
          <a:fillRef idx="0"/>
          <a:effectRef idx="0"/>
          <a:fontRef idx="minor"/>
        </p:style>
        <p:txBody>
          <a:bodyPr wrap="none" lIns="90000" rIns="90000" tIns="45000" bIns="45000"/>
          <a:p>
            <a:pPr>
              <a:lnSpc>
                <a:spcPct val="100000"/>
              </a:lnSpc>
            </a:pPr>
            <a:r>
              <a:rPr b="1" lang="el-GR" sz="1400" strike="noStrike">
                <a:solidFill>
                  <a:srgbClr val="000000"/>
                </a:solidFill>
                <a:latin typeface="Verdana"/>
                <a:ea typeface="Verdana"/>
              </a:rPr>
              <a:t>   </a:t>
            </a:r>
            <a:r>
              <a:rPr lang="el-GR" sz="1400" strike="noStrike">
                <a:solidFill>
                  <a:srgbClr val="000000"/>
                </a:solidFill>
                <a:latin typeface="Verdana"/>
                <a:ea typeface="Verdana"/>
              </a:rPr>
              <a:t>Το νέο σύστημα υγείας οφείλει να διασφαλίσει:</a:t>
            </a:r>
            <a:endParaRPr/>
          </a:p>
        </p:txBody>
      </p:sp>
      <p:sp>
        <p:nvSpPr>
          <p:cNvPr id="240" name="CustomShape 19"/>
          <p:cNvSpPr/>
          <p:nvPr/>
        </p:nvSpPr>
        <p:spPr>
          <a:xfrm>
            <a:off x="320040" y="1581840"/>
            <a:ext cx="6095520" cy="516600"/>
          </a:xfrm>
          <a:prstGeom prst="rect">
            <a:avLst/>
          </a:prstGeom>
          <a:noFill/>
          <a:ln>
            <a:noFill/>
          </a:ln>
        </p:spPr>
        <p:style>
          <a:lnRef idx="0"/>
          <a:fillRef idx="0"/>
          <a:effectRef idx="0"/>
          <a:fontRef idx="minor"/>
        </p:style>
        <p:txBody>
          <a:bodyPr lIns="90000" rIns="90000" tIns="45000" bIns="45000"/>
          <a:p>
            <a:pPr>
              <a:lnSpc>
                <a:spcPct val="100000"/>
              </a:lnSpc>
            </a:pPr>
            <a:r>
              <a:rPr lang="el-GR" sz="1400" strike="noStrike">
                <a:solidFill>
                  <a:srgbClr val="000000"/>
                </a:solidFill>
                <a:latin typeface="Verdana"/>
                <a:ea typeface="Verdana"/>
              </a:rPr>
              <a:t>Ο Δημόσιος Τομέας δεν μπορεί μόνος να δώσει απαντήσεις </a:t>
            </a:r>
            <a:endParaRPr/>
          </a:p>
          <a:p>
            <a:pPr>
              <a:lnSpc>
                <a:spcPct val="100000"/>
              </a:lnSpc>
            </a:pPr>
            <a:r>
              <a:rPr lang="el-GR" sz="1400" strike="noStrike">
                <a:solidFill>
                  <a:srgbClr val="000000"/>
                </a:solidFill>
                <a:latin typeface="Verdana"/>
                <a:ea typeface="Verdana"/>
              </a:rPr>
              <a:t>και λύσεις στις προκλήσεις  του μέλλοντος</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510480" y="933480"/>
            <a:ext cx="3551400" cy="1721880"/>
          </a:xfrm>
          <a:prstGeom prst="rect">
            <a:avLst/>
          </a:prstGeom>
          <a:noFill/>
          <a:ln>
            <a:noFill/>
          </a:ln>
        </p:spPr>
        <p:txBody>
          <a:bodyPr anchor="b"/>
          <a:p>
            <a:pPr>
              <a:lnSpc>
                <a:spcPct val="100000"/>
              </a:lnSpc>
            </a:pPr>
            <a:r>
              <a:rPr lang="en-US" sz="2400" strike="noStrike" cap="all">
                <a:solidFill>
                  <a:srgbClr val="ffffff"/>
                </a:solidFill>
                <a:latin typeface="Verdana"/>
                <a:ea typeface="Verdana"/>
              </a:rPr>
              <a:t>Η διαχρονικη πραγματικοτητα</a:t>
            </a:r>
            <a:r>
              <a:rPr lang="en-US" sz="2400" strike="noStrike" cap="all">
                <a:solidFill>
                  <a:srgbClr val="ffffff"/>
                </a:solidFill>
                <a:latin typeface="Franklin Gothic Demi"/>
                <a:ea typeface="Verdana"/>
              </a:rPr>
              <a:t>
</a:t>
            </a:r>
            <a:endParaRPr/>
          </a:p>
        </p:txBody>
      </p:sp>
      <p:sp>
        <p:nvSpPr>
          <p:cNvPr id="242" name="TextShape 2"/>
          <p:cNvSpPr txBox="1"/>
          <p:nvPr/>
        </p:nvSpPr>
        <p:spPr>
          <a:xfrm>
            <a:off x="4332960" y="1179720"/>
            <a:ext cx="7619760" cy="5108040"/>
          </a:xfrm>
          <a:prstGeom prst="rect">
            <a:avLst/>
          </a:prstGeom>
          <a:noFill/>
          <a:ln>
            <a:noFill/>
          </a:ln>
        </p:spPr>
        <p:txBody>
          <a:bodyPr anchor="ctr"/>
          <a:p>
            <a:pPr>
              <a:lnSpc>
                <a:spcPct val="107000"/>
              </a:lnSpc>
              <a:buSzPct val="92000"/>
              <a:buFont typeface="Wingdings" charset="2"/>
              <a:buChar char=""/>
            </a:pPr>
            <a:r>
              <a:rPr lang="en-US" sz="1600" strike="noStrike">
                <a:solidFill>
                  <a:srgbClr val="404040"/>
                </a:solidFill>
                <a:latin typeface="Verdana"/>
                <a:ea typeface="Verdana"/>
              </a:rPr>
              <a:t>Η συζήτηση για τη φύση και το χαρακτήρα του συστήματος υγείας στην επιστημονική κοινότητα αλλά και στη πολιτική θυμίζει τη συζήτηση για το «φύλο των αγγέλων»</a:t>
            </a:r>
            <a:endParaRPr/>
          </a:p>
          <a:p>
            <a:pPr>
              <a:lnSpc>
                <a:spcPct val="107000"/>
              </a:lnSpc>
            </a:pPr>
            <a:endParaRPr/>
          </a:p>
          <a:p>
            <a:pPr>
              <a:lnSpc>
                <a:spcPct val="107000"/>
              </a:lnSpc>
            </a:pPr>
            <a:r>
              <a:rPr lang="en-US" sz="1600" strike="noStrike">
                <a:solidFill>
                  <a:srgbClr val="404040"/>
                </a:solidFill>
                <a:latin typeface="Verdana"/>
                <a:ea typeface="Verdana"/>
              </a:rPr>
              <a:t>	</a:t>
            </a:r>
            <a:r>
              <a:rPr lang="en-US" sz="1600" strike="noStrike">
                <a:solidFill>
                  <a:srgbClr val="404040"/>
                </a:solidFill>
                <a:latin typeface="Verdana"/>
                <a:ea typeface="Verdana"/>
              </a:rPr>
              <a:t>Η ίδια η ζωή, όμως, έχει δώσει τις απαντήσεις που χρειάζονται…</a:t>
            </a:r>
            <a:endParaRPr/>
          </a:p>
          <a:p>
            <a:pPr>
              <a:lnSpc>
                <a:spcPct val="107000"/>
              </a:lnSpc>
            </a:pPr>
            <a:endParaRPr/>
          </a:p>
          <a:p>
            <a:pPr>
              <a:lnSpc>
                <a:spcPct val="107000"/>
              </a:lnSpc>
              <a:buSzPct val="92000"/>
              <a:buFont typeface="Wingdings" charset="2"/>
              <a:buChar char=""/>
            </a:pPr>
            <a:r>
              <a:rPr lang="en-US" sz="1600" strike="noStrike">
                <a:solidFill>
                  <a:srgbClr val="404040"/>
                </a:solidFill>
                <a:latin typeface="Verdana"/>
                <a:ea typeface="Verdana"/>
              </a:rPr>
              <a:t>Το δίλημμα σύστημα Μπέβεριτζ (κρατικό) ή Μπίσμαρκ (κοινωνικής ασφάλισης) θεωρείται -και σωστά- μια συζήτηση ανάμεσα σε δεινόσαυρους</a:t>
            </a:r>
            <a:endParaRPr/>
          </a:p>
          <a:p>
            <a:pPr>
              <a:lnSpc>
                <a:spcPct val="107000"/>
              </a:lnSpc>
            </a:pPr>
            <a:endParaRPr/>
          </a:p>
          <a:p>
            <a:pPr>
              <a:lnSpc>
                <a:spcPct val="107000"/>
              </a:lnSpc>
              <a:buSzPct val="92000"/>
              <a:buFont typeface="Wingdings" charset="2"/>
              <a:buChar char=""/>
            </a:pPr>
            <a:r>
              <a:rPr lang="en-US" sz="1600" strike="noStrike">
                <a:solidFill>
                  <a:srgbClr val="404040"/>
                </a:solidFill>
                <a:latin typeface="Verdana"/>
                <a:ea typeface="Verdana"/>
              </a:rPr>
              <a:t>Το βασικό ζήτημα παραμένει: ποιος πληρώνει τη στιγμή της ανταλλαγής και πώς συλλέγονται και κατανέμονται οι σπάνιοι υγειονομικοί πόροι;</a:t>
            </a:r>
            <a:endParaRPr/>
          </a:p>
          <a:p>
            <a:pPr>
              <a:lnSpc>
                <a:spcPct val="107000"/>
              </a:lnSpc>
            </a:pPr>
            <a:endParaRPr/>
          </a:p>
        </p:txBody>
      </p:sp>
      <p:pic>
        <p:nvPicPr>
          <p:cNvPr id="243" name="Picture 13" descr=""/>
          <p:cNvPicPr/>
          <p:nvPr/>
        </p:nvPicPr>
        <p:blipFill>
          <a:blip r:embed="rId1"/>
          <a:stretch/>
        </p:blipFill>
        <p:spPr>
          <a:xfrm>
            <a:off x="483480" y="3944160"/>
            <a:ext cx="1659960" cy="2464560"/>
          </a:xfrm>
          <a:prstGeom prst="rect">
            <a:avLst/>
          </a:prstGeom>
          <a:ln>
            <a:noFill/>
          </a:ln>
        </p:spPr>
      </p:pic>
      <p:pic>
        <p:nvPicPr>
          <p:cNvPr id="244" name="Picture 14" descr=""/>
          <p:cNvPicPr/>
          <p:nvPr/>
        </p:nvPicPr>
        <p:blipFill>
          <a:blip r:embed="rId2"/>
          <a:stretch/>
        </p:blipFill>
        <p:spPr>
          <a:xfrm>
            <a:off x="2144160" y="2463480"/>
            <a:ext cx="1969560" cy="1903680"/>
          </a:xfrm>
          <a:prstGeom prst="rect">
            <a:avLst/>
          </a:prstGeom>
          <a:ln>
            <a:noFill/>
          </a:ln>
        </p:spPr>
      </p:pic>
      <p:pic>
        <p:nvPicPr>
          <p:cNvPr id="245" name="Picture 15" descr=""/>
          <p:cNvPicPr/>
          <p:nvPr/>
        </p:nvPicPr>
        <p:blipFill>
          <a:blip r:embed="rId3"/>
          <a:stretch/>
        </p:blipFill>
        <p:spPr>
          <a:xfrm>
            <a:off x="8457840" y="5486760"/>
            <a:ext cx="3713760" cy="123300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46" name="Picture 22" descr=""/>
          <p:cNvPicPr/>
          <p:nvPr/>
        </p:nvPicPr>
        <p:blipFill>
          <a:blip r:embed="rId1"/>
          <a:stretch/>
        </p:blipFill>
        <p:spPr>
          <a:xfrm>
            <a:off x="9725040" y="5988240"/>
            <a:ext cx="2466720" cy="818640"/>
          </a:xfrm>
          <a:prstGeom prst="rect">
            <a:avLst/>
          </a:prstGeom>
          <a:ln>
            <a:noFill/>
          </a:ln>
        </p:spPr>
      </p:pic>
      <p:sp>
        <p:nvSpPr>
          <p:cNvPr id="247" name="TextShape 1"/>
          <p:cNvSpPr txBox="1"/>
          <p:nvPr/>
        </p:nvSpPr>
        <p:spPr>
          <a:xfrm>
            <a:off x="453240" y="869760"/>
            <a:ext cx="11029320" cy="2647440"/>
          </a:xfrm>
          <a:prstGeom prst="rect">
            <a:avLst/>
          </a:prstGeom>
          <a:noFill/>
          <a:ln>
            <a:noFill/>
          </a:ln>
        </p:spPr>
        <p:txBody>
          <a:bodyPr anchor="ctr"/>
          <a:p>
            <a:pPr>
              <a:lnSpc>
                <a:spcPct val="100000"/>
              </a:lnSpc>
            </a:pPr>
            <a:r>
              <a:rPr lang="en-US" sz="1600" strike="noStrike">
                <a:solidFill>
                  <a:srgbClr val="404040"/>
                </a:solidFill>
                <a:latin typeface="Verdana"/>
                <a:ea typeface="Verdana"/>
              </a:rPr>
              <a:t>Η χώρα μας έχει κυβερνηθεί τα τελευταία πενήντα χρόνια από ολόκληρο το πολιτικό φάσμα, σε όλες τις δυνατές εκδοχές. Πολλά πράγματα έχουν αλλάξει </a:t>
            </a:r>
            <a:endParaRPr/>
          </a:p>
          <a:p>
            <a:pPr>
              <a:lnSpc>
                <a:spcPct val="100000"/>
              </a:lnSpc>
            </a:pPr>
            <a:r>
              <a:rPr b="1" lang="en-US" sz="1600" strike="noStrike">
                <a:solidFill>
                  <a:srgbClr val="404040"/>
                </a:solidFill>
                <a:latin typeface="Verdana"/>
                <a:ea typeface="Verdana"/>
              </a:rPr>
              <a:t>Εκτός </a:t>
            </a:r>
            <a:r>
              <a:rPr lang="en-US" sz="1600" strike="noStrike">
                <a:solidFill>
                  <a:srgbClr val="404040"/>
                </a:solidFill>
                <a:latin typeface="Verdana"/>
                <a:ea typeface="Verdana"/>
              </a:rPr>
              <a:t>από το σύστημα ιατρικής περίθαλψης, που παραμένει αναλλοίωτο στη σχέση:</a:t>
            </a:r>
            <a:endParaRPr/>
          </a:p>
          <a:p>
            <a:pPr>
              <a:lnSpc>
                <a:spcPct val="110000"/>
              </a:lnSpc>
            </a:pPr>
            <a:endParaRPr/>
          </a:p>
          <a:p>
            <a:pPr>
              <a:lnSpc>
                <a:spcPct val="110000"/>
              </a:lnSpc>
            </a:pPr>
            <a:endParaRPr/>
          </a:p>
        </p:txBody>
      </p:sp>
      <p:graphicFrame>
        <p:nvGraphicFramePr>
          <p:cNvPr id="248" name="Chart 20"/>
          <p:cNvGraphicFramePr/>
          <p:nvPr/>
        </p:nvGraphicFramePr>
        <p:xfrm>
          <a:off x="587880" y="2653560"/>
          <a:ext cx="4707720" cy="3542400"/>
        </p:xfrm>
        <a:graphic>
          <a:graphicData uri="http://schemas.openxmlformats.org/drawingml/2006/chart">
            <c:chart xmlns:c="http://schemas.openxmlformats.org/drawingml/2006/chart" xmlns:r="http://schemas.openxmlformats.org/officeDocument/2006/relationships" r:id="rId2"/>
          </a:graphicData>
        </a:graphic>
      </p:graphicFrame>
      <p:sp>
        <p:nvSpPr>
          <p:cNvPr id="249" name="CustomShape 2"/>
          <p:cNvSpPr/>
          <p:nvPr/>
        </p:nvSpPr>
        <p:spPr>
          <a:xfrm>
            <a:off x="5430240" y="2749320"/>
            <a:ext cx="6264360" cy="3254040"/>
          </a:xfrm>
          <a:prstGeom prst="rect">
            <a:avLst/>
          </a:prstGeom>
          <a:noFill/>
          <a:ln>
            <a:noFill/>
          </a:ln>
        </p:spPr>
        <p:style>
          <a:lnRef idx="0"/>
          <a:fillRef idx="0"/>
          <a:effectRef idx="0"/>
          <a:fontRef idx="minor"/>
        </p:style>
        <p:txBody>
          <a:bodyPr lIns="90000" rIns="90000" tIns="45000" bIns="45000"/>
          <a:p>
            <a:pPr>
              <a:lnSpc>
                <a:spcPct val="100000"/>
              </a:lnSpc>
            </a:pPr>
            <a:endParaRPr/>
          </a:p>
          <a:p>
            <a:pPr lvl="1" algn="just">
              <a:lnSpc>
                <a:spcPct val="100000"/>
              </a:lnSpc>
              <a:buFont typeface="Wingdings" charset="2"/>
              <a:buChar char=""/>
            </a:pPr>
            <a:r>
              <a:rPr lang="el-GR" sz="1600" strike="noStrike">
                <a:solidFill>
                  <a:srgbClr val="404040"/>
                </a:solidFill>
                <a:latin typeface="Verdana"/>
                <a:ea typeface="Verdana"/>
              </a:rPr>
              <a:t>Δεν είναι 85/15 (Μπέβεριτζ), ούτε καν 75/25 (Μπίσμαρκ) </a:t>
            </a:r>
            <a:endParaRPr/>
          </a:p>
          <a:p>
            <a:pPr algn="just">
              <a:lnSpc>
                <a:spcPct val="100000"/>
              </a:lnSpc>
            </a:pPr>
            <a:endParaRPr/>
          </a:p>
          <a:p>
            <a:pPr lvl="1" algn="just">
              <a:lnSpc>
                <a:spcPct val="100000"/>
              </a:lnSpc>
              <a:buFont typeface="Wingdings" charset="2"/>
              <a:buChar char=""/>
            </a:pPr>
            <a:r>
              <a:rPr lang="el-GR" sz="1600" strike="noStrike">
                <a:solidFill>
                  <a:srgbClr val="404040"/>
                </a:solidFill>
                <a:latin typeface="Verdana"/>
                <a:ea typeface="Verdana"/>
              </a:rPr>
              <a:t>Πρόκειται για ένα ψευδεπίγραφο, υβριδικό σχήμα που χαρακτηρίζεται από την ιδιοποίηση του κοινωνικού πλεονάσματος από το ιατρο-τεχνολογικό σύμπλεγμα και την διοικητική επικυριαρχία του ιατρικού συλλογικού μονοπωλίου,</a:t>
            </a:r>
            <a:endParaRPr/>
          </a:p>
          <a:p>
            <a:pPr algn="just">
              <a:lnSpc>
                <a:spcPct val="100000"/>
              </a:lnSpc>
            </a:pPr>
            <a:endParaRPr/>
          </a:p>
          <a:p>
            <a:pPr algn="ctr">
              <a:lnSpc>
                <a:spcPct val="100000"/>
              </a:lnSpc>
            </a:pPr>
            <a:r>
              <a:rPr b="1" lang="el-GR" sz="1600" strike="noStrike">
                <a:solidFill>
                  <a:srgbClr val="404040"/>
                </a:solidFill>
                <a:latin typeface="Verdana"/>
                <a:ea typeface="Verdana"/>
              </a:rPr>
              <a:t>…</a:t>
            </a:r>
            <a:r>
              <a:rPr b="1" lang="el-GR" sz="1600" strike="noStrike">
                <a:solidFill>
                  <a:srgbClr val="404040"/>
                </a:solidFill>
                <a:latin typeface="Verdana"/>
                <a:ea typeface="Verdana"/>
              </a:rPr>
              <a:t>.δηλαδή</a:t>
            </a:r>
            <a:r>
              <a:rPr lang="el-GR" sz="1600" strike="noStrike">
                <a:solidFill>
                  <a:srgbClr val="404040"/>
                </a:solidFill>
                <a:latin typeface="Verdana"/>
                <a:ea typeface="Verdana"/>
              </a:rPr>
              <a:t> για ένα από τα πλέον ιδιωτικοποιημένα και άδικα συστήματα υγείας στον δυτικό κόσμο</a:t>
            </a:r>
            <a:endParaRPr/>
          </a:p>
          <a:p>
            <a:pPr>
              <a:lnSpc>
                <a:spcPct val="100000"/>
              </a:lnSpc>
            </a:pP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0" name="Picture 10" descr=""/>
          <p:cNvPicPr/>
          <p:nvPr/>
        </p:nvPicPr>
        <p:blipFill>
          <a:blip r:embed="rId1"/>
          <a:stretch/>
        </p:blipFill>
        <p:spPr>
          <a:xfrm>
            <a:off x="1173600" y="3336120"/>
            <a:ext cx="4323960" cy="3009600"/>
          </a:xfrm>
          <a:prstGeom prst="rect">
            <a:avLst/>
          </a:prstGeom>
          <a:ln>
            <a:noFill/>
          </a:ln>
        </p:spPr>
      </p:pic>
      <p:sp>
        <p:nvSpPr>
          <p:cNvPr id="251" name="TextShape 1"/>
          <p:cNvSpPr txBox="1"/>
          <p:nvPr/>
        </p:nvSpPr>
        <p:spPr>
          <a:xfrm>
            <a:off x="581040" y="729720"/>
            <a:ext cx="11029320" cy="987840"/>
          </a:xfrm>
          <a:prstGeom prst="rect">
            <a:avLst/>
          </a:prstGeom>
          <a:noFill/>
          <a:ln>
            <a:noFill/>
          </a:ln>
        </p:spPr>
        <p:txBody>
          <a:bodyPr anchor="ctr"/>
          <a:p>
            <a:pPr>
              <a:lnSpc>
                <a:spcPct val="100000"/>
              </a:lnSpc>
            </a:pPr>
            <a:r>
              <a:rPr lang="en-US" sz="2800" strike="noStrike" cap="all">
                <a:solidFill>
                  <a:srgbClr val="404040"/>
                </a:solidFill>
                <a:latin typeface="Verdana"/>
                <a:ea typeface="Verdana"/>
              </a:rPr>
              <a:t>Η διαχρονικη πραγματικοτητα</a:t>
            </a:r>
            <a:endParaRPr/>
          </a:p>
        </p:txBody>
      </p:sp>
      <p:sp>
        <p:nvSpPr>
          <p:cNvPr id="252" name="TextShape 2"/>
          <p:cNvSpPr txBox="1"/>
          <p:nvPr/>
        </p:nvSpPr>
        <p:spPr>
          <a:xfrm>
            <a:off x="581040" y="2218680"/>
            <a:ext cx="5194440" cy="2489400"/>
          </a:xfrm>
          <a:prstGeom prst="rect">
            <a:avLst/>
          </a:prstGeom>
          <a:noFill/>
          <a:ln>
            <a:noFill/>
          </a:ln>
        </p:spPr>
        <p:txBody>
          <a:bodyPr anchor="ctr"/>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1400" strike="noStrike">
                <a:solidFill>
                  <a:srgbClr val="404040"/>
                </a:solidFill>
                <a:latin typeface="Verdana"/>
                <a:ea typeface="Verdana"/>
              </a:rPr>
              <a:t>Τα φαινόμενα αυτά συνοδεύονται από μια σειρά μειζόνων στρεβλώσεων, στον πυρήνα των οποίων βρίσκονται:</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endParaRPr/>
          </a:p>
        </p:txBody>
      </p:sp>
      <p:sp>
        <p:nvSpPr>
          <p:cNvPr id="253" name="TextShape 3"/>
          <p:cNvSpPr txBox="1"/>
          <p:nvPr/>
        </p:nvSpPr>
        <p:spPr>
          <a:xfrm>
            <a:off x="6095880" y="1947960"/>
            <a:ext cx="5631840" cy="3899880"/>
          </a:xfrm>
          <a:prstGeom prst="rect">
            <a:avLst/>
          </a:prstGeom>
          <a:noFill/>
          <a:ln>
            <a:noFill/>
          </a:ln>
        </p:spPr>
        <p:txBody>
          <a:bodyPr anchor="ctr"/>
          <a:p>
            <a:pPr lvl="1" algn="just">
              <a:lnSpc>
                <a:spcPct val="100000"/>
              </a:lnSpc>
              <a:buSzPct val="92000"/>
              <a:buFont typeface="Wingdings" charset="2"/>
              <a:buChar char=""/>
            </a:pPr>
            <a:r>
              <a:rPr lang="en-US" sz="1400" strike="noStrike">
                <a:solidFill>
                  <a:srgbClr val="404040"/>
                </a:solidFill>
                <a:latin typeface="Verdana"/>
                <a:ea typeface="Verdana"/>
              </a:rPr>
              <a:t>Η επισήμανση αυτή αποκαλύπτει την φενάκη μιας φλύαρης ρητορικής που επικρατεί για την ύπαρξη «καθολικής κάλυψης», ενώ η αλήθεια είναι, ότι η σχέση 60%/40% είναι σταθερή και διαχρονικά παρούσα</a:t>
            </a:r>
            <a:endParaRPr/>
          </a:p>
          <a:p>
            <a:pPr algn="just">
              <a:lnSpc>
                <a:spcPct val="100000"/>
              </a:lnSpc>
            </a:pPr>
            <a:endParaRPr/>
          </a:p>
          <a:p>
            <a:pPr lvl="1" algn="just">
              <a:lnSpc>
                <a:spcPct val="100000"/>
              </a:lnSpc>
              <a:buSzPct val="92000"/>
              <a:buFont typeface="Wingdings" charset="2"/>
              <a:buChar char=""/>
            </a:pPr>
            <a:r>
              <a:rPr lang="en-US" sz="1400" strike="noStrike">
                <a:solidFill>
                  <a:srgbClr val="404040"/>
                </a:solidFill>
                <a:latin typeface="Verdana"/>
                <a:ea typeface="Verdana"/>
              </a:rPr>
              <a:t>Υπό το πρίσμα αυτό η συζήτηση για το «δημόσιο» και το «ιδιωτικό» στην ιατρική περίθαλψη είναι πάντα «καυτή» και επίκαιρη. Παρά το γεγονός ότι συχνά συνιστά ομοίωμα της περίφημης διαμάχης εικονομάχων και εικονολατρών του όγδοου αιώνα</a:t>
            </a:r>
            <a:endParaRPr/>
          </a:p>
        </p:txBody>
      </p:sp>
      <p:pic>
        <p:nvPicPr>
          <p:cNvPr id="254" name="Picture 12" descr=""/>
          <p:cNvPicPr/>
          <p:nvPr/>
        </p:nvPicPr>
        <p:blipFill>
          <a:blip r:embed="rId2"/>
          <a:stretch/>
        </p:blipFill>
        <p:spPr>
          <a:xfrm>
            <a:off x="9725040" y="5936400"/>
            <a:ext cx="2466720" cy="81864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5" name="Picture 6" descr=""/>
          <p:cNvPicPr/>
          <p:nvPr/>
        </p:nvPicPr>
        <p:blipFill>
          <a:blip r:embed="rId1"/>
          <a:stretch/>
        </p:blipFill>
        <p:spPr>
          <a:xfrm>
            <a:off x="9725040" y="6039000"/>
            <a:ext cx="2466720" cy="818640"/>
          </a:xfrm>
          <a:prstGeom prst="rect">
            <a:avLst/>
          </a:prstGeom>
          <a:ln>
            <a:noFill/>
          </a:ln>
        </p:spPr>
      </p:pic>
      <p:sp>
        <p:nvSpPr>
          <p:cNvPr id="256" name="TextShape 1"/>
          <p:cNvSpPr txBox="1"/>
          <p:nvPr/>
        </p:nvSpPr>
        <p:spPr>
          <a:xfrm>
            <a:off x="581040" y="528840"/>
            <a:ext cx="11029320" cy="569520"/>
          </a:xfrm>
          <a:prstGeom prst="rect">
            <a:avLst/>
          </a:prstGeom>
          <a:noFill/>
          <a:ln>
            <a:noFill/>
          </a:ln>
        </p:spPr>
        <p:txBody>
          <a:bodyPr/>
          <a:p>
            <a:pPr>
              <a:lnSpc>
                <a:spcPct val="100000"/>
              </a:lnSpc>
            </a:pPr>
            <a:r>
              <a:rPr lang="en-US" sz="2400" strike="noStrike" cap="all">
                <a:solidFill>
                  <a:srgbClr val="404040"/>
                </a:solidFill>
                <a:latin typeface="Verdana"/>
                <a:ea typeface="Verdana"/>
              </a:rPr>
              <a:t>Η διαχρονικη πραγματικοτητα</a:t>
            </a:r>
            <a:endParaRPr/>
          </a:p>
        </p:txBody>
      </p:sp>
      <p:sp>
        <p:nvSpPr>
          <p:cNvPr id="257" name="CustomShape 2"/>
          <p:cNvSpPr/>
          <p:nvPr/>
        </p:nvSpPr>
        <p:spPr>
          <a:xfrm>
            <a:off x="-5947920" y="108720"/>
            <a:ext cx="7740720" cy="7740720"/>
          </a:xfrm>
          <a:prstGeom prst="blockArc">
            <a:avLst>
              <a:gd name="adj1" fmla="val 18900000"/>
              <a:gd name="adj2" fmla="val 2700000"/>
              <a:gd name="adj3" fmla="val 279"/>
            </a:avLst>
          </a:prstGeom>
          <a:noFill/>
          <a:ln>
            <a:solidFill>
              <a:schemeClr val="accent6">
                <a:tint val="90000"/>
                <a:hueOff val="0"/>
                <a:satOff val="0"/>
                <a:lumOff val="0"/>
                <a:alphaOff val="0"/>
              </a:schemeClr>
            </a:solidFill>
            <a:round/>
          </a:ln>
        </p:spPr>
        <p:style>
          <a:lnRef idx="2"/>
          <a:fillRef idx="0"/>
          <a:effectRef idx="0"/>
          <a:fontRef idx="minor"/>
        </p:style>
      </p:sp>
      <p:sp>
        <p:nvSpPr>
          <p:cNvPr id="258" name="CustomShape 3"/>
          <p:cNvSpPr/>
          <p:nvPr/>
        </p:nvSpPr>
        <p:spPr>
          <a:xfrm>
            <a:off x="1016280" y="1219320"/>
            <a:ext cx="10734120" cy="979200"/>
          </a:xfrm>
          <a:prstGeom prst="rect">
            <a:avLst/>
          </a:prstGeom>
          <a:gradFill>
            <a:gsLst>
              <a:gs pos="0">
                <a:schemeClr val="accent6">
                  <a:shade val="50000"/>
                  <a:hueOff val="0"/>
                  <a:satOff val="0"/>
                  <a:lumOff val="0"/>
                  <a:alphaOff val="0"/>
                  <a:tint val="68000"/>
                  <a:alpha val="90000"/>
                  <a:lumMod val="100000"/>
                </a:schemeClr>
              </a:gs>
              <a:gs pos="100000">
                <a:schemeClr val="accent6">
                  <a:shade val="50000"/>
                  <a:hueOff val="0"/>
                  <a:satOff val="0"/>
                  <a:lumOff val="0"/>
                  <a:alphaOff val="0"/>
                  <a:tint val="90000"/>
                  <a:lumMod val="95000"/>
                </a:schemeClr>
              </a:gs>
            </a:gsLst>
            <a:lin ang="5400000"/>
          </a:gradFill>
          <a:ln>
            <a:noFill/>
          </a:ln>
          <a:scene3d>
            <a:camera prst="orthographicFront"/>
            <a:lightRig dir="t" rig="flat"/>
          </a:scene3d>
          <a:sp3d prstMaterial="dkEdge">
            <a:bevelT w="8200" h="38100"/>
          </a:sp3d>
        </p:spPr>
        <p:style>
          <a:lnRef idx="0"/>
          <a:fillRef idx="0"/>
          <a:effectRef idx="1"/>
          <a:fontRef idx="minor"/>
        </p:style>
        <p:txBody>
          <a:bodyPr lIns="480600" rIns="35640" tIns="35640" bIns="35640" anchor="ctr"/>
          <a:p>
            <a:pPr>
              <a:lnSpc>
                <a:spcPct val="90000"/>
              </a:lnSpc>
            </a:pPr>
            <a:r>
              <a:rPr lang="el-GR" sz="1400" strike="noStrike">
                <a:solidFill>
                  <a:srgbClr val="000000"/>
                </a:solidFill>
                <a:latin typeface="Arial"/>
                <a:ea typeface="Verdana"/>
              </a:rPr>
              <a:t>Η διεθνής εμπειρία και η επιστημονική έρευνα έχουν δείξει ότι οι υγειονομικές αγορές είναι ατελείς και η αγορά έχει αποτύχει, όπως επίσης και το κράτος στην αποτελεσματική ισορροπία και ρύθμιση του συστήματος υγείας. Η αγορά διασφαλίζει την αποδοτική χρήση των σπάνιων πόρων και την ελευθερία των επιλογών, ενώ το κράτος εγγυάται την ισότητα και την κοινωνική δικαιοσύνη</a:t>
            </a:r>
            <a:endParaRPr/>
          </a:p>
        </p:txBody>
      </p:sp>
      <p:sp>
        <p:nvSpPr>
          <p:cNvPr id="259" name="CustomShape 4"/>
          <p:cNvSpPr/>
          <p:nvPr/>
        </p:nvSpPr>
        <p:spPr>
          <a:xfrm>
            <a:off x="637920" y="1330560"/>
            <a:ext cx="756720" cy="756720"/>
          </a:xfrm>
          <a:prstGeom prst="ellipse">
            <a:avLst/>
          </a:prstGeom>
          <a:gradFill>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a:gradFill>
          <a:ln>
            <a:solidFill>
              <a:schemeClr val="accent6">
                <a:shade val="50000"/>
                <a:hueOff val="0"/>
                <a:satOff val="0"/>
                <a:lumOff val="0"/>
                <a:alphaOff val="0"/>
              </a:schemeClr>
            </a:solidFill>
            <a:round/>
          </a:ln>
        </p:spPr>
        <p:style>
          <a:lnRef idx="1"/>
          <a:fillRef idx="0"/>
          <a:effectRef idx="0"/>
          <a:fontRef idx="minor"/>
        </p:style>
      </p:sp>
      <p:sp>
        <p:nvSpPr>
          <p:cNvPr id="260" name="CustomShape 5"/>
          <p:cNvSpPr/>
          <p:nvPr/>
        </p:nvSpPr>
        <p:spPr>
          <a:xfrm>
            <a:off x="1514520" y="2314440"/>
            <a:ext cx="10236240" cy="605160"/>
          </a:xfrm>
          <a:prstGeom prst="rect">
            <a:avLst/>
          </a:prstGeom>
          <a:gradFill>
            <a:gsLst>
              <a:gs pos="0">
                <a:schemeClr val="accent6">
                  <a:shade val="50000"/>
                  <a:hueOff val="-16626"/>
                  <a:satOff val="-2280"/>
                  <a:lumOff val="13914"/>
                  <a:alphaOff val="0"/>
                  <a:tint val="68000"/>
                  <a:alpha val="90000"/>
                  <a:lumMod val="100000"/>
                </a:schemeClr>
              </a:gs>
              <a:gs pos="100000">
                <a:schemeClr val="accent6">
                  <a:shade val="50000"/>
                  <a:hueOff val="-16626"/>
                  <a:satOff val="-2280"/>
                  <a:lumOff val="13914"/>
                  <a:alphaOff val="0"/>
                  <a:tint val="90000"/>
                  <a:lumMod val="95000"/>
                </a:schemeClr>
              </a:gs>
            </a:gsLst>
            <a:lin ang="5400000"/>
          </a:gradFill>
          <a:ln>
            <a:noFill/>
          </a:ln>
          <a:scene3d>
            <a:camera prst="orthographicFront"/>
            <a:lightRig dir="t" rig="flat"/>
          </a:scene3d>
          <a:sp3d prstMaterial="dkEdge">
            <a:bevelT w="8200" h="38100"/>
          </a:sp3d>
        </p:spPr>
        <p:style>
          <a:lnRef idx="0"/>
          <a:fillRef idx="0"/>
          <a:effectRef idx="1"/>
          <a:fontRef idx="minor"/>
        </p:style>
        <p:txBody>
          <a:bodyPr lIns="480600" rIns="35640" tIns="35640" bIns="35640" anchor="ctr"/>
          <a:p>
            <a:pPr>
              <a:lnSpc>
                <a:spcPct val="90000"/>
              </a:lnSpc>
            </a:pPr>
            <a:r>
              <a:rPr lang="el-GR" sz="1400" strike="noStrike">
                <a:solidFill>
                  <a:srgbClr val="000000"/>
                </a:solidFill>
                <a:latin typeface="Arial"/>
                <a:ea typeface="Verdana"/>
              </a:rPr>
              <a:t>Συνεπώς, η απάντηση βρίσκεται στην επιλογή του κατάλληλου μείγματος. Πρόκειται για μια δύσκολη </a:t>
            </a:r>
            <a:r>
              <a:rPr b="1" lang="el-GR" sz="1400" strike="noStrike">
                <a:solidFill>
                  <a:srgbClr val="000000"/>
                </a:solidFill>
                <a:latin typeface="Arial"/>
                <a:ea typeface="Verdana"/>
              </a:rPr>
              <a:t>πολιτική απόφαση</a:t>
            </a:r>
            <a:r>
              <a:rPr lang="el-GR" sz="1400" strike="noStrike">
                <a:solidFill>
                  <a:srgbClr val="000000"/>
                </a:solidFill>
                <a:latin typeface="Arial"/>
                <a:ea typeface="Verdana"/>
              </a:rPr>
              <a:t> </a:t>
            </a:r>
            <a:endParaRPr/>
          </a:p>
        </p:txBody>
      </p:sp>
      <p:sp>
        <p:nvSpPr>
          <p:cNvPr id="261" name="CustomShape 6"/>
          <p:cNvSpPr/>
          <p:nvPr/>
        </p:nvSpPr>
        <p:spPr>
          <a:xfrm>
            <a:off x="1136160" y="2238840"/>
            <a:ext cx="756720" cy="756720"/>
          </a:xfrm>
          <a:prstGeom prst="ellipse">
            <a:avLst/>
          </a:prstGeom>
          <a:gradFill>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a:gradFill>
          <a:ln>
            <a:solidFill>
              <a:schemeClr val="accent6">
                <a:shade val="50000"/>
                <a:hueOff val="-16626"/>
                <a:satOff val="-2280"/>
                <a:lumOff val="13914"/>
                <a:alphaOff val="0"/>
              </a:schemeClr>
            </a:solidFill>
            <a:round/>
          </a:ln>
        </p:spPr>
        <p:style>
          <a:lnRef idx="1"/>
          <a:fillRef idx="0"/>
          <a:effectRef idx="0"/>
          <a:fontRef idx="minor"/>
        </p:style>
      </p:sp>
      <p:sp>
        <p:nvSpPr>
          <p:cNvPr id="262" name="CustomShape 7"/>
          <p:cNvSpPr/>
          <p:nvPr/>
        </p:nvSpPr>
        <p:spPr>
          <a:xfrm>
            <a:off x="1742400" y="3043800"/>
            <a:ext cx="10008360" cy="810000"/>
          </a:xfrm>
          <a:prstGeom prst="rect">
            <a:avLst/>
          </a:prstGeom>
          <a:gradFill>
            <a:gsLst>
              <a:gs pos="0">
                <a:schemeClr val="accent6">
                  <a:shade val="50000"/>
                  <a:hueOff val="-33252"/>
                  <a:satOff val="-4560"/>
                  <a:lumOff val="27828"/>
                  <a:alphaOff val="0"/>
                  <a:tint val="68000"/>
                  <a:alpha val="90000"/>
                  <a:lumMod val="100000"/>
                </a:schemeClr>
              </a:gs>
              <a:gs pos="100000">
                <a:schemeClr val="accent6">
                  <a:shade val="50000"/>
                  <a:hueOff val="-33252"/>
                  <a:satOff val="-4560"/>
                  <a:lumOff val="27828"/>
                  <a:alphaOff val="0"/>
                  <a:tint val="90000"/>
                  <a:lumMod val="95000"/>
                </a:schemeClr>
              </a:gs>
            </a:gsLst>
            <a:lin ang="5400000"/>
          </a:gradFill>
          <a:ln>
            <a:noFill/>
          </a:ln>
          <a:scene3d>
            <a:camera prst="orthographicFront"/>
            <a:lightRig dir="t" rig="flat"/>
          </a:scene3d>
          <a:sp3d prstMaterial="dkEdge">
            <a:bevelT w="8200" h="38100"/>
          </a:sp3d>
        </p:spPr>
        <p:style>
          <a:lnRef idx="0"/>
          <a:fillRef idx="0"/>
          <a:effectRef idx="1"/>
          <a:fontRef idx="minor"/>
        </p:style>
        <p:txBody>
          <a:bodyPr lIns="480600" rIns="35640" tIns="35640" bIns="35640" anchor="ctr"/>
          <a:p>
            <a:pPr>
              <a:lnSpc>
                <a:spcPct val="90000"/>
              </a:lnSpc>
            </a:pPr>
            <a:r>
              <a:rPr lang="el-GR" sz="1400" strike="noStrike">
                <a:solidFill>
                  <a:srgbClr val="000000"/>
                </a:solidFill>
                <a:latin typeface="Arial"/>
                <a:ea typeface="Verdana"/>
              </a:rPr>
              <a:t>Απόδειξη αυτού αποτελεί η ποιότητα της πολιτικής και οικονομικής συζήτησης που αντιλαμβάνεται τη χρήση χρηματοδοτικών εργαλείων (leasing, χρονομίσθωση, ΣΔΙΤ) για επενδύσεις στην υγεία και την εισαγωγή σύγχρονων μεθόδων management στην ιατρική περίθαλψη ως «βλασφημία»</a:t>
            </a:r>
            <a:endParaRPr/>
          </a:p>
        </p:txBody>
      </p:sp>
      <p:sp>
        <p:nvSpPr>
          <p:cNvPr id="263" name="CustomShape 8"/>
          <p:cNvSpPr/>
          <p:nvPr/>
        </p:nvSpPr>
        <p:spPr>
          <a:xfrm>
            <a:off x="1363680" y="3147120"/>
            <a:ext cx="756720" cy="756720"/>
          </a:xfrm>
          <a:prstGeom prst="ellipse">
            <a:avLst/>
          </a:prstGeom>
          <a:gradFill>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a:gradFill>
          <a:ln>
            <a:solidFill>
              <a:schemeClr val="accent6">
                <a:shade val="50000"/>
                <a:hueOff val="-33252"/>
                <a:satOff val="-4560"/>
                <a:lumOff val="27828"/>
                <a:alphaOff val="0"/>
              </a:schemeClr>
            </a:solidFill>
            <a:round/>
          </a:ln>
        </p:spPr>
        <p:style>
          <a:lnRef idx="1"/>
          <a:fillRef idx="0"/>
          <a:effectRef idx="0"/>
          <a:fontRef idx="minor"/>
        </p:style>
      </p:sp>
      <p:sp>
        <p:nvSpPr>
          <p:cNvPr id="264" name="CustomShape 9"/>
          <p:cNvSpPr/>
          <p:nvPr/>
        </p:nvSpPr>
        <p:spPr>
          <a:xfrm>
            <a:off x="1712880" y="3934440"/>
            <a:ext cx="10008360" cy="605160"/>
          </a:xfrm>
          <a:prstGeom prst="rect">
            <a:avLst/>
          </a:prstGeom>
          <a:gradFill>
            <a:gsLst>
              <a:gs pos="0">
                <a:schemeClr val="accent6">
                  <a:shade val="50000"/>
                  <a:hueOff val="-49878"/>
                  <a:satOff val="-6840"/>
                  <a:lumOff val="41742"/>
                  <a:alphaOff val="0"/>
                  <a:tint val="68000"/>
                  <a:alpha val="90000"/>
                  <a:lumMod val="100000"/>
                </a:schemeClr>
              </a:gs>
              <a:gs pos="100000">
                <a:schemeClr val="accent6">
                  <a:shade val="50000"/>
                  <a:hueOff val="-49878"/>
                  <a:satOff val="-6840"/>
                  <a:lumOff val="41742"/>
                  <a:alphaOff val="0"/>
                  <a:tint val="90000"/>
                  <a:lumMod val="95000"/>
                </a:schemeClr>
              </a:gs>
            </a:gsLst>
            <a:lin ang="5400000"/>
          </a:gradFill>
          <a:ln>
            <a:noFill/>
          </a:ln>
          <a:scene3d>
            <a:camera prst="orthographicFront"/>
            <a:lightRig dir="t" rig="flat"/>
          </a:scene3d>
          <a:sp3d prstMaterial="dkEdge">
            <a:bevelT w="8200" h="38100"/>
          </a:sp3d>
        </p:spPr>
        <p:style>
          <a:lnRef idx="0"/>
          <a:fillRef idx="0"/>
          <a:effectRef idx="1"/>
          <a:fontRef idx="minor"/>
        </p:style>
        <p:txBody>
          <a:bodyPr lIns="480600" rIns="35640" tIns="35640" bIns="35640" anchor="ctr"/>
          <a:p>
            <a:pPr>
              <a:lnSpc>
                <a:spcPct val="90000"/>
              </a:lnSpc>
            </a:pPr>
            <a:r>
              <a:rPr lang="el-GR" sz="1400" strike="noStrike">
                <a:solidFill>
                  <a:srgbClr val="000000"/>
                </a:solidFill>
                <a:latin typeface="Arial"/>
                <a:ea typeface="Verdana"/>
              </a:rPr>
              <a:t>Συγχέει την ιδεολογία με τις ορθές πρακτικές διαχείρισης</a:t>
            </a:r>
            <a:endParaRPr/>
          </a:p>
        </p:txBody>
      </p:sp>
      <p:sp>
        <p:nvSpPr>
          <p:cNvPr id="265" name="CustomShape 10"/>
          <p:cNvSpPr/>
          <p:nvPr/>
        </p:nvSpPr>
        <p:spPr>
          <a:xfrm>
            <a:off x="1317960" y="3978000"/>
            <a:ext cx="756720" cy="756720"/>
          </a:xfrm>
          <a:prstGeom prst="ellipse">
            <a:avLst/>
          </a:prstGeom>
          <a:gradFill>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a:gradFill>
          <a:ln>
            <a:solidFill>
              <a:schemeClr val="accent6">
                <a:shade val="50000"/>
                <a:hueOff val="-49878"/>
                <a:satOff val="-6840"/>
                <a:lumOff val="41742"/>
                <a:alphaOff val="0"/>
              </a:schemeClr>
            </a:solidFill>
            <a:round/>
          </a:ln>
        </p:spPr>
        <p:style>
          <a:lnRef idx="1"/>
          <a:fillRef idx="0"/>
          <a:effectRef idx="0"/>
          <a:fontRef idx="minor"/>
        </p:style>
      </p:sp>
      <p:sp>
        <p:nvSpPr>
          <p:cNvPr id="266" name="CustomShape 11"/>
          <p:cNvSpPr/>
          <p:nvPr/>
        </p:nvSpPr>
        <p:spPr>
          <a:xfrm>
            <a:off x="1484640" y="4649040"/>
            <a:ext cx="10236240" cy="1273320"/>
          </a:xfrm>
          <a:prstGeom prst="rect">
            <a:avLst/>
          </a:prstGeom>
          <a:gradFill>
            <a:gsLst>
              <a:gs pos="0">
                <a:schemeClr val="accent6">
                  <a:shade val="50000"/>
                  <a:hueOff val="-33252"/>
                  <a:satOff val="-4560"/>
                  <a:lumOff val="27828"/>
                  <a:alphaOff val="0"/>
                  <a:tint val="68000"/>
                  <a:alpha val="90000"/>
                  <a:lumMod val="100000"/>
                </a:schemeClr>
              </a:gs>
              <a:gs pos="100000">
                <a:schemeClr val="accent6">
                  <a:shade val="50000"/>
                  <a:hueOff val="-33252"/>
                  <a:satOff val="-4560"/>
                  <a:lumOff val="27828"/>
                  <a:alphaOff val="0"/>
                  <a:tint val="90000"/>
                  <a:lumMod val="95000"/>
                </a:schemeClr>
              </a:gs>
            </a:gsLst>
            <a:lin ang="5400000"/>
          </a:gradFill>
          <a:ln>
            <a:noFill/>
          </a:ln>
          <a:scene3d>
            <a:camera prst="orthographicFront"/>
            <a:lightRig dir="t" rig="flat"/>
          </a:scene3d>
          <a:sp3d prstMaterial="dkEdge">
            <a:bevelT w="8200" h="38100"/>
          </a:sp3d>
        </p:spPr>
        <p:style>
          <a:lnRef idx="0"/>
          <a:fillRef idx="0"/>
          <a:effectRef idx="1"/>
          <a:fontRef idx="minor"/>
        </p:style>
        <p:txBody>
          <a:bodyPr lIns="480600" rIns="35640" tIns="35640" bIns="35640" anchor="ctr"/>
          <a:p>
            <a:pPr>
              <a:lnSpc>
                <a:spcPct val="90000"/>
              </a:lnSpc>
            </a:pPr>
            <a:r>
              <a:rPr lang="el-GR" sz="1400" strike="noStrike">
                <a:solidFill>
                  <a:srgbClr val="000000"/>
                </a:solidFill>
                <a:latin typeface="Arial"/>
                <a:ea typeface="Verdana"/>
              </a:rPr>
              <a:t>Έτσι υψώνει τείχη ανάμεσα στον δημόσιο και ιδιωτικό τομέα, διαιωνίζει τη σχέση 60/40 και εμποδίζει την ολοκλήρωση του τομέα της ιατρικής περίθαλψης σε εθνικό σύστημα υγείας. </a:t>
            </a:r>
            <a:endParaRPr/>
          </a:p>
          <a:p>
            <a:pPr>
              <a:lnSpc>
                <a:spcPct val="90000"/>
              </a:lnSpc>
            </a:pPr>
            <a:r>
              <a:rPr lang="el-GR" sz="1400" strike="noStrike">
                <a:solidFill>
                  <a:srgbClr val="000000"/>
                </a:solidFill>
                <a:latin typeface="Arial"/>
                <a:ea typeface="Verdana"/>
              </a:rPr>
              <a:t>Η μεταρρύθμιση του υγειονομικού τομέα συναρτάται με την μετάβαση από το «διχασμένο σώμα» του ΕΣΥ σε ένα ενιαίο εθνικό σύστημα με βάση την πραγματική καθολική κάλυψη, την ισότητα και την κοινωνική δικαιοσύνη</a:t>
            </a:r>
            <a:endParaRPr/>
          </a:p>
        </p:txBody>
      </p:sp>
      <p:sp>
        <p:nvSpPr>
          <p:cNvPr id="267" name="CustomShape 12"/>
          <p:cNvSpPr/>
          <p:nvPr/>
        </p:nvSpPr>
        <p:spPr>
          <a:xfrm>
            <a:off x="1136160" y="4962960"/>
            <a:ext cx="756720" cy="756720"/>
          </a:xfrm>
          <a:prstGeom prst="ellipse">
            <a:avLst/>
          </a:prstGeom>
          <a:gradFill>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a:gradFill>
          <a:ln>
            <a:solidFill>
              <a:schemeClr val="accent6">
                <a:shade val="50000"/>
                <a:hueOff val="-33252"/>
                <a:satOff val="-4560"/>
                <a:lumOff val="27828"/>
                <a:alphaOff val="0"/>
              </a:schemeClr>
            </a:solidFill>
            <a:round/>
          </a:ln>
        </p:spPr>
        <p:style>
          <a:lnRef idx="1"/>
          <a:fillRef idx="0"/>
          <a:effectRef idx="0"/>
          <a:fontRef idx="minor"/>
        </p:style>
      </p:sp>
      <p:sp>
        <p:nvSpPr>
          <p:cNvPr id="268" name="CustomShape 13"/>
          <p:cNvSpPr/>
          <p:nvPr/>
        </p:nvSpPr>
        <p:spPr>
          <a:xfrm>
            <a:off x="915120" y="6015600"/>
            <a:ext cx="10835640" cy="606600"/>
          </a:xfrm>
          <a:prstGeom prst="rect">
            <a:avLst/>
          </a:prstGeom>
          <a:gradFill>
            <a:gsLst>
              <a:gs pos="49000">
                <a:schemeClr val="accent6">
                  <a:shade val="50000"/>
                  <a:hueOff val="-16626"/>
                  <a:satOff val="-2280"/>
                  <a:lumOff val="13914"/>
                  <a:alphaOff val="0"/>
                  <a:tint val="68000"/>
                  <a:alpha val="90000"/>
                  <a:lumMod val="100000"/>
                </a:schemeClr>
              </a:gs>
              <a:gs pos="100000">
                <a:schemeClr val="accent6">
                  <a:shade val="50000"/>
                  <a:hueOff val="-16626"/>
                  <a:satOff val="-2280"/>
                  <a:lumOff val="13914"/>
                  <a:alphaOff val="0"/>
                  <a:tint val="90000"/>
                  <a:lumMod val="95000"/>
                </a:schemeClr>
              </a:gs>
            </a:gsLst>
            <a:lin ang="5400000"/>
          </a:gradFill>
          <a:ln>
            <a:noFill/>
          </a:ln>
          <a:scene3d>
            <a:camera prst="orthographicFront"/>
            <a:lightRig dir="t" rig="flat"/>
          </a:scene3d>
          <a:sp3d prstMaterial="dkEdge">
            <a:bevelT w="8200" h="38100"/>
          </a:sp3d>
        </p:spPr>
        <p:style>
          <a:lnRef idx="0"/>
          <a:fillRef idx="0"/>
          <a:effectRef idx="1"/>
          <a:fontRef idx="minor"/>
        </p:style>
        <p:txBody>
          <a:bodyPr lIns="480600" rIns="35640" tIns="35640" bIns="35640" anchor="ctr"/>
          <a:p>
            <a:pPr>
              <a:lnSpc>
                <a:spcPct val="90000"/>
              </a:lnSpc>
            </a:pPr>
            <a:r>
              <a:rPr b="1" lang="el-GR" sz="1400" strike="noStrike">
                <a:solidFill>
                  <a:srgbClr val="000000"/>
                </a:solidFill>
                <a:latin typeface="Arial"/>
                <a:ea typeface="Verdana"/>
              </a:rPr>
              <a:t>Με απλά λόγια: όλοι οι πάροχοι με όλους τους χρήστες, με πραγματικές τιμές, με κοινούς κανόνες και με κίνητρα για ανταλλαγές στο «φως της ημέρας» υπό την σκέπη ενός ενιαίου πληρωτή, της ασφάλισης υγείας</a:t>
            </a:r>
            <a:endParaRPr/>
          </a:p>
        </p:txBody>
      </p:sp>
      <p:sp>
        <p:nvSpPr>
          <p:cNvPr id="269" name="CustomShape 14"/>
          <p:cNvSpPr/>
          <p:nvPr/>
        </p:nvSpPr>
        <p:spPr>
          <a:xfrm>
            <a:off x="581040" y="6022440"/>
            <a:ext cx="756720" cy="756720"/>
          </a:xfrm>
          <a:prstGeom prst="ellipse">
            <a:avLst/>
          </a:prstGeom>
          <a:gradFill>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a:gradFill>
          <a:ln>
            <a:solidFill>
              <a:schemeClr val="accent6">
                <a:shade val="50000"/>
                <a:hueOff val="-16626"/>
                <a:satOff val="-2280"/>
                <a:lumOff val="13914"/>
                <a:alphaOff val="0"/>
              </a:schemeClr>
            </a:solidFill>
            <a:round/>
          </a:ln>
        </p:spPr>
        <p:style>
          <a:lnRef idx="1"/>
          <a:fillRef idx="0"/>
          <a:effectRef idx="0"/>
          <a:fontRef idx="minor"/>
        </p:style>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70" name="Picture 3" descr=""/>
          <p:cNvPicPr/>
          <p:nvPr/>
        </p:nvPicPr>
        <p:blipFill>
          <a:blip r:embed="rId1"/>
          <a:stretch/>
        </p:blipFill>
        <p:spPr>
          <a:xfrm>
            <a:off x="9215640" y="5849280"/>
            <a:ext cx="2976120" cy="987840"/>
          </a:xfrm>
          <a:prstGeom prst="rect">
            <a:avLst/>
          </a:prstGeom>
          <a:ln>
            <a:noFill/>
          </a:ln>
        </p:spPr>
      </p:pic>
      <p:sp>
        <p:nvSpPr>
          <p:cNvPr id="271" name="TextShape 1"/>
          <p:cNvSpPr txBox="1"/>
          <p:nvPr/>
        </p:nvSpPr>
        <p:spPr>
          <a:xfrm>
            <a:off x="581040" y="729720"/>
            <a:ext cx="11029320" cy="987840"/>
          </a:xfrm>
          <a:prstGeom prst="rect">
            <a:avLst/>
          </a:prstGeom>
          <a:noFill/>
          <a:ln>
            <a:noFill/>
          </a:ln>
        </p:spPr>
        <p:txBody>
          <a:bodyPr/>
          <a:p>
            <a:pPr>
              <a:lnSpc>
                <a:spcPct val="100000"/>
              </a:lnSpc>
            </a:pPr>
            <a:r>
              <a:rPr lang="en-US" sz="2800" strike="noStrike" cap="all">
                <a:solidFill>
                  <a:srgbClr val="404040"/>
                </a:solidFill>
                <a:latin typeface="Verdana"/>
                <a:ea typeface="Verdana"/>
              </a:rPr>
              <a:t>Ο λογοσ….</a:t>
            </a:r>
            <a:endParaRPr/>
          </a:p>
        </p:txBody>
      </p:sp>
      <p:sp>
        <p:nvSpPr>
          <p:cNvPr id="272" name="TextShape 2"/>
          <p:cNvSpPr txBox="1"/>
          <p:nvPr/>
        </p:nvSpPr>
        <p:spPr>
          <a:xfrm>
            <a:off x="581040" y="1717920"/>
            <a:ext cx="5194440" cy="1090440"/>
          </a:xfrm>
          <a:prstGeom prst="rect">
            <a:avLst/>
          </a:prstGeom>
          <a:noFill/>
          <a:ln>
            <a:noFill/>
          </a:ln>
        </p:spPr>
        <p:txBody>
          <a:bodyPr anchor="ctr"/>
          <a:p>
            <a:pPr algn="just">
              <a:lnSpc>
                <a:spcPct val="100000"/>
              </a:lnSpc>
              <a:buSzPct val="92000"/>
              <a:buFont typeface="Wingdings" charset="2"/>
              <a:buChar char=""/>
            </a:pPr>
            <a:r>
              <a:rPr b="1" lang="en-US" sz="1500" strike="noStrike">
                <a:solidFill>
                  <a:srgbClr val="404040"/>
                </a:solidFill>
                <a:latin typeface="Verdana"/>
                <a:ea typeface="Verdana"/>
              </a:rPr>
              <a:t>Οι πολίτες της χώρας αξίζουν τις καλύτερες και ποιοτικότερες υπηρεσίες υγείας, οι οποίες ήταν, είναι και θα παραμείνουν δωρεάν</a:t>
            </a:r>
            <a:endParaRPr/>
          </a:p>
        </p:txBody>
      </p:sp>
      <p:sp>
        <p:nvSpPr>
          <p:cNvPr id="273" name="TextShape 3"/>
          <p:cNvSpPr txBox="1"/>
          <p:nvPr/>
        </p:nvSpPr>
        <p:spPr>
          <a:xfrm>
            <a:off x="581040" y="2939400"/>
            <a:ext cx="5451480" cy="4012200"/>
          </a:xfrm>
          <a:prstGeom prst="rect">
            <a:avLst/>
          </a:prstGeom>
          <a:noFill/>
          <a:ln>
            <a:noFill/>
          </a:ln>
        </p:spPr>
        <p:txBody>
          <a:bodyPr/>
          <a:p>
            <a:pPr algn="just">
              <a:lnSpc>
                <a:spcPct val="100000"/>
              </a:lnSpc>
              <a:buSzPct val="92000"/>
              <a:buFont typeface="Wingdings" charset="2"/>
              <a:buChar char=""/>
            </a:pPr>
            <a:r>
              <a:rPr lang="en-US" sz="1400" strike="noStrike">
                <a:solidFill>
                  <a:srgbClr val="404040"/>
                </a:solidFill>
                <a:latin typeface="Verdana"/>
                <a:ea typeface="Verdana"/>
              </a:rPr>
              <a:t>Οι πόροι που απαιτούνται θα προέλθουν από τον κρατικό προϋπολογισμό, από ευρωπαϊκά κονδύλια και από το χρηματοδοτικό εργαλείο των ΣΔΙΤ </a:t>
            </a:r>
            <a:endParaRPr/>
          </a:p>
          <a:p>
            <a:pPr algn="just">
              <a:lnSpc>
                <a:spcPct val="100000"/>
              </a:lnSpc>
              <a:buSzPct val="92000"/>
              <a:buFont typeface="Wingdings" charset="2"/>
              <a:buChar char=""/>
            </a:pPr>
            <a:r>
              <a:rPr lang="en-US" sz="1400" strike="noStrike">
                <a:solidFill>
                  <a:srgbClr val="404040"/>
                </a:solidFill>
                <a:latin typeface="Verdana"/>
                <a:ea typeface="Verdana"/>
              </a:rPr>
              <a:t>Ένα εργαλείο που χρησιμοποιείται με επιτυχία σε όλες τις ευρωπαϊκές χώρες </a:t>
            </a:r>
            <a:endParaRPr/>
          </a:p>
          <a:p>
            <a:pPr algn="just">
              <a:lnSpc>
                <a:spcPct val="100000"/>
              </a:lnSpc>
              <a:buSzPct val="92000"/>
              <a:buFont typeface="Wingdings" charset="2"/>
              <a:buChar char=""/>
            </a:pPr>
            <a:r>
              <a:rPr lang="en-US" sz="1400" strike="noStrike">
                <a:solidFill>
                  <a:srgbClr val="404040"/>
                </a:solidFill>
                <a:latin typeface="Verdana"/>
                <a:ea typeface="Verdana"/>
              </a:rPr>
              <a:t>Η συνεργασία του δημοσίου με τον ιδιωτικό τομέα μπορεί, για παράδειγμα, να διασφαλίσει την αδιάλειπτη λειτουργία του εξοπλισμού των δημόσιων νοσοκομείων, τον εξορθολογισμό του κόστους για τα νοσοκομεία μας, δηλαδή για τον φορολογούμενο και την έγκαιρη πρόσβαση του πολίτη σε υψηλής ποιότητας υπηρεσίες, χωρίς επιπλέον επιβάρυνση</a:t>
            </a:r>
            <a:endParaRPr/>
          </a:p>
          <a:p>
            <a:pPr>
              <a:lnSpc>
                <a:spcPct val="100000"/>
              </a:lnSpc>
            </a:pPr>
            <a:r>
              <a:rPr lang="en-US" sz="1400" strike="noStrike">
                <a:solidFill>
                  <a:srgbClr val="404040"/>
                </a:solidFill>
                <a:latin typeface="Verdana"/>
                <a:ea typeface="Verdana"/>
              </a:rPr>
              <a:t>                                                                                                        </a:t>
            </a:r>
            <a:endParaRPr/>
          </a:p>
        </p:txBody>
      </p:sp>
      <p:sp>
        <p:nvSpPr>
          <p:cNvPr id="274" name="TextShape 4"/>
          <p:cNvSpPr txBox="1"/>
          <p:nvPr/>
        </p:nvSpPr>
        <p:spPr>
          <a:xfrm>
            <a:off x="6415920" y="1815840"/>
            <a:ext cx="5194440" cy="987840"/>
          </a:xfrm>
          <a:prstGeom prst="rect">
            <a:avLst/>
          </a:prstGeom>
          <a:noFill/>
          <a:ln>
            <a:noFill/>
          </a:ln>
        </p:spPr>
        <p:txBody>
          <a:bodyPr anchor="ctr"/>
          <a:p>
            <a:pPr>
              <a:lnSpc>
                <a:spcPct val="100000"/>
              </a:lnSpc>
            </a:pPr>
            <a:endParaRPr/>
          </a:p>
          <a:p>
            <a:pPr algn="just">
              <a:lnSpc>
                <a:spcPct val="100000"/>
              </a:lnSpc>
              <a:buSzPct val="92000"/>
              <a:buFont typeface="Wingdings" charset="2"/>
              <a:buChar char=""/>
            </a:pPr>
            <a:r>
              <a:rPr b="1" lang="en-US" sz="1500" strike="noStrike">
                <a:solidFill>
                  <a:srgbClr val="404040"/>
                </a:solidFill>
                <a:latin typeface="Verdana"/>
                <a:ea typeface="Verdana"/>
              </a:rPr>
              <a:t>Όμως, μετά από 10 χρόνια δημοσιονομικής κρίσης, το ΕΣΥ χρειάζεται ενίσχυση, στήριξη και αναβάθμιση</a:t>
            </a:r>
            <a:endParaRPr/>
          </a:p>
          <a:p>
            <a:pPr>
              <a:lnSpc>
                <a:spcPct val="100000"/>
              </a:lnSpc>
            </a:pPr>
            <a:endParaRPr/>
          </a:p>
        </p:txBody>
      </p:sp>
      <p:sp>
        <p:nvSpPr>
          <p:cNvPr id="275" name="TextShape 5"/>
          <p:cNvSpPr txBox="1"/>
          <p:nvPr/>
        </p:nvSpPr>
        <p:spPr>
          <a:xfrm>
            <a:off x="6415920" y="2926080"/>
            <a:ext cx="5194440" cy="2934720"/>
          </a:xfrm>
          <a:prstGeom prst="rect">
            <a:avLst/>
          </a:prstGeom>
          <a:noFill/>
          <a:ln>
            <a:noFill/>
          </a:ln>
        </p:spPr>
        <p:txBody>
          <a:bodyPr/>
          <a:p>
            <a:pPr>
              <a:lnSpc>
                <a:spcPct val="100000"/>
              </a:lnSpc>
            </a:pPr>
            <a:r>
              <a:rPr lang="en-US" sz="1400" strike="noStrike">
                <a:solidFill>
                  <a:srgbClr val="404040"/>
                </a:solidFill>
                <a:latin typeface="Verdana"/>
                <a:ea typeface="Verdana"/>
              </a:rPr>
              <a:t>Αυτό διότι: </a:t>
            </a:r>
            <a:endParaRPr/>
          </a:p>
          <a:p>
            <a:pPr lvl="1">
              <a:lnSpc>
                <a:spcPct val="100000"/>
              </a:lnSpc>
              <a:buSzPct val="92000"/>
              <a:buFont typeface="Wingdings" charset="2"/>
              <a:buChar char=""/>
            </a:pPr>
            <a:r>
              <a:rPr lang="en-US" sz="1400" strike="noStrike">
                <a:solidFill>
                  <a:srgbClr val="404040"/>
                </a:solidFill>
                <a:latin typeface="Verdana"/>
                <a:ea typeface="Verdana"/>
              </a:rPr>
              <a:t>1 στα 2 νοσοκομεία είναι χωρίς σύστημα διαλογής</a:t>
            </a:r>
            <a:endParaRPr/>
          </a:p>
          <a:p>
            <a:pPr lvl="1">
              <a:lnSpc>
                <a:spcPct val="100000"/>
              </a:lnSpc>
              <a:buSzPct val="92000"/>
              <a:buFont typeface="Wingdings" charset="2"/>
              <a:buChar char=""/>
            </a:pPr>
            <a:r>
              <a:rPr lang="en-US" sz="1400" strike="noStrike">
                <a:solidFill>
                  <a:srgbClr val="404040"/>
                </a:solidFill>
                <a:latin typeface="Verdana"/>
                <a:ea typeface="Verdana"/>
              </a:rPr>
              <a:t>3 στα 4 νοσοκομεία είναι χωρίς καταγραφή του χρόνου αναμονής για τους πολίτες που ταλαιπωρούνται</a:t>
            </a:r>
            <a:endParaRPr/>
          </a:p>
          <a:p>
            <a:pPr lvl="1">
              <a:lnSpc>
                <a:spcPct val="100000"/>
              </a:lnSpc>
              <a:buSzPct val="92000"/>
              <a:buFont typeface="Wingdings" charset="2"/>
              <a:buChar char=""/>
            </a:pPr>
            <a:r>
              <a:rPr lang="en-US" sz="1400" strike="noStrike">
                <a:solidFill>
                  <a:srgbClr val="404040"/>
                </a:solidFill>
                <a:latin typeface="Verdana"/>
                <a:ea typeface="Verdana"/>
              </a:rPr>
              <a:t>4 στα 10 νοσοκομεία είναι χωρίς ασφαλές πρόγραμμα εφημεριών</a:t>
            </a:r>
            <a:endParaRPr/>
          </a:p>
          <a:p>
            <a:pPr lvl="1">
              <a:lnSpc>
                <a:spcPct val="100000"/>
              </a:lnSpc>
              <a:buSzPct val="92000"/>
              <a:buFont typeface="Wingdings" charset="2"/>
              <a:buChar char=""/>
            </a:pPr>
            <a:r>
              <a:rPr lang="en-US" sz="1400" strike="noStrike">
                <a:solidFill>
                  <a:srgbClr val="404040"/>
                </a:solidFill>
                <a:latin typeface="Verdana"/>
                <a:ea typeface="Verdana"/>
              </a:rPr>
              <a:t>1 στα 2 νοσοκομεία είναι χωρίς ηλεκτρονικό φάκελο ασθενούς</a:t>
            </a:r>
            <a:endParaRPr/>
          </a:p>
          <a:p>
            <a:pPr lvl="1">
              <a:lnSpc>
                <a:spcPct val="100000"/>
              </a:lnSpc>
              <a:buSzPct val="92000"/>
              <a:buFont typeface="Wingdings" charset="2"/>
              <a:buChar char=""/>
            </a:pPr>
            <a:r>
              <a:rPr lang="en-US" sz="1400" strike="noStrike">
                <a:solidFill>
                  <a:srgbClr val="404040"/>
                </a:solidFill>
                <a:latin typeface="Verdana"/>
                <a:ea typeface="Verdana"/>
              </a:rPr>
              <a:t>85 από τα 118 νοσοκομεία είναι χωρίς ισολογισμό</a:t>
            </a:r>
            <a:endParaRPr/>
          </a:p>
          <a:p>
            <a:pPr>
              <a:lnSpc>
                <a:spcPct val="110000"/>
              </a:lnSpc>
            </a:pPr>
            <a:endParaRPr/>
          </a:p>
        </p:txBody>
      </p:sp>
      <p:pic>
        <p:nvPicPr>
          <p:cNvPr id="276" name="Picture 5" descr=""/>
          <p:cNvPicPr/>
          <p:nvPr/>
        </p:nvPicPr>
        <p:blipFill>
          <a:blip r:embed="rId2"/>
          <a:stretch/>
        </p:blipFill>
        <p:spPr>
          <a:xfrm>
            <a:off x="3987720" y="631800"/>
            <a:ext cx="4215960" cy="1063800"/>
          </a:xfrm>
          <a:prstGeom prst="rect">
            <a:avLst/>
          </a:prstGeom>
          <a:ln>
            <a:noFill/>
          </a:ln>
        </p:spPr>
      </p:pic>
      <p:pic>
        <p:nvPicPr>
          <p:cNvPr id="277" name="Picture 6" descr=""/>
          <p:cNvPicPr/>
          <p:nvPr/>
        </p:nvPicPr>
        <p:blipFill>
          <a:blip r:embed="rId3"/>
          <a:stretch/>
        </p:blipFill>
        <p:spPr>
          <a:xfrm rot="20590800">
            <a:off x="8440560" y="640800"/>
            <a:ext cx="3539160" cy="5522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78" name="TextShape 1"/>
          <p:cNvSpPr txBox="1"/>
          <p:nvPr/>
        </p:nvSpPr>
        <p:spPr>
          <a:xfrm>
            <a:off x="581040" y="729720"/>
            <a:ext cx="11029320" cy="692280"/>
          </a:xfrm>
          <a:prstGeom prst="rect">
            <a:avLst/>
          </a:prstGeom>
          <a:noFill/>
          <a:ln>
            <a:noFill/>
          </a:ln>
        </p:spPr>
        <p:txBody>
          <a:bodyPr/>
          <a:p>
            <a:pPr>
              <a:lnSpc>
                <a:spcPct val="100000"/>
              </a:lnSpc>
            </a:pPr>
            <a:r>
              <a:rPr lang="en-US" sz="2800" strike="noStrike" cap="all">
                <a:solidFill>
                  <a:srgbClr val="404040"/>
                </a:solidFill>
                <a:latin typeface="Franklin Gothic Demi"/>
              </a:rPr>
              <a:t>Ο αντιλογοσ….</a:t>
            </a:r>
            <a:endParaRPr/>
          </a:p>
        </p:txBody>
      </p:sp>
      <p:pic>
        <p:nvPicPr>
          <p:cNvPr id="279" name="Picture 3" descr=""/>
          <p:cNvPicPr/>
          <p:nvPr/>
        </p:nvPicPr>
        <p:blipFill>
          <a:blip r:embed="rId1"/>
          <a:srcRect l="8320" t="0" r="5888" b="0"/>
          <a:stretch/>
        </p:blipFill>
        <p:spPr>
          <a:xfrm>
            <a:off x="581040" y="1277280"/>
            <a:ext cx="3444840" cy="2409120"/>
          </a:xfrm>
          <a:prstGeom prst="rect">
            <a:avLst/>
          </a:prstGeom>
          <a:ln>
            <a:noFill/>
          </a:ln>
        </p:spPr>
      </p:pic>
      <p:sp>
        <p:nvSpPr>
          <p:cNvPr id="280" name="TextShape 2"/>
          <p:cNvSpPr txBox="1"/>
          <p:nvPr/>
        </p:nvSpPr>
        <p:spPr>
          <a:xfrm>
            <a:off x="4731480" y="1422360"/>
            <a:ext cx="6878880" cy="4705560"/>
          </a:xfrm>
          <a:prstGeom prst="rect">
            <a:avLst/>
          </a:prstGeom>
          <a:noFill/>
          <a:ln>
            <a:noFill/>
          </a:ln>
        </p:spPr>
        <p:txBody>
          <a:bodyPr anchor="ctr"/>
          <a:p>
            <a:pPr algn="just">
              <a:lnSpc>
                <a:spcPct val="100000"/>
              </a:lnSpc>
              <a:buSzPct val="92000"/>
              <a:buFont typeface="Wingdings 2" charset="2"/>
              <a:buChar char=""/>
            </a:pPr>
            <a:r>
              <a:rPr lang="en-US" sz="1400" strike="noStrike">
                <a:solidFill>
                  <a:srgbClr val="404040"/>
                </a:solidFill>
                <a:latin typeface="Verdana"/>
                <a:ea typeface="Verdana"/>
              </a:rPr>
              <a:t>Οι πολίτες που συνεχίζουν να εμπιστεύονται τη δημόσια περίθαλψη, παρά τα προβλήματα και τις παθογένειές της, θα αντιληφθούν πολύ σύντομα ότι οι ΣΔΙΤ δεν στοχεύουν στην ενδυνάμωση του Δημόσιου Συστήματος Υγείας όπως και στην ενίσχυση της πολιτικής της καθολικής κάλυψης με περισσότερες και ποιοτικότερες υπηρεσίες, αλλά στην εκχώρηση των “φιλέτων” του ΕΣΥ στα επιχειρηματικά συμφέροντα και στη δημιουργία “ζωτικού χώρου” κερδοφορίας για τον κρατικοδίαιτο ιδιωτικό τομέα</a:t>
            </a:r>
            <a:endParaRPr/>
          </a:p>
          <a:p>
            <a:pPr algn="just">
              <a:lnSpc>
                <a:spcPct val="100000"/>
              </a:lnSpc>
              <a:buSzPct val="92000"/>
              <a:buFont typeface="Wingdings 2" charset="2"/>
              <a:buChar char=""/>
            </a:pPr>
            <a:r>
              <a:rPr lang="en-US" sz="1400" strike="noStrike">
                <a:solidFill>
                  <a:srgbClr val="404040"/>
                </a:solidFill>
                <a:latin typeface="Verdana"/>
                <a:ea typeface="Verdana"/>
              </a:rPr>
              <a:t>Η απάντηση σ’ αυτό το νεοφιλελεύθερο σχέδιο είναι ένα ευρύ κοινωνικό και πολιτικό μέτωπο απέναντι στην ιδιωτικοποίηση της δημόσιας περίθαλψης. Η “γραμμή” των ιδιωτικοποιήσεων στην υγεία δεν έχει κοινωνικές συμμαχίες στην Ελλάδα. Ούτε πρόκειται να υπάρξουν συναινέσεις στην “αγοραία” μετάλλαξη του ΕΣΥ και στην ακύρωση της διαρκούς προσπάθειας για ένα δημόσιο σύστημα προσβάσιμο και αξιόπιστο</a:t>
            </a:r>
            <a:endParaRPr/>
          </a:p>
          <a:p>
            <a:pPr algn="just">
              <a:lnSpc>
                <a:spcPct val="100000"/>
              </a:lnSpc>
            </a:pPr>
            <a:endParaRPr/>
          </a:p>
        </p:txBody>
      </p:sp>
      <p:pic>
        <p:nvPicPr>
          <p:cNvPr id="281" name="Picture 4" descr=""/>
          <p:cNvPicPr/>
          <p:nvPr/>
        </p:nvPicPr>
        <p:blipFill>
          <a:blip r:embed="rId2"/>
          <a:stretch/>
        </p:blipFill>
        <p:spPr>
          <a:xfrm>
            <a:off x="581040" y="3924720"/>
            <a:ext cx="3444840" cy="1928880"/>
          </a:xfrm>
          <a:prstGeom prst="rect">
            <a:avLst/>
          </a:prstGeom>
          <a:ln>
            <a:noFill/>
          </a:ln>
        </p:spPr>
      </p:pic>
      <p:pic>
        <p:nvPicPr>
          <p:cNvPr id="282" name="Picture 5" descr=""/>
          <p:cNvPicPr/>
          <p:nvPr/>
        </p:nvPicPr>
        <p:blipFill>
          <a:blip r:embed="rId3"/>
          <a:stretch/>
        </p:blipFill>
        <p:spPr>
          <a:xfrm rot="20158200">
            <a:off x="169200" y="4702320"/>
            <a:ext cx="4705560" cy="962640"/>
          </a:xfrm>
          <a:prstGeom prst="rect">
            <a:avLst/>
          </a:prstGeom>
          <a:ln>
            <a:noFill/>
          </a:ln>
        </p:spPr>
      </p:pic>
      <p:pic>
        <p:nvPicPr>
          <p:cNvPr id="283" name="Picture 6" descr=""/>
          <p:cNvPicPr/>
          <p:nvPr/>
        </p:nvPicPr>
        <p:blipFill>
          <a:blip r:embed="rId4"/>
          <a:stretch/>
        </p:blipFill>
        <p:spPr>
          <a:xfrm>
            <a:off x="9725040" y="5945400"/>
            <a:ext cx="2466720" cy="8186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4" name="TextShape 1"/>
          <p:cNvSpPr txBox="1"/>
          <p:nvPr/>
        </p:nvSpPr>
        <p:spPr>
          <a:xfrm>
            <a:off x="581040" y="729720"/>
            <a:ext cx="11029320" cy="987840"/>
          </a:xfrm>
          <a:prstGeom prst="rect">
            <a:avLst/>
          </a:prstGeom>
          <a:noFill/>
          <a:ln>
            <a:noFill/>
          </a:ln>
        </p:spPr>
        <p:txBody>
          <a:bodyPr anchor="b"/>
          <a:p>
            <a:pPr>
              <a:lnSpc>
                <a:spcPct val="100000"/>
              </a:lnSpc>
            </a:pPr>
            <a:r>
              <a:rPr lang="en-US" sz="2800" strike="noStrike" cap="all">
                <a:solidFill>
                  <a:srgbClr val="404040"/>
                </a:solidFill>
                <a:latin typeface="Verdana"/>
                <a:ea typeface="Verdana"/>
              </a:rPr>
              <a:t>Η εισηγηση των Εμπειρογνωμονων</a:t>
            </a:r>
            <a:r>
              <a:rPr lang="en-US" sz="2800" strike="noStrike" cap="all">
                <a:solidFill>
                  <a:srgbClr val="404040"/>
                </a:solidFill>
                <a:latin typeface="Verdana"/>
                <a:ea typeface="Verdana"/>
              </a:rPr>
              <a:t>
</a:t>
            </a:r>
            <a:endParaRPr/>
          </a:p>
        </p:txBody>
      </p:sp>
      <p:sp>
        <p:nvSpPr>
          <p:cNvPr id="285" name="TextShape 2"/>
          <p:cNvSpPr txBox="1"/>
          <p:nvPr/>
        </p:nvSpPr>
        <p:spPr>
          <a:xfrm>
            <a:off x="581040" y="1670760"/>
            <a:ext cx="5514480" cy="4093200"/>
          </a:xfrm>
          <a:prstGeom prst="rect">
            <a:avLst/>
          </a:prstGeom>
          <a:noFill/>
          <a:ln>
            <a:noFill/>
          </a:ln>
        </p:spPr>
        <p:txBody>
          <a:bodyPr anchor="ctr"/>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1400" strike="noStrike">
                <a:solidFill>
                  <a:srgbClr val="404040"/>
                </a:solidFill>
                <a:latin typeface="Verdana"/>
                <a:ea typeface="Verdana"/>
              </a:rPr>
              <a:t>Έκθεση της Ανεξάρτητης Ομάδας Εργασίας Ειδικών Εμπειρογνωμόνων στον Τομέα της Υγείας -Διεθνής και Ελληνική εμπειρία</a:t>
            </a:r>
            <a:endParaRPr/>
          </a:p>
          <a:p>
            <a:pPr>
              <a:lnSpc>
                <a:spcPct val="100000"/>
              </a:lnSpc>
              <a:buSzPct val="92000"/>
              <a:buFont typeface="Wingdings 2" charset="2"/>
              <a:buChar char=""/>
            </a:pPr>
            <a:r>
              <a:rPr lang="en-US" sz="1400" strike="noStrike">
                <a:solidFill>
                  <a:srgbClr val="404040"/>
                </a:solidFill>
                <a:latin typeface="Verdana"/>
                <a:ea typeface="Verdana"/>
              </a:rPr>
              <a:t>Διεθνώς, το πεδίο σύνδεσης δημόσιου και ιδιωτικού τομέα βρίσκεται πλέον σε ένα πολύ προχωρημένο στάδιο με τέτοιες συνεργασίες (Public Private Partnerships) να ισχύουν και να εφαρμόζονται σε πολλές χώρες τα τελευταία 20 χρόνια</a:t>
            </a:r>
            <a:endParaRPr/>
          </a:p>
          <a:p>
            <a:pPr>
              <a:lnSpc>
                <a:spcPct val="100000"/>
              </a:lnSpc>
              <a:buSzPct val="92000"/>
              <a:buFont typeface="Wingdings 2" charset="2"/>
              <a:buChar char=""/>
            </a:pPr>
            <a:r>
              <a:rPr lang="en-US" sz="1400" strike="noStrike">
                <a:solidFill>
                  <a:srgbClr val="404040"/>
                </a:solidFill>
                <a:latin typeface="Verdana"/>
                <a:ea typeface="Verdana"/>
              </a:rPr>
              <a:t>Στην Ελλάδα θεσμοθετήθηκε το πρώτο πλαίσιο προς αυτή την κατεύθυνση με το Ν.3389/2005 που προβλέπει τη Σύμπραξη Δημόσιου – Ιδιωτικού Τομέα (ΣΔΙΤ) παροχής υπηρεσιών υγείας</a:t>
            </a:r>
            <a:endParaRPr/>
          </a:p>
          <a:p>
            <a:pPr>
              <a:lnSpc>
                <a:spcPct val="100000"/>
              </a:lnSpc>
              <a:buSzPct val="92000"/>
              <a:buFont typeface="Wingdings 2" charset="2"/>
              <a:buChar char=""/>
            </a:pPr>
            <a:r>
              <a:rPr lang="en-US" sz="1400" strike="noStrike">
                <a:solidFill>
                  <a:srgbClr val="404040"/>
                </a:solidFill>
                <a:latin typeface="Verdana"/>
                <a:ea typeface="Verdana"/>
              </a:rPr>
              <a:t>Ωστόσο οι εμπειρίες στην Ελλάδα, με τη χρήση αυτού του πλαισίου είναι σχεδόν μηδαμινές, αντίθετα με τις εμπειρίες σε άλλες χώρες </a:t>
            </a:r>
            <a:endParaRPr/>
          </a:p>
          <a:p>
            <a:pPr>
              <a:lnSpc>
                <a:spcPct val="100000"/>
              </a:lnSpc>
            </a:pPr>
            <a:endParaRPr/>
          </a:p>
          <a:p>
            <a:pPr algn="just">
              <a:lnSpc>
                <a:spcPct val="100000"/>
              </a:lnSpc>
            </a:pPr>
            <a:endParaRPr/>
          </a:p>
          <a:p>
            <a:pPr>
              <a:lnSpc>
                <a:spcPct val="100000"/>
              </a:lnSpc>
            </a:pPr>
            <a:endParaRPr/>
          </a:p>
          <a:p>
            <a:pPr>
              <a:lnSpc>
                <a:spcPct val="100000"/>
              </a:lnSpc>
            </a:pPr>
            <a:endParaRPr/>
          </a:p>
          <a:p>
            <a:pPr>
              <a:lnSpc>
                <a:spcPct val="100000"/>
              </a:lnSpc>
            </a:pPr>
            <a:endParaRPr/>
          </a:p>
        </p:txBody>
      </p:sp>
      <p:sp>
        <p:nvSpPr>
          <p:cNvPr id="286" name="TextShape 3"/>
          <p:cNvSpPr txBox="1"/>
          <p:nvPr/>
        </p:nvSpPr>
        <p:spPr>
          <a:xfrm>
            <a:off x="5882040" y="943560"/>
            <a:ext cx="6350400" cy="4656960"/>
          </a:xfrm>
          <a:prstGeom prst="rect">
            <a:avLst/>
          </a:prstGeom>
          <a:noFill/>
          <a:ln>
            <a:noFill/>
          </a:ln>
        </p:spPr>
        <p:txBody>
          <a:bodyPr anchor="ctr"/>
          <a:p>
            <a:pPr>
              <a:lnSpc>
                <a:spcPct val="100000"/>
              </a:lnSpc>
            </a:pPr>
            <a:endParaRPr/>
          </a:p>
          <a:p>
            <a:pPr>
              <a:lnSpc>
                <a:spcPct val="100000"/>
              </a:lnSpc>
            </a:pPr>
            <a:endParaRPr/>
          </a:p>
          <a:p>
            <a:pPr>
              <a:lnSpc>
                <a:spcPct val="100000"/>
              </a:lnSpc>
              <a:buSzPct val="92000"/>
              <a:buFont typeface="Wingdings 2" charset="2"/>
              <a:buChar char=""/>
            </a:pPr>
            <a:r>
              <a:rPr lang="en-US" sz="5600" strike="noStrike">
                <a:solidFill>
                  <a:srgbClr val="404040"/>
                </a:solidFill>
                <a:latin typeface="Verdana"/>
                <a:ea typeface="Verdana"/>
              </a:rPr>
              <a:t>Οι συνεργασίες αυτές, ιδιαίτερα στο χώρο των νοσοκομείων λαμβάνουν διάφορες μορφές εκχώρησης παραγωγικών δραστηριοτήτων σε άλλον δημόσιο ή κυρίως ιδιωτικό φορέα, όπως:</a:t>
            </a:r>
            <a:endParaRPr/>
          </a:p>
          <a:p>
            <a:pPr lvl="1">
              <a:lnSpc>
                <a:spcPct val="100000"/>
              </a:lnSpc>
              <a:buSzPct val="92000"/>
              <a:buFont typeface="Wingdings" charset="2"/>
              <a:buChar char=""/>
            </a:pPr>
            <a:r>
              <a:rPr lang="en-US" sz="4800" strike="noStrike">
                <a:solidFill>
                  <a:srgbClr val="404040"/>
                </a:solidFill>
                <a:latin typeface="Verdana"/>
                <a:ea typeface="Verdana"/>
              </a:rPr>
              <a:t>Eκχώρηση των υποστηρικτικών υπηρεσιών (φύλαξη, σίτιση, καθαριότητα)</a:t>
            </a:r>
            <a:endParaRPr/>
          </a:p>
          <a:p>
            <a:pPr lvl="1">
              <a:lnSpc>
                <a:spcPct val="100000"/>
              </a:lnSpc>
              <a:buSzPct val="92000"/>
              <a:buFont typeface="Wingdings" charset="2"/>
              <a:buChar char=""/>
            </a:pPr>
            <a:r>
              <a:rPr lang="en-US" sz="4800" strike="noStrike">
                <a:solidFill>
                  <a:srgbClr val="404040"/>
                </a:solidFill>
                <a:latin typeface="Verdana"/>
                <a:ea typeface="Verdana"/>
              </a:rPr>
              <a:t>Eκχώρηση διοικητικών υπηρεσιών (λογιστικά, προμήθειες, logistics)</a:t>
            </a:r>
            <a:endParaRPr/>
          </a:p>
          <a:p>
            <a:pPr lvl="1">
              <a:lnSpc>
                <a:spcPct val="100000"/>
              </a:lnSpc>
              <a:buSzPct val="92000"/>
              <a:buFont typeface="Wingdings" charset="2"/>
              <a:buChar char=""/>
            </a:pPr>
            <a:r>
              <a:rPr lang="en-US" sz="4800" strike="noStrike">
                <a:solidFill>
                  <a:srgbClr val="404040"/>
                </a:solidFill>
                <a:latin typeface="Verdana"/>
                <a:ea typeface="Verdana"/>
              </a:rPr>
              <a:t>Eκχώρηση τoυ συνόλου του μάνατζμεντ του νοσοκομείου </a:t>
            </a:r>
            <a:endParaRPr/>
          </a:p>
          <a:p>
            <a:pPr lvl="1">
              <a:lnSpc>
                <a:spcPct val="100000"/>
              </a:lnSpc>
              <a:buSzPct val="92000"/>
              <a:buFont typeface="Wingdings" charset="2"/>
              <a:buChar char=""/>
            </a:pPr>
            <a:r>
              <a:rPr lang="en-US" sz="4800" strike="noStrike">
                <a:solidFill>
                  <a:srgbClr val="404040"/>
                </a:solidFill>
                <a:latin typeface="Verdana"/>
                <a:ea typeface="Verdana"/>
              </a:rPr>
              <a:t>Εκχώρηση μέρους του νοσοκομείου για την λειτουργία διαγνωστικού κέντρου   </a:t>
            </a:r>
            <a:endParaRPr/>
          </a:p>
          <a:p>
            <a:pPr lvl="1">
              <a:lnSpc>
                <a:spcPct val="100000"/>
              </a:lnSpc>
              <a:buSzPct val="92000"/>
              <a:buFont typeface="Wingdings" charset="2"/>
              <a:buChar char=""/>
            </a:pPr>
            <a:r>
              <a:rPr lang="en-US" sz="4800" strike="noStrike">
                <a:solidFill>
                  <a:srgbClr val="404040"/>
                </a:solidFill>
                <a:latin typeface="Verdana"/>
                <a:ea typeface="Verdana"/>
              </a:rPr>
              <a:t>Εκχώρηση με σύμβαση συγκεκριμένων διαγνωστικών εξετάσεων </a:t>
            </a:r>
            <a:endParaRPr/>
          </a:p>
          <a:p>
            <a:pPr lvl="1">
              <a:lnSpc>
                <a:spcPct val="100000"/>
              </a:lnSpc>
              <a:buSzPct val="92000"/>
              <a:buFont typeface="Wingdings" charset="2"/>
              <a:buChar char=""/>
            </a:pPr>
            <a:r>
              <a:rPr lang="en-US" sz="4800" strike="noStrike">
                <a:solidFill>
                  <a:srgbClr val="404040"/>
                </a:solidFill>
                <a:latin typeface="Verdana"/>
                <a:ea typeface="Verdana"/>
              </a:rPr>
              <a:t>Εκχώρηση με σύμβαση κλινικών υπηρεσιών σε άλλο φορέα </a:t>
            </a:r>
            <a:endParaRPr/>
          </a:p>
          <a:p>
            <a:pPr lvl="1">
              <a:lnSpc>
                <a:spcPct val="100000"/>
              </a:lnSpc>
              <a:buSzPct val="92000"/>
              <a:buFont typeface="Wingdings" charset="2"/>
              <a:buChar char=""/>
            </a:pPr>
            <a:r>
              <a:rPr lang="en-US" sz="4800" strike="noStrike">
                <a:solidFill>
                  <a:srgbClr val="404040"/>
                </a:solidFill>
                <a:latin typeface="Verdana"/>
                <a:ea typeface="Verdana"/>
              </a:rPr>
              <a:t>Εκχώρηση κλινικής ή πτέρυγας για λειτουργία  από άλλο φορέα </a:t>
            </a:r>
            <a:endParaRPr/>
          </a:p>
          <a:p>
            <a:pPr lvl="1">
              <a:lnSpc>
                <a:spcPct val="100000"/>
              </a:lnSpc>
              <a:buSzPct val="92000"/>
              <a:buFont typeface="Wingdings" charset="2"/>
              <a:buChar char=""/>
            </a:pPr>
            <a:r>
              <a:rPr lang="en-US" sz="4800" strike="noStrike">
                <a:solidFill>
                  <a:srgbClr val="404040"/>
                </a:solidFill>
                <a:latin typeface="Verdana"/>
                <a:ea typeface="Verdana"/>
              </a:rPr>
              <a:t>Κατασκευή νοσοκομείου με ιδιωτικά κεφάλαια με ή χωρίς ανάληψη της ευθύνης παροχής των υποστηρικτικών ή και των κλινικών υπηρεσιών από τον ιδιωτικό φορέα</a:t>
            </a:r>
            <a:endParaRPr/>
          </a:p>
          <a:p>
            <a:pPr>
              <a:lnSpc>
                <a:spcPct val="110000"/>
              </a:lnSpc>
            </a:pPr>
            <a:endParaRPr/>
          </a:p>
        </p:txBody>
      </p:sp>
      <p:sp>
        <p:nvSpPr>
          <p:cNvPr id="287" name="CustomShape 4"/>
          <p:cNvSpPr/>
          <p:nvPr/>
        </p:nvSpPr>
        <p:spPr>
          <a:xfrm>
            <a:off x="581040" y="5769720"/>
            <a:ext cx="11029320" cy="1217160"/>
          </a:xfrm>
          <a:prstGeom prst="rect">
            <a:avLst/>
          </a:prstGeom>
          <a:noFill/>
          <a:ln>
            <a:noFill/>
          </a:ln>
        </p:spPr>
        <p:style>
          <a:lnRef idx="0"/>
          <a:fillRef idx="0"/>
          <a:effectRef idx="0"/>
          <a:fontRef idx="minor"/>
        </p:style>
        <p:txBody>
          <a:bodyPr lIns="90000" rIns="90000" tIns="45000" bIns="45000"/>
          <a:p>
            <a:pPr>
              <a:lnSpc>
                <a:spcPct val="100000"/>
              </a:lnSpc>
            </a:pPr>
            <a:r>
              <a:rPr b="1" lang="el-GR" sz="1400" strike="noStrike">
                <a:solidFill>
                  <a:srgbClr val="000000"/>
                </a:solidFill>
                <a:latin typeface="Verdana"/>
                <a:ea typeface="Verdana"/>
              </a:rPr>
              <a:t>Η διεθνής εμπειρία έχει αποδείξει πως οι συμπράξεις αυτές δεν αποτελούν πανάκεια, είναι σύνθετες και περίπλοκες διαδικασίες, σε πολλές περιπτώσεις, δύναται να οδηγήσουν σε αποδοτικές λύσεις, αλλά δεν ταιριάζουν σε όλες τις περιπτώσεις και εάν δεν σχεδιαστούν ορθά, μπορεί να καταλήξουν σε αναποτελεσματικότητες και αύξηση τους κόστους για το δημόσιο</a:t>
            </a:r>
            <a:endParaRPr/>
          </a:p>
          <a:p>
            <a:pPr>
              <a:lnSpc>
                <a:spcPct val="100000"/>
              </a:lnSpc>
            </a:pP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0</TotalTime>
  <Application>LibreOffice/4.4.0.3$Windows_x86 LibreOffice_project/de093506bcdc5fafd9023ee680b8c60e3e0645d7</Application>
  <Paragraphs>139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2020-02-17T22:42:01Z</dcterms:created>
  <dc:language>el-GR</dc:language>
  <dcterms:modified xsi:type="dcterms:W3CDTF">2020-02-18T04:56:49Z</dcterms:modified>
  <cp:revision>1</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